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dd0020d99f64dbc" /><Relationship Type="http://schemas.openxmlformats.org/officeDocument/2006/relationships/extended-properties" Target="/docProps/app.xml" Id="R662139ca664a4af9" /><Relationship Type="http://schemas.openxmlformats.org/officeDocument/2006/relationships/officeDocument" Target="/ppt/presentation.xml" Id="Ra6b1e4954803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ad1400d96490e"/>
  </p:sldMasterIdLst>
  <p:notesMasterIdLst>
    <p:notesMasterId xmlns:r="http://schemas.openxmlformats.org/officeDocument/2006/relationships" r:id="Rd32532148ddd4992"/>
  </p:notesMasterIdLst>
  <p:sldIdLst>
    <p:sldId xmlns:r="http://schemas.openxmlformats.org/officeDocument/2006/relationships" id="256" r:id="Re49a5849a1a34900"/>
    <p:sldId xmlns:r="http://schemas.openxmlformats.org/officeDocument/2006/relationships" id="257" r:id="Rb793768f3ab447c8"/>
    <p:sldId xmlns:r="http://schemas.openxmlformats.org/officeDocument/2006/relationships" id="258" r:id="Ra6513a558ed74ede"/>
    <p:sldId xmlns:r="http://schemas.openxmlformats.org/officeDocument/2006/relationships" id="259" r:id="R2675b89c72a349f0"/>
    <p:sldId xmlns:r="http://schemas.openxmlformats.org/officeDocument/2006/relationships" id="260" r:id="R2624a58142ae4a0b"/>
    <p:sldId xmlns:r="http://schemas.openxmlformats.org/officeDocument/2006/relationships" id="261" r:id="R0cc5e50a38c941a7"/>
    <p:sldId xmlns:r="http://schemas.openxmlformats.org/officeDocument/2006/relationships" id="262" r:id="R25af24ad82d943f0"/>
    <p:sldId xmlns:r="http://schemas.openxmlformats.org/officeDocument/2006/relationships" id="263" r:id="Rfdbda00516ee4300"/>
    <p:sldId xmlns:r="http://schemas.openxmlformats.org/officeDocument/2006/relationships" id="264" r:id="R70a6b1cce61b4a78"/>
    <p:sldId xmlns:r="http://schemas.openxmlformats.org/officeDocument/2006/relationships" id="265" r:id="R2fab22ae26344a31"/>
    <p:sldId xmlns:r="http://schemas.openxmlformats.org/officeDocument/2006/relationships" id="266" r:id="Rdfbcfa64e3f94f5e"/>
    <p:sldId xmlns:r="http://schemas.openxmlformats.org/officeDocument/2006/relationships" id="267" r:id="Rc96197cebaef4d40"/>
    <p:sldId xmlns:r="http://schemas.openxmlformats.org/officeDocument/2006/relationships" id="268" r:id="R7a17c5f244c644a7"/>
    <p:sldId xmlns:r="http://schemas.openxmlformats.org/officeDocument/2006/relationships" id="269" r:id="Rc2f97549c6bf427f"/>
    <p:sldId xmlns:r="http://schemas.openxmlformats.org/officeDocument/2006/relationships" id="270" r:id="R56c217a260d943f9"/>
    <p:sldId xmlns:r="http://schemas.openxmlformats.org/officeDocument/2006/relationships" id="271" r:id="Rfccf20f00776413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a070b1c9597431f" /><Relationship Type="http://schemas.openxmlformats.org/officeDocument/2006/relationships/slideMaster" Target="/ppt/slideMasters/slideMaster1.xml" Id="R660ad1400d96490e" /><Relationship Type="http://schemas.openxmlformats.org/officeDocument/2006/relationships/notesMaster" Target="/ppt/notesMasters/notesMaster1.xml" Id="Rd32532148ddd4992" /><Relationship Type="http://schemas.openxmlformats.org/officeDocument/2006/relationships/presProps" Target="/ppt/presProps.xml" Id="R5ea8ea7a6cac48b5" /><Relationship Type="http://schemas.openxmlformats.org/officeDocument/2006/relationships/tableStyles" Target="/ppt/tableStyles.xml" Id="Re01dd3e412c84aa4" /><Relationship Type="http://schemas.openxmlformats.org/officeDocument/2006/relationships/slide" Target="/ppt/slides/slide1.xml" Id="Re49a5849a1a34900" /><Relationship Type="http://schemas.openxmlformats.org/officeDocument/2006/relationships/slide" Target="/ppt/slides/slide2.xml" Id="Rb793768f3ab447c8" /><Relationship Type="http://schemas.openxmlformats.org/officeDocument/2006/relationships/slide" Target="/ppt/slides/slide3.xml" Id="Ra6513a558ed74ede" /><Relationship Type="http://schemas.openxmlformats.org/officeDocument/2006/relationships/slide" Target="/ppt/slides/slide4.xml" Id="R2675b89c72a349f0" /><Relationship Type="http://schemas.openxmlformats.org/officeDocument/2006/relationships/slide" Target="/ppt/slides/slide5.xml" Id="R2624a58142ae4a0b" /><Relationship Type="http://schemas.openxmlformats.org/officeDocument/2006/relationships/slide" Target="/ppt/slides/slide6.xml" Id="R0cc5e50a38c941a7" /><Relationship Type="http://schemas.openxmlformats.org/officeDocument/2006/relationships/slide" Target="/ppt/slides/slide7.xml" Id="R25af24ad82d943f0" /><Relationship Type="http://schemas.openxmlformats.org/officeDocument/2006/relationships/slide" Target="/ppt/slides/slide8.xml" Id="Rfdbda00516ee4300" /><Relationship Type="http://schemas.openxmlformats.org/officeDocument/2006/relationships/slide" Target="/ppt/slides/slide9.xml" Id="R70a6b1cce61b4a78" /><Relationship Type="http://schemas.openxmlformats.org/officeDocument/2006/relationships/slide" Target="/ppt/slides/slide10.xml" Id="R2fab22ae26344a31" /><Relationship Type="http://schemas.openxmlformats.org/officeDocument/2006/relationships/slide" Target="/ppt/slides/slide11.xml" Id="Rdfbcfa64e3f94f5e" /><Relationship Type="http://schemas.openxmlformats.org/officeDocument/2006/relationships/slide" Target="/ppt/slides/slide12.xml" Id="Rc96197cebaef4d40" /><Relationship Type="http://schemas.openxmlformats.org/officeDocument/2006/relationships/slide" Target="/ppt/slides/slide13.xml" Id="R7a17c5f244c644a7" /><Relationship Type="http://schemas.openxmlformats.org/officeDocument/2006/relationships/slide" Target="/ppt/slides/slide14.xml" Id="Rc2f97549c6bf427f" /><Relationship Type="http://schemas.openxmlformats.org/officeDocument/2006/relationships/slide" Target="/ppt/slides/slide15.xml" Id="R56c217a260d943f9" /><Relationship Type="http://schemas.openxmlformats.org/officeDocument/2006/relationships/slide" Target="/ppt/slides/slide16.xml" Id="Rfccf20f00776413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f108ad55fc484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cd67da9d454c91" /><Relationship Type="http://schemas.openxmlformats.org/officeDocument/2006/relationships/notesMaster" Target="/ppt/notesMasters/notesMaster1.xml" Id="Rb145efc53463481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5e4b71639af40ae" /><Relationship Type="http://schemas.openxmlformats.org/officeDocument/2006/relationships/notesMaster" Target="/ppt/notesMasters/notesMaster1.xml" Id="Rd3d236521f02484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ad7df005c4b42db" /><Relationship Type="http://schemas.openxmlformats.org/officeDocument/2006/relationships/notesMaster" Target="/ppt/notesMasters/notesMaster1.xml" Id="R2e5b9549739842b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3ca3adb03f34dda" /><Relationship Type="http://schemas.openxmlformats.org/officeDocument/2006/relationships/notesMaster" Target="/ppt/notesMasters/notesMaster1.xml" Id="R0b455c22196d44e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8ed2c44ef68447d" /><Relationship Type="http://schemas.openxmlformats.org/officeDocument/2006/relationships/notesMaster" Target="/ppt/notesMasters/notesMaster1.xml" Id="R07dd12c63b7747d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e5a99d7935747f9" /><Relationship Type="http://schemas.openxmlformats.org/officeDocument/2006/relationships/notesMaster" Target="/ppt/notesMasters/notesMaster1.xml" Id="Ra22f126297514c5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dd47a577a8e4201" /><Relationship Type="http://schemas.openxmlformats.org/officeDocument/2006/relationships/notesMaster" Target="/ppt/notesMasters/notesMaster1.xml" Id="R452946dbeb784fa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093bb18bc034659" /><Relationship Type="http://schemas.openxmlformats.org/officeDocument/2006/relationships/notesMaster" Target="/ppt/notesMasters/notesMaster1.xml" Id="R3ef67b74eb0b40d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45a36925174c78" /><Relationship Type="http://schemas.openxmlformats.org/officeDocument/2006/relationships/notesMaster" Target="/ppt/notesMasters/notesMaster1.xml" Id="Rfca8305ebfe44a5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2b0e51edd45494c" /><Relationship Type="http://schemas.openxmlformats.org/officeDocument/2006/relationships/notesMaster" Target="/ppt/notesMasters/notesMaster1.xml" Id="Rbbabe4815b434dd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737d6bb738042bb" /><Relationship Type="http://schemas.openxmlformats.org/officeDocument/2006/relationships/notesMaster" Target="/ppt/notesMasters/notesMaster1.xml" Id="R071ffb17db84473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b4cbd349394774" /><Relationship Type="http://schemas.openxmlformats.org/officeDocument/2006/relationships/notesMaster" Target="/ppt/notesMasters/notesMaster1.xml" Id="Rcb0b437c6e6f481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a789a04ebb342e3" /><Relationship Type="http://schemas.openxmlformats.org/officeDocument/2006/relationships/notesMaster" Target="/ppt/notesMasters/notesMaster1.xml" Id="R8d767e9699ca4cd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a4a63b7a824545" /><Relationship Type="http://schemas.openxmlformats.org/officeDocument/2006/relationships/notesMaster" Target="/ppt/notesMasters/notesMaster1.xml" Id="Rfca81a5e57ff476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998931d01540f0" /><Relationship Type="http://schemas.openxmlformats.org/officeDocument/2006/relationships/notesMaster" Target="/ppt/notesMasters/notesMaster1.xml" Id="R69d3c24967204df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2b39dfa2e1a4bc4" /><Relationship Type="http://schemas.openxmlformats.org/officeDocument/2006/relationships/notesMaster" Target="/ppt/notesMasters/notesMaster1.xml" Id="R5b6525facae8443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53dc5faae45f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e08fd84cc6743d0" /><Relationship Type="http://schemas.openxmlformats.org/officeDocument/2006/relationships/slideLayout" Target="/ppt/slideLayouts/slideLayout1.xml" Id="R6685b53e3b4d44a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5b53e3b4d44a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c923d8114ec3" /><Relationship Type="http://schemas.openxmlformats.org/officeDocument/2006/relationships/notesSlide" Target="/ppt/notesSlides/notesSlide1.xml" Id="R79f9f7b946db498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d34d31c14529" /><Relationship Type="http://schemas.openxmlformats.org/officeDocument/2006/relationships/notesSlide" Target="/ppt/notesSlides/notesSlide10.xml" Id="R91c6e7ab067e49b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765592014784" /><Relationship Type="http://schemas.openxmlformats.org/officeDocument/2006/relationships/notesSlide" Target="/ppt/notesSlides/notesSlide11.xml" Id="R994848ff20e64a4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ec89e5f64c23" /><Relationship Type="http://schemas.openxmlformats.org/officeDocument/2006/relationships/notesSlide" Target="/ppt/notesSlides/notesSlide12.xml" Id="R88dd50108948401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92d37f144010" /><Relationship Type="http://schemas.openxmlformats.org/officeDocument/2006/relationships/notesSlide" Target="/ppt/notesSlides/notesSlide13.xml" Id="R22062134856a4e3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e1bc5b264fdd" /><Relationship Type="http://schemas.openxmlformats.org/officeDocument/2006/relationships/notesSlide" Target="/ppt/notesSlides/notesSlide14.xml" Id="R15bc7a5a12d4415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b501501e4e33" /><Relationship Type="http://schemas.openxmlformats.org/officeDocument/2006/relationships/notesSlide" Target="/ppt/notesSlides/notesSlide15.xml" Id="R0d4ef6ab6aff4a0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83663335f45ab" /><Relationship Type="http://schemas.openxmlformats.org/officeDocument/2006/relationships/notesSlide" Target="/ppt/notesSlides/notesSlide16.xml" Id="Ra0462ec983e6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9b38d285465c" /><Relationship Type="http://schemas.openxmlformats.org/officeDocument/2006/relationships/notesSlide" Target="/ppt/notesSlides/notesSlide2.xml" Id="Re24d28dc3b99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a142be034337" /><Relationship Type="http://schemas.openxmlformats.org/officeDocument/2006/relationships/notesSlide" Target="/ppt/notesSlides/notesSlide3.xml" Id="R314c5265778b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470171de4b8b" /><Relationship Type="http://schemas.openxmlformats.org/officeDocument/2006/relationships/notesSlide" Target="/ppt/notesSlides/notesSlide4.xml" Id="Rd6191897c116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849fc9584d69" /><Relationship Type="http://schemas.openxmlformats.org/officeDocument/2006/relationships/notesSlide" Target="/ppt/notesSlides/notesSlide5.xml" Id="Rf22709aecc33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25fd8b9f4d61" /><Relationship Type="http://schemas.openxmlformats.org/officeDocument/2006/relationships/notesSlide" Target="/ppt/notesSlides/notesSlide6.xml" Id="R560db4c3738b4c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8a28445a48a2" /><Relationship Type="http://schemas.openxmlformats.org/officeDocument/2006/relationships/notesSlide" Target="/ppt/notesSlides/notesSlide7.xml" Id="R99f9664c9e2e4a0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7aa00d8e43f4" /><Relationship Type="http://schemas.openxmlformats.org/officeDocument/2006/relationships/notesSlide" Target="/ppt/notesSlides/notesSlide8.xml" Id="R3be3915cd330492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24d5ae3c4b6c" /><Relationship Type="http://schemas.openxmlformats.org/officeDocument/2006/relationships/notesSlide" Target="/ppt/notesSlides/notesSlide9.xml" Id="R48b7752784c4430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brand">
            <a:extLst xmlns:a="http://schemas.openxmlformats.org/drawingml/2006/main">
              <a:ext uri="{FF2B5EF4-FFF2-40B4-BE49-F238E27FC236}">
                <a16:creationId xmlns:a16="http://schemas.microsoft.com/office/drawing/2014/main" id="{4879195C-DA31-41D8-9B6C-4ED8F2BCC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80950A9C-36B0-4469-B76F-3326B840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9144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连锁餐饮 AI</a:t>
            </a:r>
          </a:p>
          <a:p xmlns:a="http://schemas.openxmlformats.org/drawingml/2006/main">
            <a:pPr algn="l">
              <a:defRPr sz="54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经营利润操作系统</a:t>
            </a:r>
          </a:p>
        </p:txBody>
      </p:sp>
      <p:sp>
        <p:nvSpPr>
          <p:cNvPr id="3" name="cover-sub">
            <a:extLst xmlns:a="http://schemas.openxmlformats.org/drawingml/2006/main">
              <a:ext uri="{FF2B5EF4-FFF2-40B4-BE49-F238E27FC236}">
                <a16:creationId xmlns:a16="http://schemas.microsoft.com/office/drawing/2014/main" id="{7CCEF2B4-91E1-4B09-8669-81B9DFCE4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8667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把分散的经营数据，变成可执行、可验收、可复制的利润增长动作</a:t>
            </a:r>
          </a:p>
        </p:txBody>
      </p:sp>
      <p:sp>
        <p:nvSpPr>
          <p:cNvPr id="4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ADEAFF58-83AF-4610-9BD1-1D84F210A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9C91427C-4818-422A-A3D6-61A31F05F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对外保密版 · 所有案例与指标均为示意</a:t>
            </a:r>
          </a:p>
        </p:txBody>
      </p:sp>
    </p:spTree>
    <p:extLst>
      <p:ext uri="{BB962C8B-B14F-4D97-AF65-F5344CB8AC3E}">
        <p14:creationId xmlns:p14="http://schemas.microsoft.com/office/powerpoint/2010/main" val="7315233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E988A591-127C-4813-87A2-64E808A30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A5C95E5-F017-4DDE-99D4-746EE693A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收入增长不再靠平均促销，而是寻找高质量增量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D9F0E03-C471-4C9B-AEB6-71D3E7940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rev-axis">
            <a:extLst xmlns:a="http://schemas.openxmlformats.org/drawingml/2006/main">
              <a:ext uri="{FF2B5EF4-FFF2-40B4-BE49-F238E27FC236}">
                <a16:creationId xmlns:a16="http://schemas.microsoft.com/office/drawing/2014/main" id="{6EAEA766-09B8-486A-B6CB-64FDE4766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经营贡献结构（示意）</a:t>
            </a:r>
          </a:p>
        </p:txBody>
      </p:sp>
      <p:sp>
        <p:nvSpPr>
          <p:cNvPr id="5" name="rev-l1">
            <a:extLst xmlns:a="http://schemas.openxmlformats.org/drawingml/2006/main">
              <a:ext uri="{FF2B5EF4-FFF2-40B4-BE49-F238E27FC236}">
                <a16:creationId xmlns:a16="http://schemas.microsoft.com/office/drawing/2014/main" id="{ACD457B2-B72A-4412-817D-9384B9684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低质量让利</a:t>
            </a:r>
          </a:p>
        </p:txBody>
      </p:sp>
      <p:sp>
        <p:nvSpPr>
          <p:cNvPr id="6" name="rev-key1">
            <a:extLst xmlns:a="http://schemas.openxmlformats.org/drawingml/2006/main">
              <a:ext uri="{FF2B5EF4-FFF2-40B4-BE49-F238E27FC236}">
                <a16:creationId xmlns:a16="http://schemas.microsoft.com/office/drawing/2014/main" id="{07711382-14D4-4446-A848-629A9E374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v-l2">
            <a:extLst xmlns:a="http://schemas.openxmlformats.org/drawingml/2006/main">
              <a:ext uri="{FF2B5EF4-FFF2-40B4-BE49-F238E27FC236}">
                <a16:creationId xmlns:a16="http://schemas.microsoft.com/office/drawing/2014/main" id="{9E828D59-832B-472D-B60D-E0549CA8B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可持续贡献</a:t>
            </a:r>
          </a:p>
        </p:txBody>
      </p:sp>
      <p:sp>
        <p:nvSpPr>
          <p:cNvPr id="8" name="rev-key2">
            <a:extLst xmlns:a="http://schemas.openxmlformats.org/drawingml/2006/main">
              <a:ext uri="{FF2B5EF4-FFF2-40B4-BE49-F238E27FC236}">
                <a16:creationId xmlns:a16="http://schemas.microsoft.com/office/drawing/2014/main" id="{3764723F-1FC9-4CFD-BDB0-5F3EC747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v-current">
            <a:extLst xmlns:a="http://schemas.openxmlformats.org/drawingml/2006/main">
              <a:ext uri="{FF2B5EF4-FFF2-40B4-BE49-F238E27FC236}">
                <a16:creationId xmlns:a16="http://schemas.microsoft.com/office/drawing/2014/main" id="{34035C7F-8067-4EDB-A884-72D485845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现状</a:t>
            </a:r>
          </a:p>
        </p:txBody>
      </p:sp>
      <p:sp>
        <p:nvSpPr>
          <p:cNvPr id="10" name="rev-cur-a">
            <a:extLst xmlns:a="http://schemas.openxmlformats.org/drawingml/2006/main">
              <a:ext uri="{FF2B5EF4-FFF2-40B4-BE49-F238E27FC236}">
                <a16:creationId xmlns:a16="http://schemas.microsoft.com/office/drawing/2014/main" id="{31EB4690-839E-4300-B7F5-2DBE634E3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1809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v-cur-b">
            <a:extLst xmlns:a="http://schemas.openxmlformats.org/drawingml/2006/main">
              <a:ext uri="{FF2B5EF4-FFF2-40B4-BE49-F238E27FC236}">
                <a16:creationId xmlns:a16="http://schemas.microsoft.com/office/drawing/2014/main" id="{78423B7D-378F-404E-9243-13CE39287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4800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v-future">
            <a:extLst xmlns:a="http://schemas.openxmlformats.org/drawingml/2006/main">
              <a:ext uri="{FF2B5EF4-FFF2-40B4-BE49-F238E27FC236}">
                <a16:creationId xmlns:a16="http://schemas.microsoft.com/office/drawing/2014/main" id="{DAE505FF-C494-4AB7-BFAA-B033564D3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优化后</a:t>
            </a:r>
          </a:p>
        </p:txBody>
      </p:sp>
      <p:sp>
        <p:nvSpPr>
          <p:cNvPr id="13" name="rev-fut-a">
            <a:extLst xmlns:a="http://schemas.openxmlformats.org/drawingml/2006/main">
              <a:ext uri="{FF2B5EF4-FFF2-40B4-BE49-F238E27FC236}">
                <a16:creationId xmlns:a16="http://schemas.microsoft.com/office/drawing/2014/main" id="{3E01143D-5194-4013-8E7E-6961564BA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1066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v-fut-b">
            <a:extLst xmlns:a="http://schemas.openxmlformats.org/drawingml/2006/main">
              <a:ext uri="{FF2B5EF4-FFF2-40B4-BE49-F238E27FC236}">
                <a16:creationId xmlns:a16="http://schemas.microsoft.com/office/drawing/2014/main" id="{E48C3435-374D-41C9-9096-209FBB482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95750"/>
            <a:ext cx="321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v-direction">
            <a:extLst xmlns:a="http://schemas.openxmlformats.org/drawingml/2006/main">
              <a:ext uri="{FF2B5EF4-FFF2-40B4-BE49-F238E27FC236}">
                <a16:creationId xmlns:a16="http://schemas.microsoft.com/office/drawing/2014/main" id="{C0C7B1F7-4606-420F-B50C-02D52AA8B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让利占比下降                         长期贡献占比提升</a:t>
            </a:r>
          </a:p>
        </p:txBody>
      </p:sp>
      <p:sp>
        <p:nvSpPr>
          <p:cNvPr id="16" name="chart-note">
            <a:extLst xmlns:a="http://schemas.openxmlformats.org/drawingml/2006/main">
              <a:ext uri="{FF2B5EF4-FFF2-40B4-BE49-F238E27FC236}">
                <a16:creationId xmlns:a16="http://schemas.microsoft.com/office/drawing/2014/main" id="{F367B756-A632-4CDE-B403-D2D5AAA9A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0070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示意：结构变化，不代表真实客户数据</a:t>
            </a:r>
          </a:p>
        </p:txBody>
      </p:sp>
      <p:sp>
        <p:nvSpPr>
          <p:cNvPr id="17" name="rev-h">
            <a:extLst xmlns:a="http://schemas.openxmlformats.org/drawingml/2006/main">
              <a:ext uri="{FF2B5EF4-FFF2-40B4-BE49-F238E27FC236}">
                <a16:creationId xmlns:a16="http://schemas.microsoft.com/office/drawing/2014/main" id="{8F4723D1-AC0E-4369-AD9D-32A39B9C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669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如何参与</a:t>
            </a:r>
          </a:p>
        </p:txBody>
      </p:sp>
      <p:sp>
        <p:nvSpPr>
          <p:cNvPr id="18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1A1AAF58-9CCC-4F41-BFA2-10878461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270">
            <a:extLst xmlns:a="http://schemas.openxmlformats.org/drawingml/2006/main">
              <a:ext uri="{FF2B5EF4-FFF2-40B4-BE49-F238E27FC236}">
                <a16:creationId xmlns:a16="http://schemas.microsoft.com/office/drawing/2014/main" id="{F8632CBF-8A7E-43CB-A0EF-E9D160055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5717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3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识别高优惠、低复购、低贡献的门店与活动</a:t>
            </a:r>
          </a:p>
        </p:txBody>
      </p:sp>
      <p:sp>
        <p:nvSpPr>
          <p:cNvPr id="20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857D9FED-C641-4D8D-A918-341BEC99C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342">
            <a:extLst xmlns:a="http://schemas.openxmlformats.org/drawingml/2006/main">
              <a:ext uri="{FF2B5EF4-FFF2-40B4-BE49-F238E27FC236}">
                <a16:creationId xmlns:a16="http://schemas.microsoft.com/office/drawing/2014/main" id="{FCDF3839-2F42-419B-B856-9F91D675F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575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按餐段、渠道、会员阶段给出差异化策略</a:t>
            </a:r>
          </a:p>
        </p:txBody>
      </p:sp>
      <p:sp>
        <p:nvSpPr>
          <p:cNvPr id="22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813B595F-BFF8-4E7A-BA6B-6FDEEEA11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414">
            <a:extLst xmlns:a="http://schemas.openxmlformats.org/drawingml/2006/main">
              <a:ext uri="{FF2B5EF4-FFF2-40B4-BE49-F238E27FC236}">
                <a16:creationId xmlns:a16="http://schemas.microsoft.com/office/drawing/2014/main" id="{9BE3634C-1DDD-4EB0-8127-F94A836D2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9433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持续观察订单、客单、复购与贡献利润</a:t>
            </a:r>
          </a:p>
        </p:txBody>
      </p:sp>
      <p:sp>
        <p:nvSpPr>
          <p:cNvPr id="24" name="rev-out">
            <a:extLst xmlns:a="http://schemas.openxmlformats.org/drawingml/2006/main">
              <a:ext uri="{FF2B5EF4-FFF2-40B4-BE49-F238E27FC236}">
                <a16:creationId xmlns:a16="http://schemas.microsoft.com/office/drawing/2014/main" id="{CA177D47-5F64-4148-BE72-6A8AA31DB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53000"/>
            <a:ext cx="4333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目标不是“少打折”，而是让每一元营销投入带回更多长期贡献。</a:t>
            </a:r>
          </a:p>
        </p:txBody>
      </p:sp>
    </p:spTree>
    <p:extLst>
      <p:ext uri="{BB962C8B-B14F-4D97-AF65-F5344CB8AC3E}">
        <p14:creationId xmlns:p14="http://schemas.microsoft.com/office/powerpoint/2010/main" val="114421253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eyebrow">
            <a:extLst xmlns:a="http://schemas.openxmlformats.org/drawingml/2006/main">
              <a:ext uri="{FF2B5EF4-FFF2-40B4-BE49-F238E27FC236}">
                <a16:creationId xmlns:a16="http://schemas.microsoft.com/office/drawing/2014/main" id="{E6A123CC-DF2C-437C-A519-C66D43A71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BA17B44-E771-4889-A289-C963F6D03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把成本差异穿透到采购、生产、配送与门店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D2A147E-0F52-429C-B0F0-8582552B5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cost-axis">
            <a:extLst xmlns:a="http://schemas.openxmlformats.org/drawingml/2006/main">
              <a:ext uri="{FF2B5EF4-FFF2-40B4-BE49-F238E27FC236}">
                <a16:creationId xmlns:a16="http://schemas.microsoft.com/office/drawing/2014/main" id="{DFEFBFA8-F45D-47BA-9A56-D5D4BB649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成本指数（示意）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762000" y="5219700"/>
            <a:ext cx="619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6" name="costbar0">
            <a:extLst xmlns:a="http://schemas.openxmlformats.org/drawingml/2006/main">
              <a:ext uri="{FF2B5EF4-FFF2-40B4-BE49-F238E27FC236}">
                <a16:creationId xmlns:a16="http://schemas.microsoft.com/office/drawing/2014/main" id="{CDC2DCFE-7387-46BB-96BA-E5F89D99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5905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stv0">
            <a:extLst xmlns:a="http://schemas.openxmlformats.org/drawingml/2006/main">
              <a:ext uri="{FF2B5EF4-FFF2-40B4-BE49-F238E27FC236}">
                <a16:creationId xmlns:a16="http://schemas.microsoft.com/office/drawing/2014/main" id="{DE12501D-47B7-4828-B1FA-75FE0F10B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8" name="costlab0">
            <a:extLst xmlns:a="http://schemas.openxmlformats.org/drawingml/2006/main">
              <a:ext uri="{FF2B5EF4-FFF2-40B4-BE49-F238E27FC236}">
                <a16:creationId xmlns:a16="http://schemas.microsoft.com/office/drawing/2014/main" id="{22DBAFD5-0A57-44B8-8463-CABD66BAD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</a:t>
            </a:r>
          </a:p>
        </p:txBody>
      </p:sp>
      <p:sp>
        <p:nvSpPr>
          <p:cNvPr id="9" name="costbar1">
            <a:extLst xmlns:a="http://schemas.openxmlformats.org/drawingml/2006/main">
              <a:ext uri="{FF2B5EF4-FFF2-40B4-BE49-F238E27FC236}">
                <a16:creationId xmlns:a16="http://schemas.microsoft.com/office/drawing/2014/main" id="{D2B571F6-0914-4C43-A2B1-C1F9E935A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stv1">
            <a:extLst xmlns:a="http://schemas.openxmlformats.org/drawingml/2006/main">
              <a:ext uri="{FF2B5EF4-FFF2-40B4-BE49-F238E27FC236}">
                <a16:creationId xmlns:a16="http://schemas.microsoft.com/office/drawing/2014/main" id="{10C74A56-F4C6-40AA-8081-07D63257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1" name="costlab1">
            <a:extLst xmlns:a="http://schemas.openxmlformats.org/drawingml/2006/main">
              <a:ext uri="{FF2B5EF4-FFF2-40B4-BE49-F238E27FC236}">
                <a16:creationId xmlns:a16="http://schemas.microsoft.com/office/drawing/2014/main" id="{65EA4003-48C3-4BE2-BD9F-DE07ADEFA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采购价差</a:t>
            </a:r>
          </a:p>
        </p:txBody>
      </p:sp>
      <p:sp>
        <p:nvSpPr>
          <p:cNvPr id="12" name="costbar2">
            <a:extLst xmlns:a="http://schemas.openxmlformats.org/drawingml/2006/main">
              <a:ext uri="{FF2B5EF4-FFF2-40B4-BE49-F238E27FC236}">
                <a16:creationId xmlns:a16="http://schemas.microsoft.com/office/drawing/2014/main" id="{DC79C3B6-41EC-4252-95C1-F76137904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stv2">
            <a:extLst xmlns:a="http://schemas.openxmlformats.org/drawingml/2006/main">
              <a:ext uri="{FF2B5EF4-FFF2-40B4-BE49-F238E27FC236}">
                <a16:creationId xmlns:a16="http://schemas.microsoft.com/office/drawing/2014/main" id="{F1C24369-901D-4F55-87C4-C5FBCAC6C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costlab2">
            <a:extLst xmlns:a="http://schemas.openxmlformats.org/drawingml/2006/main">
              <a:ext uri="{FF2B5EF4-FFF2-40B4-BE49-F238E27FC236}">
                <a16:creationId xmlns:a16="http://schemas.microsoft.com/office/drawing/2014/main" id="{1220E604-64E9-469E-AABD-9D828D40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生产损耗</a:t>
            </a:r>
          </a:p>
        </p:txBody>
      </p:sp>
      <p:sp>
        <p:nvSpPr>
          <p:cNvPr id="15" name="costbar3">
            <a:extLst xmlns:a="http://schemas.openxmlformats.org/drawingml/2006/main">
              <a:ext uri="{FF2B5EF4-FFF2-40B4-BE49-F238E27FC236}">
                <a16:creationId xmlns:a16="http://schemas.microsoft.com/office/drawing/2014/main" id="{15ECF4B4-FBB3-41F1-9F9F-2F1C33997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stv3">
            <a:extLst xmlns:a="http://schemas.openxmlformats.org/drawingml/2006/main">
              <a:ext uri="{FF2B5EF4-FFF2-40B4-BE49-F238E27FC236}">
                <a16:creationId xmlns:a16="http://schemas.microsoft.com/office/drawing/2014/main" id="{274D0CB2-BBA5-4930-92B0-654FBE494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costlab3">
            <a:extLst xmlns:a="http://schemas.openxmlformats.org/drawingml/2006/main">
              <a:ext uri="{FF2B5EF4-FFF2-40B4-BE49-F238E27FC236}">
                <a16:creationId xmlns:a16="http://schemas.microsoft.com/office/drawing/2014/main" id="{E9BB443E-9200-4921-AE11-EA19B1D91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配送差异</a:t>
            </a:r>
          </a:p>
        </p:txBody>
      </p:sp>
      <p:sp>
        <p:nvSpPr>
          <p:cNvPr id="18" name="costbar4">
            <a:extLst xmlns:a="http://schemas.openxmlformats.org/drawingml/2006/main">
              <a:ext uri="{FF2B5EF4-FFF2-40B4-BE49-F238E27FC236}">
                <a16:creationId xmlns:a16="http://schemas.microsoft.com/office/drawing/2014/main" id="{1A0B89FA-DA34-43C0-8692-8FEC2BE68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ostv4">
            <a:extLst xmlns:a="http://schemas.openxmlformats.org/drawingml/2006/main">
              <a:ext uri="{FF2B5EF4-FFF2-40B4-BE49-F238E27FC236}">
                <a16:creationId xmlns:a16="http://schemas.microsoft.com/office/drawing/2014/main" id="{0D258E5B-3C64-4566-BF84-02210A09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costlab4">
            <a:extLst xmlns:a="http://schemas.openxmlformats.org/drawingml/2006/main">
              <a:ext uri="{FF2B5EF4-FFF2-40B4-BE49-F238E27FC236}">
                <a16:creationId xmlns:a16="http://schemas.microsoft.com/office/drawing/2014/main" id="{29627D0D-53F0-4FDC-9C36-7BB5CD3BF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盘点报损</a:t>
            </a:r>
          </a:p>
        </p:txBody>
      </p:sp>
      <p:sp>
        <p:nvSpPr>
          <p:cNvPr id="21" name="costbar5">
            <a:extLst xmlns:a="http://schemas.openxmlformats.org/drawingml/2006/main">
              <a:ext uri="{FF2B5EF4-FFF2-40B4-BE49-F238E27FC236}">
                <a16:creationId xmlns:a16="http://schemas.microsoft.com/office/drawing/2014/main" id="{3E05CA0F-9D28-4BA8-8129-E890F50F7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80761"/>
            <a:ext cx="590550" cy="29389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stv5">
            <a:extLst xmlns:a="http://schemas.openxmlformats.org/drawingml/2006/main">
              <a:ext uri="{FF2B5EF4-FFF2-40B4-BE49-F238E27FC236}">
                <a16:creationId xmlns:a16="http://schemas.microsoft.com/office/drawing/2014/main" id="{3CC272C0-5DCA-4EE4-B738-9D5989C0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995011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121</a:t>
            </a:r>
          </a:p>
        </p:txBody>
      </p:sp>
      <p:sp>
        <p:nvSpPr>
          <p:cNvPr id="23" name="costlab5">
            <a:extLst xmlns:a="http://schemas.openxmlformats.org/drawingml/2006/main">
              <a:ext uri="{FF2B5EF4-FFF2-40B4-BE49-F238E27FC236}">
                <a16:creationId xmlns:a16="http://schemas.microsoft.com/office/drawing/2014/main" id="{BDFABC9E-F7C7-409D-B1DB-483C08BCE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</a:t>
            </a:r>
          </a:p>
        </p:txBody>
      </p:sp>
      <p:sp>
        <p:nvSpPr>
          <p:cNvPr id="24" name="cost-note">
            <a:extLst xmlns:a="http://schemas.openxmlformats.org/drawingml/2006/main">
              <a:ext uri="{FF2B5EF4-FFF2-40B4-BE49-F238E27FC236}">
                <a16:creationId xmlns:a16="http://schemas.microsoft.com/office/drawing/2014/main" id="{28F35AAA-B61F-4D7D-BB3A-A307FEDDF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81675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示意指数，以标准成本=100</a:t>
            </a:r>
          </a:p>
        </p:txBody>
      </p:sp>
      <p:sp>
        <p:nvSpPr>
          <p:cNvPr id="25" name="cost-h">
            <a:extLst xmlns:a="http://schemas.openxmlformats.org/drawingml/2006/main">
              <a:ext uri="{FF2B5EF4-FFF2-40B4-BE49-F238E27FC236}">
                <a16:creationId xmlns:a16="http://schemas.microsoft.com/office/drawing/2014/main" id="{B2C80C7D-5F15-4FAA-85AB-B404E37C9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288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系统回答四个问题</a:t>
            </a:r>
          </a:p>
        </p:txBody>
      </p:sp>
      <p:sp>
        <p:nvSpPr>
          <p:cNvPr id="26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BB15FDA0-B00F-47AD-9236-027C8D76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270">
            <a:extLst xmlns:a="http://schemas.openxmlformats.org/drawingml/2006/main">
              <a:ext uri="{FF2B5EF4-FFF2-40B4-BE49-F238E27FC236}">
                <a16:creationId xmlns:a16="http://schemas.microsoft.com/office/drawing/2014/main" id="{882F1DAA-B8E8-49C5-A49A-24317268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5717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差异发生在哪里？</a:t>
            </a:r>
          </a:p>
        </p:txBody>
      </p:sp>
      <p:sp>
        <p:nvSpPr>
          <p:cNvPr id="28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8225EEAC-0FEF-44BA-955F-BDD780ECA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342">
            <a:extLst xmlns:a="http://schemas.openxmlformats.org/drawingml/2006/main">
              <a:ext uri="{FF2B5EF4-FFF2-40B4-BE49-F238E27FC236}">
                <a16:creationId xmlns:a16="http://schemas.microsoft.com/office/drawing/2014/main" id="{103CC865-4C87-45F1-B528-0B42F726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575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由哪个单据与对象造成？</a:t>
            </a:r>
          </a:p>
        </p:txBody>
      </p:sp>
      <p:sp>
        <p:nvSpPr>
          <p:cNvPr id="30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C7BC368C-C2C6-4259-A138-0CD97D939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414">
            <a:extLst xmlns:a="http://schemas.openxmlformats.org/drawingml/2006/main">
              <a:ext uri="{FF2B5EF4-FFF2-40B4-BE49-F238E27FC236}">
                <a16:creationId xmlns:a16="http://schemas.microsoft.com/office/drawing/2014/main" id="{310C1FBF-547B-49A3-BA82-5A5EDA6AE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9433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可以回收多少？</a:t>
            </a:r>
          </a:p>
        </p:txBody>
      </p:sp>
      <p:sp>
        <p:nvSpPr>
          <p:cNvPr id="32" name="bullet-dot-486">
            <a:extLst xmlns:a="http://schemas.openxmlformats.org/drawingml/2006/main">
              <a:ext uri="{FF2B5EF4-FFF2-40B4-BE49-F238E27FC236}">
                <a16:creationId xmlns:a16="http://schemas.microsoft.com/office/drawing/2014/main" id="{3FFCD9D5-4DC6-4B89-81F4-B2AD546BB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486">
            <a:extLst xmlns:a="http://schemas.openxmlformats.org/drawingml/2006/main">
              <a:ext uri="{FF2B5EF4-FFF2-40B4-BE49-F238E27FC236}">
                <a16:creationId xmlns:a16="http://schemas.microsoft.com/office/drawing/2014/main" id="{DEBD0093-4A7C-403D-B836-EE93D968C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6291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如何证明没有伤害销量与品质？</a:t>
            </a:r>
          </a:p>
        </p:txBody>
      </p:sp>
    </p:spTree>
    <p:extLst>
      <p:ext uri="{BB962C8B-B14F-4D97-AF65-F5344CB8AC3E}">
        <p14:creationId xmlns:p14="http://schemas.microsoft.com/office/powerpoint/2010/main" val="87004053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736E5D91-B5C8-4123-8009-3E328E177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352EFB4-FD52-4F35-A909-AA76A8FCE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同一个问题，在不同角色手中变成不同动作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166D725-B123-4AB3-8B6B-E7A58DA7E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role0">
            <a:extLst xmlns:a="http://schemas.openxmlformats.org/drawingml/2006/main">
              <a:ext uri="{FF2B5EF4-FFF2-40B4-BE49-F238E27FC236}">
                <a16:creationId xmlns:a16="http://schemas.microsoft.com/office/drawing/2014/main" id="{CE89B4CE-9C6F-4868-8955-DBE0AE48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00050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roled0">
            <a:extLst xmlns:a="http://schemas.openxmlformats.org/drawingml/2006/main">
              <a:ext uri="{FF2B5EF4-FFF2-40B4-BE49-F238E27FC236}">
                <a16:creationId xmlns:a16="http://schemas.microsoft.com/office/drawing/2014/main" id="{A0834F63-5140-49BF-8D06-CB4174160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看利润机会池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定优先级与资源</a:t>
            </a:r>
          </a:p>
        </p:txBody>
      </p:sp>
      <p:sp>
        <p:nvSpPr>
          <p:cNvPr id="7" name="role1">
            <a:extLst xmlns:a="http://schemas.openxmlformats.org/drawingml/2006/main">
              <a:ext uri="{FF2B5EF4-FFF2-40B4-BE49-F238E27FC236}">
                <a16:creationId xmlns:a16="http://schemas.microsoft.com/office/drawing/2014/main" id="{E2BBF5A9-079C-4B0E-8A0D-4712FED92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区域经理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2676525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roled1">
            <a:extLst xmlns:a="http://schemas.openxmlformats.org/drawingml/2006/main">
              <a:ext uri="{FF2B5EF4-FFF2-40B4-BE49-F238E27FC236}">
                <a16:creationId xmlns:a16="http://schemas.microsoft.com/office/drawing/2014/main" id="{4575218E-E322-4E13-84A9-9C5791D10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验证根因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推动跨店执行</a:t>
            </a:r>
          </a:p>
        </p:txBody>
      </p:sp>
      <p:sp>
        <p:nvSpPr>
          <p:cNvPr id="10" name="role2">
            <a:extLst xmlns:a="http://schemas.openxmlformats.org/drawingml/2006/main">
              <a:ext uri="{FF2B5EF4-FFF2-40B4-BE49-F238E27FC236}">
                <a16:creationId xmlns:a16="http://schemas.microsoft.com/office/drawing/2014/main" id="{2FEFB4DC-A204-4F3B-A65F-5BBA5F2FF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4953000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roled2">
            <a:extLst xmlns:a="http://schemas.openxmlformats.org/drawingml/2006/main">
              <a:ext uri="{FF2B5EF4-FFF2-40B4-BE49-F238E27FC236}">
                <a16:creationId xmlns:a16="http://schemas.microsoft.com/office/drawing/2014/main" id="{140EFCBF-7061-4619-AE58-0033AC804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接收日清任务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上传过程证据</a:t>
            </a:r>
          </a:p>
        </p:txBody>
      </p:sp>
      <p:sp>
        <p:nvSpPr>
          <p:cNvPr id="13" name="role3">
            <a:extLst xmlns:a="http://schemas.openxmlformats.org/drawingml/2006/main">
              <a:ext uri="{FF2B5EF4-FFF2-40B4-BE49-F238E27FC236}">
                <a16:creationId xmlns:a16="http://schemas.microsoft.com/office/drawing/2014/main" id="{D266DEE5-06F4-4283-98BC-7E6EC5BAB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专业部门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7229475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roled3">
            <a:extLst xmlns:a="http://schemas.openxmlformats.org/drawingml/2006/main">
              <a:ext uri="{FF2B5EF4-FFF2-40B4-BE49-F238E27FC236}">
                <a16:creationId xmlns:a16="http://schemas.microsoft.com/office/drawing/2014/main" id="{F6601F2A-81CD-4CAE-8A64-E4417228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 / 供应链 / 人力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修复系统性问题</a:t>
            </a:r>
          </a:p>
        </p:txBody>
      </p:sp>
      <p:sp>
        <p:nvSpPr>
          <p:cNvPr id="16" name="role4">
            <a:extLst xmlns:a="http://schemas.openxmlformats.org/drawingml/2006/main">
              <a:ext uri="{FF2B5EF4-FFF2-40B4-BE49-F238E27FC236}">
                <a16:creationId xmlns:a16="http://schemas.microsoft.com/office/drawing/2014/main" id="{3F52916D-2A0F-47A9-92ED-B34F87460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52625"/>
            <a:ext cx="2047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财务与管理层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9505950" y="2533650"/>
            <a:ext cx="19526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8" name="roled4">
            <a:extLst xmlns:a="http://schemas.openxmlformats.org/drawingml/2006/main">
              <a:ext uri="{FF2B5EF4-FFF2-40B4-BE49-F238E27FC236}">
                <a16:creationId xmlns:a16="http://schemas.microsoft.com/office/drawing/2014/main" id="{88B672F7-5A14-4C10-ADE3-FDCD0CA43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000375"/>
            <a:ext cx="19526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统一口径验收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确认真实收益</a:t>
            </a:r>
          </a:p>
        </p:txBody>
      </p:sp>
      <p:sp>
        <p:nvSpPr>
          <p:cNvPr id="19" name="role-flow">
            <a:extLst xmlns:a="http://schemas.openxmlformats.org/drawingml/2006/main">
              <a:ext uri="{FF2B5EF4-FFF2-40B4-BE49-F238E27FC236}">
                <a16:creationId xmlns:a16="http://schemas.microsoft.com/office/drawing/2014/main" id="{69AD2CDF-DD0B-428A-9D52-C28277236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role-flow-text">
            <a:extLst xmlns:a="http://schemas.openxmlformats.org/drawingml/2006/main">
              <a:ext uri="{FF2B5EF4-FFF2-40B4-BE49-F238E27FC236}">
                <a16:creationId xmlns:a16="http://schemas.microsoft.com/office/drawing/2014/main" id="{DD2002CE-CC5A-425D-8DD2-B96940C22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自动发现 → 人工确认 → 任务执行 → 过程留痕 → 财务验收 → 经验推广</a:t>
            </a:r>
          </a:p>
        </p:txBody>
      </p:sp>
    </p:spTree>
    <p:extLst>
      <p:ext uri="{BB962C8B-B14F-4D97-AF65-F5344CB8AC3E}">
        <p14:creationId xmlns:p14="http://schemas.microsoft.com/office/powerpoint/2010/main" val="173383299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73AD459C-0188-44C2-AAA0-E9077C7A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9C220D8-0124-4D50-BF97-061D37D28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生产数据保密，从架构与使用方式同时控制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4F7FF8E-C3DE-4EA4-81AD-69AF444E8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secno0">
            <a:extLst xmlns:a="http://schemas.openxmlformats.org/drawingml/2006/main">
              <a:ext uri="{FF2B5EF4-FFF2-40B4-BE49-F238E27FC236}">
                <a16:creationId xmlns:a16="http://schemas.microsoft.com/office/drawing/2014/main" id="{2EBF46A8-D90A-41AC-BF0E-61C7229F2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ech0">
            <a:extLst xmlns:a="http://schemas.openxmlformats.org/drawingml/2006/main">
              <a:ext uri="{FF2B5EF4-FFF2-40B4-BE49-F238E27FC236}">
                <a16:creationId xmlns:a16="http://schemas.microsoft.com/office/drawing/2014/main" id="{62269D9C-13AF-44EF-8FB1-2D79AABA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6" name="secb0">
            <a:extLst xmlns:a="http://schemas.openxmlformats.org/drawingml/2006/main">
              <a:ext uri="{FF2B5EF4-FFF2-40B4-BE49-F238E27FC236}">
                <a16:creationId xmlns:a16="http://schemas.microsoft.com/office/drawing/2014/main" id="{DF131225-A477-4120-85D0-CDE999B6A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支持专有环境部署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生产数据不进入公开演示资产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25146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secno1">
            <a:extLst xmlns:a="http://schemas.openxmlformats.org/drawingml/2006/main">
              <a:ext uri="{FF2B5EF4-FFF2-40B4-BE49-F238E27FC236}">
                <a16:creationId xmlns:a16="http://schemas.microsoft.com/office/drawing/2014/main" id="{829A6BF8-E303-4777-B3C1-10544857D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ech1">
            <a:extLst xmlns:a="http://schemas.openxmlformats.org/drawingml/2006/main">
              <a:ext uri="{FF2B5EF4-FFF2-40B4-BE49-F238E27FC236}">
                <a16:creationId xmlns:a16="http://schemas.microsoft.com/office/drawing/2014/main" id="{1BB84735-9BAB-4AB4-9A6E-437951423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432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权限边界</a:t>
            </a:r>
          </a:p>
        </p:txBody>
      </p:sp>
      <p:sp>
        <p:nvSpPr>
          <p:cNvPr id="10" name="secb1">
            <a:extLst xmlns:a="http://schemas.openxmlformats.org/drawingml/2006/main">
              <a:ext uri="{FF2B5EF4-FFF2-40B4-BE49-F238E27FC236}">
                <a16:creationId xmlns:a16="http://schemas.microsoft.com/office/drawing/2014/main" id="{84EEAC94-94BE-4748-81B0-4AB4C2E61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432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总部、区域、门店、部门分角色授权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最小权限访问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00050" y="3543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ecno2">
            <a:extLst xmlns:a="http://schemas.openxmlformats.org/drawingml/2006/main">
              <a:ext uri="{FF2B5EF4-FFF2-40B4-BE49-F238E27FC236}">
                <a16:creationId xmlns:a16="http://schemas.microsoft.com/office/drawing/2014/main" id="{C9EB61D0-EB0A-4086-9928-F5D900DCD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ech2">
            <a:extLst xmlns:a="http://schemas.openxmlformats.org/drawingml/2006/main">
              <a:ext uri="{FF2B5EF4-FFF2-40B4-BE49-F238E27FC236}">
                <a16:creationId xmlns:a16="http://schemas.microsoft.com/office/drawing/2014/main" id="{29DDB0CC-D059-4804-A3C1-64C97FF5E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719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边界</a:t>
            </a:r>
          </a:p>
        </p:txBody>
      </p:sp>
      <p:sp>
        <p:nvSpPr>
          <p:cNvPr id="14" name="secb2">
            <a:extLst xmlns:a="http://schemas.openxmlformats.org/drawingml/2006/main">
              <a:ext uri="{FF2B5EF4-FFF2-40B4-BE49-F238E27FC236}">
                <a16:creationId xmlns:a16="http://schemas.microsoft.com/office/drawing/2014/main" id="{EDB5C725-A081-4B91-862A-8C51DB295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719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敏感字段脱敏或不入模型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提示词与结果可审计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400050" y="45720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secno3">
            <a:extLst xmlns:a="http://schemas.openxmlformats.org/drawingml/2006/main">
              <a:ext uri="{FF2B5EF4-FFF2-40B4-BE49-F238E27FC236}">
                <a16:creationId xmlns:a16="http://schemas.microsoft.com/office/drawing/2014/main" id="{B4CE4759-972B-4D50-9042-3E2564F8A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006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ech3">
            <a:extLst xmlns:a="http://schemas.openxmlformats.org/drawingml/2006/main">
              <a:ext uri="{FF2B5EF4-FFF2-40B4-BE49-F238E27FC236}">
                <a16:creationId xmlns:a16="http://schemas.microsoft.com/office/drawing/2014/main" id="{F17BD914-A9EF-4E5C-907B-1E4A3EE48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006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数据边界</a:t>
            </a:r>
          </a:p>
        </p:txBody>
      </p:sp>
      <p:sp>
        <p:nvSpPr>
          <p:cNvPr id="18" name="secb3">
            <a:extLst xmlns:a="http://schemas.openxmlformats.org/drawingml/2006/main">
              <a:ext uri="{FF2B5EF4-FFF2-40B4-BE49-F238E27FC236}">
                <a16:creationId xmlns:a16="http://schemas.microsoft.com/office/drawing/2014/main" id="{7E335BF2-5800-4B3A-9389-6094AB5F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006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批次、期间、来源、质量状态可追溯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异常数据不自动用于考核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00050" y="56007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46368630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">
            <a:extLst xmlns:a="http://schemas.openxmlformats.org/drawingml/2006/main">
              <a:ext uri="{FF2B5EF4-FFF2-40B4-BE49-F238E27FC236}">
                <a16:creationId xmlns:a16="http://schemas.microsoft.com/office/drawing/2014/main" id="{F56AD7D0-E494-40D9-A979-895BC43DE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22BB622-DAE4-4111-AF1D-147CF1AEE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先跑通一个月的利润闭环，再逐步扩大覆盖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6BB131C-531C-498D-8259-639A139F1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1381125" y="3048000"/>
            <a:ext cx="9048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phase-dot0">
            <a:extLst xmlns:a="http://schemas.openxmlformats.org/drawingml/2006/main">
              <a:ext uri="{FF2B5EF4-FFF2-40B4-BE49-F238E27FC236}">
                <a16:creationId xmlns:a16="http://schemas.microsoft.com/office/drawing/2014/main" id="{3811DADA-3FED-4EA0-A01F-13DF7622C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haseh0">
            <a:extLst xmlns:a="http://schemas.openxmlformats.org/drawingml/2006/main">
              <a:ext uri="{FF2B5EF4-FFF2-40B4-BE49-F238E27FC236}">
                <a16:creationId xmlns:a16="http://schemas.microsoft.com/office/drawing/2014/main" id="{A9BF0E0D-E8D1-487C-A95B-B04EDE18B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01 · 统一口径</a:t>
            </a:r>
          </a:p>
        </p:txBody>
      </p:sp>
      <p:sp>
        <p:nvSpPr>
          <p:cNvPr id="7" name="phaseb0">
            <a:extLst xmlns:a="http://schemas.openxmlformats.org/drawingml/2006/main">
              <a:ext uri="{FF2B5EF4-FFF2-40B4-BE49-F238E27FC236}">
                <a16:creationId xmlns:a16="http://schemas.microsoft.com/office/drawing/2014/main" id="{E5ED842F-7DAA-4B26-B1EB-B827CC8C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接入核心数据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建立门店与商品主数据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形成可信经营基线</a:t>
            </a:r>
          </a:p>
        </p:txBody>
      </p:sp>
      <p:sp>
        <p:nvSpPr>
          <p:cNvPr id="8" name="phase-dot1">
            <a:extLst xmlns:a="http://schemas.openxmlformats.org/drawingml/2006/main">
              <a:ext uri="{FF2B5EF4-FFF2-40B4-BE49-F238E27FC236}">
                <a16:creationId xmlns:a16="http://schemas.microsoft.com/office/drawing/2014/main" id="{0D384986-4417-4AF9-B915-89B439FE1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h1">
            <a:extLst xmlns:a="http://schemas.openxmlformats.org/drawingml/2006/main">
              <a:ext uri="{FF2B5EF4-FFF2-40B4-BE49-F238E27FC236}">
                <a16:creationId xmlns:a16="http://schemas.microsoft.com/office/drawing/2014/main" id="{D3C5B132-8871-4AD6-8931-F4202D2C0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02 · 机会落地</a:t>
            </a:r>
          </a:p>
        </p:txBody>
      </p:sp>
      <p:sp>
        <p:nvSpPr>
          <p:cNvPr id="10" name="phaseb1">
            <a:extLst xmlns:a="http://schemas.openxmlformats.org/drawingml/2006/main">
              <a:ext uri="{FF2B5EF4-FFF2-40B4-BE49-F238E27FC236}">
                <a16:creationId xmlns:a16="http://schemas.microsoft.com/office/drawing/2014/main" id="{BDE51E65-AE20-46BE-A836-E4CDE8352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上线利润机会池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选择重点门店与专项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任务化执行</a:t>
            </a:r>
          </a:p>
        </p:txBody>
      </p:sp>
      <p:sp>
        <p:nvSpPr>
          <p:cNvPr id="11" name="phase-dot2">
            <a:extLst xmlns:a="http://schemas.openxmlformats.org/drawingml/2006/main">
              <a:ext uri="{FF2B5EF4-FFF2-40B4-BE49-F238E27FC236}">
                <a16:creationId xmlns:a16="http://schemas.microsoft.com/office/drawing/2014/main" id="{A3EBD3AA-0517-4F84-A6AA-BA97EBB3C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h2">
            <a:extLst xmlns:a="http://schemas.openxmlformats.org/drawingml/2006/main">
              <a:ext uri="{FF2B5EF4-FFF2-40B4-BE49-F238E27FC236}">
                <a16:creationId xmlns:a16="http://schemas.microsoft.com/office/drawing/2014/main" id="{345D40B0-4214-4ACB-9907-BC08DD1C3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03 · 验收复制</a:t>
            </a:r>
          </a:p>
        </p:txBody>
      </p:sp>
      <p:sp>
        <p:nvSpPr>
          <p:cNvPr id="13" name="phaseb2">
            <a:extLst xmlns:a="http://schemas.openxmlformats.org/drawingml/2006/main">
              <a:ext uri="{FF2B5EF4-FFF2-40B4-BE49-F238E27FC236}">
                <a16:creationId xmlns:a16="http://schemas.microsoft.com/office/drawing/2014/main" id="{49784E2C-7B49-4F50-9D10-C5DFE27CE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财务确认收益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沉淀标准动作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复制到更多区域与业态</a:t>
            </a:r>
          </a:p>
        </p:txBody>
      </p:sp>
      <p:sp>
        <p:nvSpPr>
          <p:cNvPr id="14" name="delivery">
            <a:extLst xmlns:a="http://schemas.openxmlformats.org/drawingml/2006/main">
              <a:ext uri="{FF2B5EF4-FFF2-40B4-BE49-F238E27FC236}">
                <a16:creationId xmlns:a16="http://schemas.microsoft.com/office/drawing/2014/main" id="{38B891AF-510B-4156-8B3B-9B925352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交付重点始终围绕：口径可信、问题可执行、收益可验证。</a:t>
            </a:r>
          </a:p>
        </p:txBody>
      </p:sp>
    </p:spTree>
    <p:extLst>
      <p:ext uri="{BB962C8B-B14F-4D97-AF65-F5344CB8AC3E}">
        <p14:creationId xmlns:p14="http://schemas.microsoft.com/office/powerpoint/2010/main" val="94741568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229F7523-2D2D-4845-894E-FCA7BB013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2210860-B100-4BAB-BD8F-D5A98D645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每新增一个数据域，平台都会形成更强的复用能力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679A0F6-E397-42AA-B8E0-1F35B49CA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metric-数据域与场景按需组合">
            <a:extLst xmlns:a="http://schemas.openxmlformats.org/drawingml/2006/main">
              <a:ext uri="{FF2B5EF4-FFF2-40B4-BE49-F238E27FC236}">
                <a16:creationId xmlns:a16="http://schemas.microsoft.com/office/drawing/2014/main" id="{DC13BAA3-B888-4B8C-AC37-6A71913B2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accent-数据域与场景按需组合">
            <a:extLst xmlns:a="http://schemas.openxmlformats.org/drawingml/2006/main">
              <a:ext uri="{FF2B5EF4-FFF2-40B4-BE49-F238E27FC236}">
                <a16:creationId xmlns:a16="http://schemas.microsoft.com/office/drawing/2014/main" id="{89ECADD1-03F5-46A3-8767-BAF9BCD2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value-数据域与场景按需组合">
            <a:extLst xmlns:a="http://schemas.openxmlformats.org/drawingml/2006/main">
              <a:ext uri="{FF2B5EF4-FFF2-40B4-BE49-F238E27FC236}">
                <a16:creationId xmlns:a16="http://schemas.microsoft.com/office/drawing/2014/main" id="{F1093696-1D19-4FF0-B004-998578CC5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模块化</a:t>
            </a:r>
          </a:p>
        </p:txBody>
      </p:sp>
      <p:sp>
        <p:nvSpPr>
          <p:cNvPr id="7" name="metric-label-数据域与场景按需组合">
            <a:extLst xmlns:a="http://schemas.openxmlformats.org/drawingml/2006/main">
              <a:ext uri="{FF2B5EF4-FFF2-40B4-BE49-F238E27FC236}">
                <a16:creationId xmlns:a16="http://schemas.microsoft.com/office/drawing/2014/main" id="{5AEB6D71-4157-4CCB-A76F-F57B87D8B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数据域与场景按需组合</a:t>
            </a:r>
          </a:p>
        </p:txBody>
      </p:sp>
      <p:sp>
        <p:nvSpPr>
          <p:cNvPr id="8" name="metric-指标、规则与任务模板跨店复用">
            <a:extLst xmlns:a="http://schemas.openxmlformats.org/drawingml/2006/main">
              <a:ext uri="{FF2B5EF4-FFF2-40B4-BE49-F238E27FC236}">
                <a16:creationId xmlns:a16="http://schemas.microsoft.com/office/drawing/2014/main" id="{702321A4-06AA-49D6-876A-571F3578A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-指标、规则与任务模板跨店复用">
            <a:extLst xmlns:a="http://schemas.openxmlformats.org/drawingml/2006/main">
              <a:ext uri="{FF2B5EF4-FFF2-40B4-BE49-F238E27FC236}">
                <a16:creationId xmlns:a16="http://schemas.microsoft.com/office/drawing/2014/main" id="{69E8D773-CD63-40B2-8FA6-84EB0481A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D4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etric-value-指标、规则与任务模板跨店复用">
            <a:extLst xmlns:a="http://schemas.openxmlformats.org/drawingml/2006/main">
              <a:ext uri="{FF2B5EF4-FFF2-40B4-BE49-F238E27FC236}">
                <a16:creationId xmlns:a16="http://schemas.microsoft.com/office/drawing/2014/main" id="{EC354C44-6C84-4000-9026-6ACC2B66E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可复制</a:t>
            </a:r>
          </a:p>
        </p:txBody>
      </p:sp>
      <p:sp>
        <p:nvSpPr>
          <p:cNvPr id="11" name="metric-label-指标、规则与任务模板跨店复用">
            <a:extLst xmlns:a="http://schemas.openxmlformats.org/drawingml/2006/main">
              <a:ext uri="{FF2B5EF4-FFF2-40B4-BE49-F238E27FC236}">
                <a16:creationId xmlns:a16="http://schemas.microsoft.com/office/drawing/2014/main" id="{79799961-C987-4452-9536-F8330B066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9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指标、规则与任务模板跨店复用</a:t>
            </a:r>
          </a:p>
        </p:txBody>
      </p:sp>
      <p:sp>
        <p:nvSpPr>
          <p:cNvPr id="12" name="metric-经营结果持续反哺预测与策略">
            <a:extLst xmlns:a="http://schemas.openxmlformats.org/drawingml/2006/main">
              <a:ext uri="{FF2B5EF4-FFF2-40B4-BE49-F238E27FC236}">
                <a16:creationId xmlns:a16="http://schemas.microsoft.com/office/drawing/2014/main" id="{A6CBF993-0EAD-424C-AFAD-8F7A02DE6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-经营结果持续反哺预测与策略">
            <a:extLst xmlns:a="http://schemas.openxmlformats.org/drawingml/2006/main">
              <a:ext uri="{FF2B5EF4-FFF2-40B4-BE49-F238E27FC236}">
                <a16:creationId xmlns:a16="http://schemas.microsoft.com/office/drawing/2014/main" id="{FB7A9BA3-82C4-4189-9C50-D13F0A921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value-经营结果持续反哺预测与策略">
            <a:extLst xmlns:a="http://schemas.openxmlformats.org/drawingml/2006/main">
              <a:ext uri="{FF2B5EF4-FFF2-40B4-BE49-F238E27FC236}">
                <a16:creationId xmlns:a16="http://schemas.microsoft.com/office/drawing/2014/main" id="{1C797098-AEC8-49EC-95FF-333AFD5BC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可进化</a:t>
            </a:r>
          </a:p>
        </p:txBody>
      </p:sp>
      <p:sp>
        <p:nvSpPr>
          <p:cNvPr id="15" name="metric-label-经营结果持续反哺预测与策略">
            <a:extLst xmlns:a="http://schemas.openxmlformats.org/drawingml/2006/main">
              <a:ext uri="{FF2B5EF4-FFF2-40B4-BE49-F238E27FC236}">
                <a16:creationId xmlns:a16="http://schemas.microsoft.com/office/drawing/2014/main" id="{D30FA9A3-D369-47F9-BB8E-F913DD40F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经营结果持续反哺预测与策略</a:t>
            </a:r>
          </a:p>
        </p:txBody>
      </p:sp>
      <p:sp>
        <p:nvSpPr>
          <p:cNvPr id="16" name="flywheel-title">
            <a:extLst xmlns:a="http://schemas.openxmlformats.org/drawingml/2006/main">
              <a:ext uri="{FF2B5EF4-FFF2-40B4-BE49-F238E27FC236}">
                <a16:creationId xmlns:a16="http://schemas.microsoft.com/office/drawing/2014/main" id="{4C6F5302-1713-44AF-B5A9-D4926AF3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863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444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平台增长飞轮</a:t>
            </a:r>
          </a:p>
        </p:txBody>
      </p:sp>
      <p:sp>
        <p:nvSpPr>
          <p:cNvPr id="17" name="flywheel">
            <a:extLst xmlns:a="http://schemas.openxmlformats.org/drawingml/2006/main">
              <a:ext uri="{FF2B5EF4-FFF2-40B4-BE49-F238E27FC236}">
                <a16:creationId xmlns:a16="http://schemas.microsoft.com/office/drawing/2014/main" id="{706AAFE3-357A-486F-8990-7328C7C31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更多门店与场景 → 更完整的经营本体 → 更准确的诊断与预测 → 更高的客户价值与使用黏性</a:t>
            </a:r>
          </a:p>
        </p:txBody>
      </p:sp>
    </p:spTree>
    <p:extLst>
      <p:ext uri="{BB962C8B-B14F-4D97-AF65-F5344CB8AC3E}">
        <p14:creationId xmlns:p14="http://schemas.microsoft.com/office/powerpoint/2010/main" val="143743306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brand">
            <a:extLst xmlns:a="http://schemas.openxmlformats.org/drawingml/2006/main">
              <a:ext uri="{FF2B5EF4-FFF2-40B4-BE49-F238E27FC236}">
                <a16:creationId xmlns:a16="http://schemas.microsoft.com/office/drawing/2014/main" id="{866BAF8E-CFF7-42BC-AB9F-147B7E2F0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E1BD2705-004C-4CF6-A56C-D6261728D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287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让每一家门店的经营问题</a:t>
            </a:r>
          </a:p>
          <a:p xmlns:a="http://schemas.openxmlformats.org/drawingml/2006/main">
            <a:pPr algn="l">
              <a:defRPr sz="4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都能被发现、执行和验证</a:t>
            </a:r>
          </a:p>
        </p:txBody>
      </p:sp>
      <p:sp>
        <p:nvSpPr>
          <p:cNvPr id="3" name="close-sub">
            <a:extLst xmlns:a="http://schemas.openxmlformats.org/drawingml/2006/main">
              <a:ext uri="{FF2B5EF4-FFF2-40B4-BE49-F238E27FC236}">
                <a16:creationId xmlns:a16="http://schemas.microsoft.com/office/drawing/2014/main" id="{6E3EF9DF-6912-43C9-BB3F-947F95203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从数据看板，走向企业级利润增长基础设施</a:t>
            </a:r>
          </a:p>
        </p:txBody>
      </p:sp>
      <p:sp>
        <p:nvSpPr>
          <p:cNvPr id="4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AAAB28FA-AD66-45D1-B560-DEBE70D0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816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next">
            <a:extLst xmlns:a="http://schemas.openxmlformats.org/drawingml/2006/main">
              <a:ext uri="{FF2B5EF4-FFF2-40B4-BE49-F238E27FC236}">
                <a16:creationId xmlns:a16="http://schemas.microsoft.com/office/drawing/2014/main" id="{C123B4D6-61CF-461F-8C2C-95D322EB3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建议下一步：选择一个完整经营月，完成数据预检与利润基线共创</a:t>
            </a:r>
          </a:p>
        </p:txBody>
      </p:sp>
    </p:spTree>
    <p:extLst>
      <p:ext uri="{BB962C8B-B14F-4D97-AF65-F5344CB8AC3E}">
        <p14:creationId xmlns:p14="http://schemas.microsoft.com/office/powerpoint/2010/main" val="199134810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5B2A9808-4D23-4F26-B400-CE7C0023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AF59435-6B16-4836-8694-BEBA6B27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连锁企业不缺数据，缺的是把问题变成利润的机制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D5AB4F57-AF0E-4C9E-AD5C-986FED04F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n0">
            <a:extLst xmlns:a="http://schemas.openxmlformats.org/drawingml/2006/main">
              <a:ext uri="{FF2B5EF4-FFF2-40B4-BE49-F238E27FC236}">
                <a16:creationId xmlns:a16="http://schemas.microsoft.com/office/drawing/2014/main" id="{BB489401-6A69-424D-B06F-B15C6A2C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FEA073F0-3B38-438B-9ED5-0FAA7195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数据散落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71887211-1CDC-4432-9B0E-BA28080DF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POS、会员、库存、供应链、费用、人事各自成表，口径难统一</a:t>
            </a:r>
          </a:p>
        </p:txBody>
      </p:sp>
      <p:sp>
        <p:nvSpPr>
          <p:cNvPr id="8" name="n1">
            <a:extLst xmlns:a="http://schemas.openxmlformats.org/drawingml/2006/main">
              <a:ext uri="{FF2B5EF4-FFF2-40B4-BE49-F238E27FC236}">
                <a16:creationId xmlns:a16="http://schemas.microsoft.com/office/drawing/2014/main" id="{B402A018-E26F-4141-88E6-018AAEE13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57675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DE5D8A01-899E-439D-B4CB-68E396A1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看见但不行动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6B5EF74D-609B-49E9-A0D8-AD2FD16D0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报表告诉管理者谁高谁低，却没有问题金额、负责人和截止日</a:t>
            </a:r>
          </a:p>
        </p:txBody>
      </p:sp>
      <p:sp>
        <p:nvSpPr>
          <p:cNvPr id="12" name="n2">
            <a:extLst xmlns:a="http://schemas.openxmlformats.org/drawingml/2006/main">
              <a:ext uri="{FF2B5EF4-FFF2-40B4-BE49-F238E27FC236}">
                <a16:creationId xmlns:a16="http://schemas.microsoft.com/office/drawing/2014/main" id="{9F0C1E6A-E5FF-4254-AD3A-7C8EEAC2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11530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5ED4E18B-D219-473B-912D-F2EF1BC3A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动作难以验收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E6521E0A-46BA-48FB-814E-456E0CBCE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整改完成不等于利润实现，缺少基线、证据与财务确认</a:t>
            </a:r>
          </a:p>
        </p:txBody>
      </p:sp>
      <p:sp>
        <p:nvSpPr>
          <p:cNvPr id="16" name="takeaway">
            <a:extLst xmlns:a="http://schemas.openxmlformats.org/drawingml/2006/main">
              <a:ext uri="{FF2B5EF4-FFF2-40B4-BE49-F238E27FC236}">
                <a16:creationId xmlns:a16="http://schemas.microsoft.com/office/drawing/2014/main" id="{C3889FDE-0F3A-429F-82F2-0A1555B05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626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真正的经营数字化，不是多一张看板，而是形成持续回收利润的管理闭环。</a:t>
            </a:r>
          </a:p>
        </p:txBody>
      </p:sp>
    </p:spTree>
    <p:extLst>
      <p:ext uri="{BB962C8B-B14F-4D97-AF65-F5344CB8AC3E}">
        <p14:creationId xmlns:p14="http://schemas.microsoft.com/office/powerpoint/2010/main" val="19134585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776D86E0-D29A-49CE-B99C-AE732D06F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3CED8A6-A495-4E01-AFD6-E145DE1E3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系统把经营管理固化为一个可持续运行的利润闭环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2E23B58-5B87-447E-84AF-B53CCBA11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1047750" y="3143250"/>
            <a:ext cx="9906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dot0">
            <a:extLst xmlns:a="http://schemas.openxmlformats.org/drawingml/2006/main">
              <a:ext uri="{FF2B5EF4-FFF2-40B4-BE49-F238E27FC236}">
                <a16:creationId xmlns:a16="http://schemas.microsoft.com/office/drawing/2014/main" id="{C748EF9D-81AB-4388-AFDA-709FD64E6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0">
            <a:extLst xmlns:a="http://schemas.openxmlformats.org/drawingml/2006/main">
              <a:ext uri="{FF2B5EF4-FFF2-40B4-BE49-F238E27FC236}">
                <a16:creationId xmlns:a16="http://schemas.microsoft.com/office/drawing/2014/main" id="{5D0F92DB-7F5A-48D4-9B95-FEFECF34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发现</a:t>
            </a:r>
          </a:p>
        </p:txBody>
      </p:sp>
      <p:sp>
        <p:nvSpPr>
          <p:cNvPr id="7" name="desc0">
            <a:extLst xmlns:a="http://schemas.openxmlformats.org/drawingml/2006/main">
              <a:ext uri="{FF2B5EF4-FFF2-40B4-BE49-F238E27FC236}">
                <a16:creationId xmlns:a16="http://schemas.microsoft.com/office/drawing/2014/main" id="{A14A5A37-76D1-4581-9BE3-31F3778E8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识别异常门店、菜品、原料、餐段与渠道</a:t>
            </a:r>
          </a:p>
        </p:txBody>
      </p:sp>
      <p:sp>
        <p:nvSpPr>
          <p:cNvPr id="8" name="dot1">
            <a:extLst xmlns:a="http://schemas.openxmlformats.org/drawingml/2006/main">
              <a:ext uri="{FF2B5EF4-FFF2-40B4-BE49-F238E27FC236}">
                <a16:creationId xmlns:a16="http://schemas.microsoft.com/office/drawing/2014/main" id="{216E360E-95FB-406F-A82F-AF5375CFE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1">
            <a:extLst xmlns:a="http://schemas.openxmlformats.org/drawingml/2006/main">
              <a:ext uri="{FF2B5EF4-FFF2-40B4-BE49-F238E27FC236}">
                <a16:creationId xmlns:a16="http://schemas.microsoft.com/office/drawing/2014/main" id="{493D4B06-B404-454E-99AF-D6D590FC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量化</a:t>
            </a:r>
          </a:p>
        </p:txBody>
      </p:sp>
      <p:sp>
        <p:nvSpPr>
          <p:cNvPr id="10" name="desc1">
            <a:extLst xmlns:a="http://schemas.openxmlformats.org/drawingml/2006/main">
              <a:ext uri="{FF2B5EF4-FFF2-40B4-BE49-F238E27FC236}">
                <a16:creationId xmlns:a16="http://schemas.microsoft.com/office/drawing/2014/main" id="{16A135DA-F9CA-41BF-AFE1-810281EFB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换算为影响金额、优先级和证据等级</a:t>
            </a:r>
          </a:p>
        </p:txBody>
      </p:sp>
      <p:sp>
        <p:nvSpPr>
          <p:cNvPr id="11" name="dot2">
            <a:extLst xmlns:a="http://schemas.openxmlformats.org/drawingml/2006/main">
              <a:ext uri="{FF2B5EF4-FFF2-40B4-BE49-F238E27FC236}">
                <a16:creationId xmlns:a16="http://schemas.microsoft.com/office/drawing/2014/main" id="{00C67618-BD91-4800-BE8C-78AED76F5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2">
            <a:extLst xmlns:a="http://schemas.openxmlformats.org/drawingml/2006/main">
              <a:ext uri="{FF2B5EF4-FFF2-40B4-BE49-F238E27FC236}">
                <a16:creationId xmlns:a16="http://schemas.microsoft.com/office/drawing/2014/main" id="{2435AB67-57B0-401B-95E9-0A449B1E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执行</a:t>
            </a:r>
          </a:p>
        </p:txBody>
      </p:sp>
      <p:sp>
        <p:nvSpPr>
          <p:cNvPr id="13" name="desc2">
            <a:extLst xmlns:a="http://schemas.openxmlformats.org/drawingml/2006/main">
              <a:ext uri="{FF2B5EF4-FFF2-40B4-BE49-F238E27FC236}">
                <a16:creationId xmlns:a16="http://schemas.microsoft.com/office/drawing/2014/main" id="{8E53171D-DD01-432E-B9FD-095382F8D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生成任务，分配总部、区域与门店责任人</a:t>
            </a:r>
          </a:p>
        </p:txBody>
      </p:sp>
      <p:sp>
        <p:nvSpPr>
          <p:cNvPr id="14" name="dot3">
            <a:extLst xmlns:a="http://schemas.openxmlformats.org/drawingml/2006/main">
              <a:ext uri="{FF2B5EF4-FFF2-40B4-BE49-F238E27FC236}">
                <a16:creationId xmlns:a16="http://schemas.microsoft.com/office/drawing/2014/main" id="{D8366C0E-6DBE-402B-8575-311502271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3">
            <a:extLst xmlns:a="http://schemas.openxmlformats.org/drawingml/2006/main">
              <a:ext uri="{FF2B5EF4-FFF2-40B4-BE49-F238E27FC236}">
                <a16:creationId xmlns:a16="http://schemas.microsoft.com/office/drawing/2014/main" id="{08DB7CAB-3D70-4C3A-9D02-FE093B5A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</a:t>
            </a:r>
          </a:p>
        </p:txBody>
      </p:sp>
      <p:sp>
        <p:nvSpPr>
          <p:cNvPr id="16" name="desc3">
            <a:extLst xmlns:a="http://schemas.openxmlformats.org/drawingml/2006/main">
              <a:ext uri="{FF2B5EF4-FFF2-40B4-BE49-F238E27FC236}">
                <a16:creationId xmlns:a16="http://schemas.microsoft.com/office/drawing/2014/main" id="{07C98671-5423-4307-949E-B364C36BB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比较同口径基线，确认收益并监控反弹</a:t>
            </a:r>
          </a:p>
        </p:txBody>
      </p:sp>
      <p:sp>
        <p:nvSpPr>
          <p:cNvPr id="17" name="loop">
            <a:extLst xmlns:a="http://schemas.openxmlformats.org/drawingml/2006/main">
              <a:ext uri="{FF2B5EF4-FFF2-40B4-BE49-F238E27FC236}">
                <a16:creationId xmlns:a16="http://schemas.microsoft.com/office/drawing/2014/main" id="{657FDE6F-0E3D-41DB-B07B-12E90C605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911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text">
            <a:extLst xmlns:a="http://schemas.openxmlformats.org/drawingml/2006/main">
              <a:ext uri="{FF2B5EF4-FFF2-40B4-BE49-F238E27FC236}">
                <a16:creationId xmlns:a16="http://schemas.microsoft.com/office/drawing/2014/main" id="{B18D3A91-F81B-4042-855A-01A3D1501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数据每月更新 → 规则与模型持续校准 → 优秀经验沉淀为标准 → 更多门店复用</a:t>
            </a:r>
          </a:p>
        </p:txBody>
      </p:sp>
    </p:spTree>
    <p:extLst>
      <p:ext uri="{BB962C8B-B14F-4D97-AF65-F5344CB8AC3E}">
        <p14:creationId xmlns:p14="http://schemas.microsoft.com/office/powerpoint/2010/main" val="1480055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862C1610-5B57-45C0-B583-6345B2322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8CD0BDC-A55B-43F3-A80F-3B0E185B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一个平台贯通收入、成本、组织与供应链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B3DD995-3C99-44CD-8F69-5E28C09F9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domain0">
            <a:extLst xmlns:a="http://schemas.openxmlformats.org/drawingml/2006/main">
              <a:ext uri="{FF2B5EF4-FFF2-40B4-BE49-F238E27FC236}">
                <a16:creationId xmlns:a16="http://schemas.microsoft.com/office/drawing/2014/main" id="{DE1CC4A4-A098-4E7A-880C-E08A0478E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no0">
            <a:extLst xmlns:a="http://schemas.openxmlformats.org/drawingml/2006/main">
              <a:ext uri="{FF2B5EF4-FFF2-40B4-BE49-F238E27FC236}">
                <a16:creationId xmlns:a16="http://schemas.microsoft.com/office/drawing/2014/main" id="{6420F59A-B126-464F-BFE8-EC1A8E48D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dh0">
            <a:extLst xmlns:a="http://schemas.openxmlformats.org/drawingml/2006/main">
              <a:ext uri="{FF2B5EF4-FFF2-40B4-BE49-F238E27FC236}">
                <a16:creationId xmlns:a16="http://schemas.microsoft.com/office/drawing/2014/main" id="{1D7CBC5C-20FD-400D-827B-E2E51498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</a:t>
            </a:r>
          </a:p>
        </p:txBody>
      </p:sp>
      <p:sp>
        <p:nvSpPr>
          <p:cNvPr id="7" name="db0">
            <a:extLst xmlns:a="http://schemas.openxmlformats.org/drawingml/2006/main">
              <a:ext uri="{FF2B5EF4-FFF2-40B4-BE49-F238E27FC236}">
                <a16:creationId xmlns:a16="http://schemas.microsoft.com/office/drawing/2014/main" id="{BF3636D0-5189-438A-9931-DB641CA56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 / 餐段 / 渠道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会员复购 / 平台优惠</a:t>
            </a:r>
          </a:p>
        </p:txBody>
      </p:sp>
      <p:sp>
        <p:nvSpPr>
          <p:cNvPr id="8" name="domain1">
            <a:extLst xmlns:a="http://schemas.openxmlformats.org/drawingml/2006/main">
              <a:ext uri="{FF2B5EF4-FFF2-40B4-BE49-F238E27FC236}">
                <a16:creationId xmlns:a16="http://schemas.microsoft.com/office/drawing/2014/main" id="{3241F5AD-210B-4396-B318-D4645CE5D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no1">
            <a:extLst xmlns:a="http://schemas.openxmlformats.org/drawingml/2006/main">
              <a:ext uri="{FF2B5EF4-FFF2-40B4-BE49-F238E27FC236}">
                <a16:creationId xmlns:a16="http://schemas.microsoft.com/office/drawing/2014/main" id="{3624F56A-9082-4FE6-93DC-8F7508E8B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dh1">
            <a:extLst xmlns:a="http://schemas.openxmlformats.org/drawingml/2006/main">
              <a:ext uri="{FF2B5EF4-FFF2-40B4-BE49-F238E27FC236}">
                <a16:creationId xmlns:a16="http://schemas.microsoft.com/office/drawing/2014/main" id="{AF38F59D-FE17-4522-992B-347CD14A0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商品经营</a:t>
            </a:r>
          </a:p>
        </p:txBody>
      </p:sp>
      <p:sp>
        <p:nvSpPr>
          <p:cNvPr id="11" name="db1">
            <a:extLst xmlns:a="http://schemas.openxmlformats.org/drawingml/2006/main">
              <a:ext uri="{FF2B5EF4-FFF2-40B4-BE49-F238E27FC236}">
                <a16:creationId xmlns:a16="http://schemas.microsoft.com/office/drawing/2014/main" id="{B034D482-88C0-41E2-A101-CF16CCBAF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SKU 分层 / 搭售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菜品成本 / BOM 穿透</a:t>
            </a:r>
          </a:p>
        </p:txBody>
      </p:sp>
      <p:sp>
        <p:nvSpPr>
          <p:cNvPr id="12" name="domain2">
            <a:extLst xmlns:a="http://schemas.openxmlformats.org/drawingml/2006/main">
              <a:ext uri="{FF2B5EF4-FFF2-40B4-BE49-F238E27FC236}">
                <a16:creationId xmlns:a16="http://schemas.microsoft.com/office/drawing/2014/main" id="{21600272-C065-4E88-A11A-545E9F219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o2">
            <a:extLst xmlns:a="http://schemas.openxmlformats.org/drawingml/2006/main">
              <a:ext uri="{FF2B5EF4-FFF2-40B4-BE49-F238E27FC236}">
                <a16:creationId xmlns:a16="http://schemas.microsoft.com/office/drawing/2014/main" id="{9520CF44-7349-4A6C-9890-1674D141C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dh2">
            <a:extLst xmlns:a="http://schemas.openxmlformats.org/drawingml/2006/main">
              <a:ext uri="{FF2B5EF4-FFF2-40B4-BE49-F238E27FC236}">
                <a16:creationId xmlns:a16="http://schemas.microsoft.com/office/drawing/2014/main" id="{6D63E3C4-313E-4461-8589-8E57D6BCF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供应链</a:t>
            </a:r>
          </a:p>
        </p:txBody>
      </p:sp>
      <p:sp>
        <p:nvSpPr>
          <p:cNvPr id="15" name="db2">
            <a:extLst xmlns:a="http://schemas.openxmlformats.org/drawingml/2006/main">
              <a:ext uri="{FF2B5EF4-FFF2-40B4-BE49-F238E27FC236}">
                <a16:creationId xmlns:a16="http://schemas.microsoft.com/office/drawing/2014/main" id="{C00132D2-E2E3-4519-9E8F-343D89222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 / 库存 / 配送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中央厨房 / 生产要货</a:t>
            </a:r>
          </a:p>
        </p:txBody>
      </p:sp>
      <p:sp>
        <p:nvSpPr>
          <p:cNvPr id="16" name="domain3">
            <a:extLst xmlns:a="http://schemas.openxmlformats.org/drawingml/2006/main">
              <a:ext uri="{FF2B5EF4-FFF2-40B4-BE49-F238E27FC236}">
                <a16:creationId xmlns:a16="http://schemas.microsoft.com/office/drawing/2014/main" id="{5C99C316-9777-4861-96AB-412169A53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no3">
            <a:extLst xmlns:a="http://schemas.openxmlformats.org/drawingml/2006/main">
              <a:ext uri="{FF2B5EF4-FFF2-40B4-BE49-F238E27FC236}">
                <a16:creationId xmlns:a16="http://schemas.microsoft.com/office/drawing/2014/main" id="{358C86CF-DC06-4CDB-9BFD-E9311DB89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dh3">
            <a:extLst xmlns:a="http://schemas.openxmlformats.org/drawingml/2006/main">
              <a:ext uri="{FF2B5EF4-FFF2-40B4-BE49-F238E27FC236}">
                <a16:creationId xmlns:a16="http://schemas.microsoft.com/office/drawing/2014/main" id="{00746A1D-CDA6-41CD-B003-7F57EC07C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门店效率</a:t>
            </a:r>
          </a:p>
        </p:txBody>
      </p:sp>
      <p:sp>
        <p:nvSpPr>
          <p:cNvPr id="19" name="db3">
            <a:extLst xmlns:a="http://schemas.openxmlformats.org/drawingml/2006/main">
              <a:ext uri="{FF2B5EF4-FFF2-40B4-BE49-F238E27FC236}">
                <a16:creationId xmlns:a16="http://schemas.microsoft.com/office/drawing/2014/main" id="{0D45394D-981A-434C-A017-1417CCFE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费用 / 人效 / 排班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区域与店长工作台</a:t>
            </a:r>
          </a:p>
        </p:txBody>
      </p:sp>
      <p:sp>
        <p:nvSpPr>
          <p:cNvPr id="20" name="domain4">
            <a:extLst xmlns:a="http://schemas.openxmlformats.org/drawingml/2006/main">
              <a:ext uri="{FF2B5EF4-FFF2-40B4-BE49-F238E27FC236}">
                <a16:creationId xmlns:a16="http://schemas.microsoft.com/office/drawing/2014/main" id="{A95EDC00-1CA9-41C7-B316-1467B3CB0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no4">
            <a:extLst xmlns:a="http://schemas.openxmlformats.org/drawingml/2006/main">
              <a:ext uri="{FF2B5EF4-FFF2-40B4-BE49-F238E27FC236}">
                <a16:creationId xmlns:a16="http://schemas.microsoft.com/office/drawing/2014/main" id="{7BB22D26-293B-4A2C-AA6F-D5AEAEFFC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dh4">
            <a:extLst xmlns:a="http://schemas.openxmlformats.org/drawingml/2006/main">
              <a:ext uri="{FF2B5EF4-FFF2-40B4-BE49-F238E27FC236}">
                <a16:creationId xmlns:a16="http://schemas.microsoft.com/office/drawing/2014/main" id="{C6DC6CD0-60B4-4432-99DE-D06CD670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治理与风控</a:t>
            </a:r>
          </a:p>
        </p:txBody>
      </p:sp>
      <p:sp>
        <p:nvSpPr>
          <p:cNvPr id="23" name="db4">
            <a:extLst xmlns:a="http://schemas.openxmlformats.org/drawingml/2006/main">
              <a:ext uri="{FF2B5EF4-FFF2-40B4-BE49-F238E27FC236}">
                <a16:creationId xmlns:a16="http://schemas.microsoft.com/office/drawing/2014/main" id="{CDEB5AAA-22A8-4D33-BDC7-52500F31C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4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数据质量 / 指标字典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本体标准 / 风险内控</a:t>
            </a:r>
          </a:p>
        </p:txBody>
      </p:sp>
      <p:sp>
        <p:nvSpPr>
          <p:cNvPr id="24" name="scope">
            <a:extLst xmlns:a="http://schemas.openxmlformats.org/drawingml/2006/main">
              <a:ext uri="{FF2B5EF4-FFF2-40B4-BE49-F238E27FC236}">
                <a16:creationId xmlns:a16="http://schemas.microsoft.com/office/drawing/2014/main" id="{77D8FD0D-DE68-4D43-B7E6-3CF86DD3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29275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既服务总部经营会，也服务区域经理、店长、商品、供应链和财务协同。</a:t>
            </a:r>
          </a:p>
        </p:txBody>
      </p:sp>
    </p:spTree>
    <p:extLst>
      <p:ext uri="{BB962C8B-B14F-4D97-AF65-F5344CB8AC3E}">
        <p14:creationId xmlns:p14="http://schemas.microsoft.com/office/powerpoint/2010/main" val="11767205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294BA5BB-B600-4B24-9905-72CD8498E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B6A965B-11A6-44D5-A41B-DF973E30D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统一数据底座，让每一个结论都能追溯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390E1FB-A919-4DA4-B4C5-59BEA9812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layer0">
            <a:extLst xmlns:a="http://schemas.openxmlformats.org/drawingml/2006/main">
              <a:ext uri="{FF2B5EF4-FFF2-40B4-BE49-F238E27FC236}">
                <a16:creationId xmlns:a16="http://schemas.microsoft.com/office/drawing/2014/main" id="{7FE8A6FA-9589-40D2-8B04-8B6B89454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h0">
            <a:extLst xmlns:a="http://schemas.openxmlformats.org/drawingml/2006/main">
              <a:ext uri="{FF2B5EF4-FFF2-40B4-BE49-F238E27FC236}">
                <a16:creationId xmlns:a16="http://schemas.microsoft.com/office/drawing/2014/main" id="{E71B62DD-DDA3-49BD-876A-C4F683CF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38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业务系统与文件</a:t>
            </a:r>
          </a:p>
        </p:txBody>
      </p:sp>
      <p:sp>
        <p:nvSpPr>
          <p:cNvPr id="6" name="lb0">
            <a:extLst xmlns:a="http://schemas.openxmlformats.org/drawingml/2006/main">
              <a:ext uri="{FF2B5EF4-FFF2-40B4-BE49-F238E27FC236}">
                <a16:creationId xmlns:a16="http://schemas.microsoft.com/office/drawing/2014/main" id="{8C48C337-1116-47F1-B4D3-C654DA2BE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3832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 · 会员 · 库存 · 采购 · 配送 · 费用 · 薪资考勤</a:t>
            </a:r>
          </a:p>
        </p:txBody>
      </p:sp>
      <p:sp>
        <p:nvSpPr>
          <p:cNvPr id="7" name="layer1">
            <a:extLst xmlns:a="http://schemas.openxmlformats.org/drawingml/2006/main">
              <a:ext uri="{FF2B5EF4-FFF2-40B4-BE49-F238E27FC236}">
                <a16:creationId xmlns:a16="http://schemas.microsoft.com/office/drawing/2014/main" id="{5FE9BD7C-A9A1-4F45-989F-CA97F7B94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5747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h1">
            <a:extLst xmlns:a="http://schemas.openxmlformats.org/drawingml/2006/main">
              <a:ext uri="{FF2B5EF4-FFF2-40B4-BE49-F238E27FC236}">
                <a16:creationId xmlns:a16="http://schemas.microsoft.com/office/drawing/2014/main" id="{4D1AB071-11B9-4C62-A3C8-E92F191B1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38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标准经营本体</a:t>
            </a:r>
          </a:p>
        </p:txBody>
      </p:sp>
      <p:sp>
        <p:nvSpPr>
          <p:cNvPr id="9" name="lb1">
            <a:extLst xmlns:a="http://schemas.openxmlformats.org/drawingml/2006/main">
              <a:ext uri="{FF2B5EF4-FFF2-40B4-BE49-F238E27FC236}">
                <a16:creationId xmlns:a16="http://schemas.microsoft.com/office/drawing/2014/main" id="{E77C25E2-55DA-45CE-84AC-A7E4F0E4C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门店 · 商品 · 原料 · 组织 · 账单 · 单据 · 指标口径</a:t>
            </a:r>
          </a:p>
        </p:txBody>
      </p:sp>
      <p:sp>
        <p:nvSpPr>
          <p:cNvPr id="10" name="layer2">
            <a:extLst xmlns:a="http://schemas.openxmlformats.org/drawingml/2006/main">
              <a:ext uri="{FF2B5EF4-FFF2-40B4-BE49-F238E27FC236}">
                <a16:creationId xmlns:a16="http://schemas.microsoft.com/office/drawing/2014/main" id="{07580D0A-CE07-4AB5-BD22-A6C8689BA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h2">
            <a:extLst xmlns:a="http://schemas.openxmlformats.org/drawingml/2006/main">
              <a:ext uri="{FF2B5EF4-FFF2-40B4-BE49-F238E27FC236}">
                <a16:creationId xmlns:a16="http://schemas.microsoft.com/office/drawing/2014/main" id="{509D2B3C-D39C-43BF-9166-9AB1037A5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分析与模型层</a:t>
            </a:r>
          </a:p>
        </p:txBody>
      </p:sp>
      <p:sp>
        <p:nvSpPr>
          <p:cNvPr id="12" name="lb2">
            <a:extLst xmlns:a="http://schemas.openxmlformats.org/drawingml/2006/main">
              <a:ext uri="{FF2B5EF4-FFF2-40B4-BE49-F238E27FC236}">
                <a16:creationId xmlns:a16="http://schemas.microsoft.com/office/drawing/2014/main" id="{EA29CAB2-ED7C-4978-897B-1D8425F8A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3857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利润桥 · 异常规则 · 对标 · 预测 · 机会测算</a:t>
            </a:r>
          </a:p>
        </p:txBody>
      </p:sp>
      <p:sp>
        <p:nvSpPr>
          <p:cNvPr id="13" name="layer3">
            <a:extLst xmlns:a="http://schemas.openxmlformats.org/drawingml/2006/main">
              <a:ext uri="{FF2B5EF4-FFF2-40B4-BE49-F238E27FC236}">
                <a16:creationId xmlns:a16="http://schemas.microsoft.com/office/drawing/2014/main" id="{4E0153E5-D7CB-4CEB-B1FE-871729AD0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h3">
            <a:extLst xmlns:a="http://schemas.openxmlformats.org/drawingml/2006/main">
              <a:ext uri="{FF2B5EF4-FFF2-40B4-BE49-F238E27FC236}">
                <a16:creationId xmlns:a16="http://schemas.microsoft.com/office/drawing/2014/main" id="{53585C76-8AA7-4E36-BEC5-32E8836A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8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角色工作台</a:t>
            </a:r>
          </a:p>
        </p:txBody>
      </p:sp>
      <p:sp>
        <p:nvSpPr>
          <p:cNvPr id="15" name="lb3">
            <a:extLst xmlns:a="http://schemas.openxmlformats.org/drawingml/2006/main">
              <a:ext uri="{FF2B5EF4-FFF2-40B4-BE49-F238E27FC236}">
                <a16:creationId xmlns:a16="http://schemas.microsoft.com/office/drawing/2014/main" id="{AA1890B7-3C78-43A1-A3D4-75245FB1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3870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 · 区域 · 店长 · 商品 · 供应链 · 财务</a:t>
            </a:r>
          </a:p>
        </p:txBody>
      </p:sp>
      <p:sp>
        <p:nvSpPr>
          <p:cNvPr id="16" name="foundation">
            <a:extLst xmlns:a="http://schemas.openxmlformats.org/drawingml/2006/main">
              <a:ext uri="{FF2B5EF4-FFF2-40B4-BE49-F238E27FC236}">
                <a16:creationId xmlns:a16="http://schemas.microsoft.com/office/drawing/2014/main" id="{03F23179-5128-4A2C-B007-D96CE1404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月度口径、文件哈希、数据覆盖率与证据等级，是 AI 可信决策的前提。</a:t>
            </a:r>
          </a:p>
        </p:txBody>
      </p:sp>
    </p:spTree>
    <p:extLst>
      <p:ext uri="{BB962C8B-B14F-4D97-AF65-F5344CB8AC3E}">
        <p14:creationId xmlns:p14="http://schemas.microsoft.com/office/powerpoint/2010/main" val="169151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4C62D14A-A821-4712-988D-2FC40697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连锁经营智能平台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C6E7F0A-5D84-40BB-9A1C-B448D7569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不是替代管理者，而是放大经营判断与执行速度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395FF5A-3F31-4EF4-8E5D-CFEBC2C91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aih0">
            <a:extLst xmlns:a="http://schemas.openxmlformats.org/drawingml/2006/main">
              <a:ext uri="{FF2B5EF4-FFF2-40B4-BE49-F238E27FC236}">
                <a16:creationId xmlns:a16="http://schemas.microsoft.com/office/drawing/2014/main" id="{29841AC9-6A8A-4E88-8810-CE7C890B2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确定性规则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aib0">
            <a:extLst xmlns:a="http://schemas.openxmlformats.org/drawingml/2006/main">
              <a:ext uri="{FF2B5EF4-FFF2-40B4-BE49-F238E27FC236}">
                <a16:creationId xmlns:a16="http://schemas.microsoft.com/office/drawing/2014/main" id="{C6EB7851-50D5-4C2E-B262-7C9001A81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口径计算、阈值预警、异常金额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高风险决策可解释、可复算</a:t>
            </a:r>
          </a:p>
        </p:txBody>
      </p:sp>
      <p:sp>
        <p:nvSpPr>
          <p:cNvPr id="7" name="aih1">
            <a:extLst xmlns:a="http://schemas.openxmlformats.org/drawingml/2006/main">
              <a:ext uri="{FF2B5EF4-FFF2-40B4-BE49-F238E27FC236}">
                <a16:creationId xmlns:a16="http://schemas.microsoft.com/office/drawing/2014/main" id="{85B0918D-DB46-4865-B6A4-2CFF53AC1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预测模型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57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aib1">
            <a:extLst xmlns:a="http://schemas.openxmlformats.org/drawingml/2006/main">
              <a:ext uri="{FF2B5EF4-FFF2-40B4-BE49-F238E27FC236}">
                <a16:creationId xmlns:a16="http://schemas.microsoft.com/office/drawing/2014/main" id="{2B0E779C-007D-45AF-97D7-289A8D15E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客流、排班、原料需求、趋势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将经验判断变成可更新的预测</a:t>
            </a:r>
          </a:p>
        </p:txBody>
      </p:sp>
      <p:sp>
        <p:nvSpPr>
          <p:cNvPr id="10" name="aih2">
            <a:extLst xmlns:a="http://schemas.openxmlformats.org/drawingml/2006/main">
              <a:ext uri="{FF2B5EF4-FFF2-40B4-BE49-F238E27FC236}">
                <a16:creationId xmlns:a16="http://schemas.microsoft.com/office/drawing/2014/main" id="{60FAFD2C-7C84-4834-8878-A4B6E477D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大模型助手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115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2" name="aib2">
            <a:extLst xmlns:a="http://schemas.openxmlformats.org/drawingml/2006/main">
              <a:ext uri="{FF2B5EF4-FFF2-40B4-BE49-F238E27FC236}">
                <a16:creationId xmlns:a16="http://schemas.microsoft.com/office/drawing/2014/main" id="{707FEC68-2E9E-4AB2-B9E9-BBDF7312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归因线索、经营摘要、任务草案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把复杂分析翻译成角色化行动</a:t>
            </a:r>
          </a:p>
        </p:txBody>
      </p:sp>
      <p:sp>
        <p:nvSpPr>
          <p:cNvPr id="13" name="aih3">
            <a:extLst xmlns:a="http://schemas.openxmlformats.org/drawingml/2006/main">
              <a:ext uri="{FF2B5EF4-FFF2-40B4-BE49-F238E27FC236}">
                <a16:creationId xmlns:a16="http://schemas.microsoft.com/office/drawing/2014/main" id="{927747FB-AC94-4881-BE2B-C8616B6F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72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aib3">
            <a:extLst xmlns:a="http://schemas.openxmlformats.org/drawingml/2006/main">
              <a:ext uri="{FF2B5EF4-FFF2-40B4-BE49-F238E27FC236}">
                <a16:creationId xmlns:a16="http://schemas.microsoft.com/office/drawing/2014/main" id="{51139515-19C5-4A75-88B5-25D45008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财务确认、任务验收、策略发布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关键结论保留业务责任与审计链</a:t>
            </a:r>
          </a:p>
        </p:txBody>
      </p:sp>
      <p:sp>
        <p:nvSpPr>
          <p:cNvPr id="16" name="principle">
            <a:extLst xmlns:a="http://schemas.openxmlformats.org/drawingml/2006/main">
              <a:ext uri="{FF2B5EF4-FFF2-40B4-BE49-F238E27FC236}">
                <a16:creationId xmlns:a16="http://schemas.microsoft.com/office/drawing/2014/main" id="{8452535A-0376-4F4E-819D-974308282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inciple-text">
            <a:extLst xmlns:a="http://schemas.openxmlformats.org/drawingml/2006/main">
              <a:ext uri="{FF2B5EF4-FFF2-40B4-BE49-F238E27FC236}">
                <a16:creationId xmlns:a16="http://schemas.microsoft.com/office/drawing/2014/main" id="{21B3EC74-6F0E-4FBC-8223-1E340ECDB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85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原则：AI 给出证据、假设和建议；经营者决定动作；系统用结果反向校准模型。</a:t>
            </a:r>
          </a:p>
        </p:txBody>
      </p:sp>
    </p:spTree>
    <p:extLst>
      <p:ext uri="{BB962C8B-B14F-4D97-AF65-F5344CB8AC3E}">
        <p14:creationId xmlns:p14="http://schemas.microsoft.com/office/powerpoint/2010/main" val="1312677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471B6EAC-AD10-43CA-9843-530E2FE77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非真实客户数据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1064F2E-73C0-49F1-B4B3-29B864661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匿名案例一：某区域连锁品牌开展食材成本专项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39843F87-6B2C-4297-A170-5F99170E8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ase-context">
            <a:extLst xmlns:a="http://schemas.openxmlformats.org/drawingml/2006/main">
              <a:ext uri="{FF2B5EF4-FFF2-40B4-BE49-F238E27FC236}">
                <a16:creationId xmlns:a16="http://schemas.microsoft.com/office/drawing/2014/main" id="{E48BE41B-064F-4D67-85C9-89096E965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430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企业现象</a:t>
            </a:r>
          </a:p>
        </p:txBody>
      </p:sp>
      <p:sp>
        <p:nvSpPr>
          <p:cNvPr id="5" name="case-context-body">
            <a:extLst xmlns:a="http://schemas.openxmlformats.org/drawingml/2006/main">
              <a:ext uri="{FF2B5EF4-FFF2-40B4-BE49-F238E27FC236}">
                <a16:creationId xmlns:a16="http://schemas.microsoft.com/office/drawing/2014/main" id="{C55773B4-4118-4617-A4DF-F7B26D5C6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671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多个区域的门店成本率同时上升，传统报表只能看到门店排名，无法判断问题发生在采购、生产、配送还是门店。</a:t>
            </a:r>
          </a:p>
        </p:txBody>
      </p:sp>
      <p:sp>
        <p:nvSpPr>
          <p:cNvPr id="6" name="case-index">
            <a:extLst xmlns:a="http://schemas.openxmlformats.org/drawingml/2006/main">
              <a:ext uri="{FF2B5EF4-FFF2-40B4-BE49-F238E27FC236}">
                <a16:creationId xmlns:a16="http://schemas.microsoft.com/office/drawing/2014/main" id="{F45D3335-1926-4A5E-B070-084205D13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05250"/>
            <a:ext cx="3667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se-index-v">
            <a:extLst xmlns:a="http://schemas.openxmlformats.org/drawingml/2006/main">
              <a:ext uri="{FF2B5EF4-FFF2-40B4-BE49-F238E27FC236}">
                <a16:creationId xmlns:a16="http://schemas.microsoft.com/office/drawing/2014/main" id="{EB094CF7-2D52-4094-8FA3-8FE5397AB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112</a:t>
            </a:r>
          </a:p>
        </p:txBody>
      </p:sp>
      <p:sp>
        <p:nvSpPr>
          <p:cNvPr id="8" name="case-index-l">
            <a:extLst xmlns:a="http://schemas.openxmlformats.org/drawingml/2006/main">
              <a:ext uri="{FF2B5EF4-FFF2-40B4-BE49-F238E27FC236}">
                <a16:creationId xmlns:a16="http://schemas.microsoft.com/office/drawing/2014/main" id="{726558D3-F4C4-4383-8520-1CF0D3D4E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148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实际成本指数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 = 100</a:t>
            </a:r>
          </a:p>
        </p:txBody>
      </p:sp>
      <p:sp>
        <p:nvSpPr>
          <p:cNvPr id="9" name="case-ai">
            <a:extLst xmlns:a="http://schemas.openxmlformats.org/drawingml/2006/main">
              <a:ext uri="{FF2B5EF4-FFF2-40B4-BE49-F238E27FC236}">
                <a16:creationId xmlns:a16="http://schemas.microsoft.com/office/drawing/2014/main" id="{62258A85-C000-4699-B839-D301A197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4307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系统诊断</a:t>
            </a:r>
          </a:p>
        </p:txBody>
      </p:sp>
      <p:sp>
        <p:nvSpPr>
          <p:cNvPr id="10" name="bullet-dot-250">
            <a:extLst xmlns:a="http://schemas.openxmlformats.org/drawingml/2006/main">
              <a:ext uri="{FF2B5EF4-FFF2-40B4-BE49-F238E27FC236}">
                <a16:creationId xmlns:a16="http://schemas.microsoft.com/office/drawing/2014/main" id="{98894F4B-87F6-4265-9F1D-7E42C4BFC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50">
            <a:extLst xmlns:a="http://schemas.openxmlformats.org/drawingml/2006/main">
              <a:ext uri="{FF2B5EF4-FFF2-40B4-BE49-F238E27FC236}">
                <a16:creationId xmlns:a16="http://schemas.microsoft.com/office/drawing/2014/main" id="{66AB8D80-577A-4AE3-ADAE-FB3B93FDD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812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采购价格异常集中在少数核心原料</a:t>
            </a:r>
          </a:p>
        </p:txBody>
      </p:sp>
      <p:sp>
        <p:nvSpPr>
          <p:cNvPr id="12" name="bullet-dot-326">
            <a:extLst xmlns:a="http://schemas.openxmlformats.org/drawingml/2006/main">
              <a:ext uri="{FF2B5EF4-FFF2-40B4-BE49-F238E27FC236}">
                <a16:creationId xmlns:a16="http://schemas.microsoft.com/office/drawing/2014/main" id="{61E642A2-3D9D-4E8A-A6EA-37F7574BE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71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26">
            <a:extLst xmlns:a="http://schemas.openxmlformats.org/drawingml/2006/main">
              <a:ext uri="{FF2B5EF4-FFF2-40B4-BE49-F238E27FC236}">
                <a16:creationId xmlns:a16="http://schemas.microsoft.com/office/drawing/2014/main" id="{3EC9F80F-124C-4503-818B-838F2A26B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051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部分半成品实际耗用高于标准配方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A9BF240B-49C3-470A-960C-419263529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58B35D60-596A-44D2-A6FD-6922B84C7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290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8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个别门店存在负耗用与盘点异常</a:t>
            </a:r>
          </a:p>
        </p:txBody>
      </p:sp>
      <p:sp>
        <p:nvSpPr>
          <p:cNvPr id="16" name="case-action">
            <a:extLst xmlns:a="http://schemas.openxmlformats.org/drawingml/2006/main">
              <a:ext uri="{FF2B5EF4-FFF2-40B4-BE49-F238E27FC236}">
                <a16:creationId xmlns:a16="http://schemas.microsoft.com/office/drawing/2014/main" id="{D2C1FA7C-903A-43C5-993E-802F0F079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30 天动作与验收</a:t>
            </a:r>
          </a:p>
        </p:txBody>
      </p:sp>
      <p:sp>
        <p:nvSpPr>
          <p:cNvPr id="17" name="case-action-body">
            <a:extLst xmlns:a="http://schemas.openxmlformats.org/drawingml/2006/main">
              <a:ext uri="{FF2B5EF4-FFF2-40B4-BE49-F238E27FC236}">
                <a16:creationId xmlns:a16="http://schemas.microsoft.com/office/drawing/2014/main" id="{86CA7ED8-AAE5-42E8-9CCF-0C6E98BF7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362200"/>
            <a:ext cx="3143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核查核心原料采购价与供应商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复核配方单位、出成率和领料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对异常门店执行日盘点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验收：同口径成本指数下降，销量、缺货与客诉不恶化。</a:t>
            </a:r>
          </a:p>
        </p:txBody>
      </p:sp>
      <p:sp>
        <p:nvSpPr>
          <p:cNvPr id="18" name="case-result">
            <a:extLst xmlns:a="http://schemas.openxmlformats.org/drawingml/2006/main">
              <a:ext uri="{FF2B5EF4-FFF2-40B4-BE49-F238E27FC236}">
                <a16:creationId xmlns:a16="http://schemas.microsoft.com/office/drawing/2014/main" id="{BC2E2D4E-159B-4AB1-A0CF-5E3A91314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905375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-t">
            <a:extLst xmlns:a="http://schemas.openxmlformats.org/drawingml/2006/main">
              <a:ext uri="{FF2B5EF4-FFF2-40B4-BE49-F238E27FC236}">
                <a16:creationId xmlns:a16="http://schemas.microsoft.com/office/drawing/2014/main" id="{F89645EB-6951-480B-A7EE-7A238B47D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48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目标指数：112 → 104</a:t>
            </a:r>
          </a:p>
        </p:txBody>
      </p:sp>
      <p:sp>
        <p:nvSpPr>
          <p:cNvPr id="20" name="case-foot">
            <a:extLst xmlns:a="http://schemas.openxmlformats.org/drawingml/2006/main">
              <a:ext uri="{FF2B5EF4-FFF2-40B4-BE49-F238E27FC236}">
                <a16:creationId xmlns:a16="http://schemas.microsoft.com/office/drawing/2014/main" id="{69BF6303-DE89-4D73-ABFA-3736790C5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示意指标用于说明工作方法，不代表任何真实品牌经营结果。</a:t>
            </a:r>
          </a:p>
        </p:txBody>
      </p:sp>
    </p:spTree>
    <p:extLst>
      <p:ext uri="{BB962C8B-B14F-4D97-AF65-F5344CB8AC3E}">
        <p14:creationId xmlns:p14="http://schemas.microsoft.com/office/powerpoint/2010/main" val="175576623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971046BB-E55C-4E8F-A7EE-AF26AD520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4F4301C-5470-4292-85B2-CCFD90612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匿名案例二：某门店营收靠前，却没有带来相应利润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B7C2EE2-3845-4111-8DAB-65D3428F4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tore-thesis">
            <a:extLst xmlns:a="http://schemas.openxmlformats.org/drawingml/2006/main">
              <a:ext uri="{FF2B5EF4-FFF2-40B4-BE49-F238E27FC236}">
                <a16:creationId xmlns:a16="http://schemas.microsoft.com/office/drawing/2014/main" id="{8E41CB18-2E27-4459-8F0C-539205E16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单看销售排名，它是一家“优秀门店”；加入成本、人工和优惠后，经营结论完全不同。</a:t>
            </a:r>
          </a:p>
        </p:txBody>
      </p:sp>
      <p:sp>
        <p:nvSpPr>
          <p:cNvPr id="5" name="sm0">
            <a:extLst xmlns:a="http://schemas.openxmlformats.org/drawingml/2006/main">
              <a:ext uri="{FF2B5EF4-FFF2-40B4-BE49-F238E27FC236}">
                <a16:creationId xmlns:a16="http://schemas.microsoft.com/office/drawing/2014/main" id="{256AB5B0-C5B6-4B88-A598-FFA332DB4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mv0">
            <a:extLst xmlns:a="http://schemas.openxmlformats.org/drawingml/2006/main">
              <a:ext uri="{FF2B5EF4-FFF2-40B4-BE49-F238E27FC236}">
                <a16:creationId xmlns:a16="http://schemas.microsoft.com/office/drawing/2014/main" id="{886375F2-1422-4C8C-8EED-F6A283BB8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7" name="sml0">
            <a:extLst xmlns:a="http://schemas.openxmlformats.org/drawingml/2006/main">
              <a:ext uri="{FF2B5EF4-FFF2-40B4-BE49-F238E27FC236}">
                <a16:creationId xmlns:a16="http://schemas.microsoft.com/office/drawing/2014/main" id="{73B73418-480D-421F-B892-CE041C525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营收指数</a:t>
            </a:r>
          </a:p>
        </p:txBody>
      </p:sp>
      <p:sp>
        <p:nvSpPr>
          <p:cNvPr id="8" name="sm1">
            <a:extLst xmlns:a="http://schemas.openxmlformats.org/drawingml/2006/main">
              <a:ext uri="{FF2B5EF4-FFF2-40B4-BE49-F238E27FC236}">
                <a16:creationId xmlns:a16="http://schemas.microsoft.com/office/drawing/2014/main" id="{2A3A5B73-10FD-4A06-9B49-1A5157617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v1">
            <a:extLst xmlns:a="http://schemas.openxmlformats.org/drawingml/2006/main">
              <a:ext uri="{FF2B5EF4-FFF2-40B4-BE49-F238E27FC236}">
                <a16:creationId xmlns:a16="http://schemas.microsoft.com/office/drawing/2014/main" id="{91E87603-EDD3-4966-A1EF-2849EEB01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132</a:t>
            </a:r>
          </a:p>
        </p:txBody>
      </p:sp>
      <p:sp>
        <p:nvSpPr>
          <p:cNvPr id="10" name="sml1">
            <a:extLst xmlns:a="http://schemas.openxmlformats.org/drawingml/2006/main">
              <a:ext uri="{FF2B5EF4-FFF2-40B4-BE49-F238E27FC236}">
                <a16:creationId xmlns:a16="http://schemas.microsoft.com/office/drawing/2014/main" id="{9AE91D42-BB1D-497F-AE11-22D1BB49C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人工率指数</a:t>
            </a:r>
          </a:p>
        </p:txBody>
      </p:sp>
      <p:sp>
        <p:nvSpPr>
          <p:cNvPr id="11" name="sm2">
            <a:extLst xmlns:a="http://schemas.openxmlformats.org/drawingml/2006/main">
              <a:ext uri="{FF2B5EF4-FFF2-40B4-BE49-F238E27FC236}">
                <a16:creationId xmlns:a16="http://schemas.microsoft.com/office/drawing/2014/main" id="{8F108C7D-743B-44B9-8084-C3DB68DE4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mv2">
            <a:extLst xmlns:a="http://schemas.openxmlformats.org/drawingml/2006/main">
              <a:ext uri="{FF2B5EF4-FFF2-40B4-BE49-F238E27FC236}">
                <a16:creationId xmlns:a16="http://schemas.microsoft.com/office/drawing/2014/main" id="{2DFE4936-B425-4CD8-8159-C394A2B0F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141</a:t>
            </a:r>
          </a:p>
        </p:txBody>
      </p:sp>
      <p:sp>
        <p:nvSpPr>
          <p:cNvPr id="13" name="sml2">
            <a:extLst xmlns:a="http://schemas.openxmlformats.org/drawingml/2006/main">
              <a:ext uri="{FF2B5EF4-FFF2-40B4-BE49-F238E27FC236}">
                <a16:creationId xmlns:a16="http://schemas.microsoft.com/office/drawing/2014/main" id="{50C056DF-F81C-4F12-B25C-AA56F62B0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优惠成本指数</a:t>
            </a:r>
          </a:p>
        </p:txBody>
      </p:sp>
      <p:sp>
        <p:nvSpPr>
          <p:cNvPr id="14" name="sm3">
            <a:extLst xmlns:a="http://schemas.openxmlformats.org/drawingml/2006/main">
              <a:ext uri="{FF2B5EF4-FFF2-40B4-BE49-F238E27FC236}">
                <a16:creationId xmlns:a16="http://schemas.microsoft.com/office/drawing/2014/main" id="{5B4C555A-8E6B-4272-9979-7E503009B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mv3">
            <a:extLst xmlns:a="http://schemas.openxmlformats.org/drawingml/2006/main">
              <a:ext uri="{FF2B5EF4-FFF2-40B4-BE49-F238E27FC236}">
                <a16:creationId xmlns:a16="http://schemas.microsoft.com/office/drawing/2014/main" id="{84E21C4A-DAE0-4E7B-955E-A838EF662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16" name="sml3">
            <a:extLst xmlns:a="http://schemas.openxmlformats.org/drawingml/2006/main">
              <a:ext uri="{FF2B5EF4-FFF2-40B4-BE49-F238E27FC236}">
                <a16:creationId xmlns:a16="http://schemas.microsoft.com/office/drawing/2014/main" id="{3589CBA4-1FCB-47E1-BB28-31CCC879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贡献利润指数</a:t>
            </a:r>
          </a:p>
        </p:txBody>
      </p:sp>
      <p:sp>
        <p:nvSpPr>
          <p:cNvPr id="17" name="store-root">
            <a:extLst xmlns:a="http://schemas.openxmlformats.org/drawingml/2006/main">
              <a:ext uri="{FF2B5EF4-FFF2-40B4-BE49-F238E27FC236}">
                <a16:creationId xmlns:a16="http://schemas.microsoft.com/office/drawing/2014/main" id="{2C56F8A7-BDDD-49E1-B01D-5FE1C97D0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与规则联合给出的根因线索</a:t>
            </a:r>
          </a:p>
        </p:txBody>
      </p:sp>
      <p:sp>
        <p:nvSpPr>
          <p:cNvPr id="18" name="bullet-dot-480">
            <a:extLst xmlns:a="http://schemas.openxmlformats.org/drawingml/2006/main">
              <a:ext uri="{FF2B5EF4-FFF2-40B4-BE49-F238E27FC236}">
                <a16:creationId xmlns:a16="http://schemas.microsoft.com/office/drawing/2014/main" id="{18D70DC3-347C-492E-9388-E9C445933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38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480">
            <a:extLst xmlns:a="http://schemas.openxmlformats.org/drawingml/2006/main">
              <a:ext uri="{FF2B5EF4-FFF2-40B4-BE49-F238E27FC236}">
                <a16:creationId xmlns:a16="http://schemas.microsoft.com/office/drawing/2014/main" id="{8000BD92-AB2F-4C20-AEC9-4BC588BB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低谷时段人员配置没有随客流下降</a:t>
            </a:r>
          </a:p>
        </p:txBody>
      </p:sp>
      <p:sp>
        <p:nvSpPr>
          <p:cNvPr id="20" name="bullet-dot-538">
            <a:extLst xmlns:a="http://schemas.openxmlformats.org/drawingml/2006/main">
              <a:ext uri="{FF2B5EF4-FFF2-40B4-BE49-F238E27FC236}">
                <a16:creationId xmlns:a16="http://schemas.microsoft.com/office/drawing/2014/main" id="{5902A4D0-102A-4675-A91B-F8581EA9E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538">
            <a:extLst xmlns:a="http://schemas.openxmlformats.org/drawingml/2006/main">
              <a:ext uri="{FF2B5EF4-FFF2-40B4-BE49-F238E27FC236}">
                <a16:creationId xmlns:a16="http://schemas.microsoft.com/office/drawing/2014/main" id="{A662C96D-13FC-4D4B-987F-ED5DCFDD1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2445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高优惠订单集中在低贡献渠道</a:t>
            </a:r>
          </a:p>
        </p:txBody>
      </p:sp>
      <p:sp>
        <p:nvSpPr>
          <p:cNvPr id="22" name="bullet-dot-596">
            <a:extLst xmlns:a="http://schemas.openxmlformats.org/drawingml/2006/main">
              <a:ext uri="{FF2B5EF4-FFF2-40B4-BE49-F238E27FC236}">
                <a16:creationId xmlns:a16="http://schemas.microsoft.com/office/drawing/2014/main" id="{E0002539-CA52-409D-AC48-EEBF1FEF1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435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596">
            <a:extLst xmlns:a="http://schemas.openxmlformats.org/drawingml/2006/main">
              <a:ext uri="{FF2B5EF4-FFF2-40B4-BE49-F238E27FC236}">
                <a16:creationId xmlns:a16="http://schemas.microsoft.com/office/drawing/2014/main" id="{14CF0584-F671-4BC1-BBBE-0881E034A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769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两类高销量菜品实际耗用偏离标准</a:t>
            </a:r>
          </a:p>
        </p:txBody>
      </p:sp>
      <p:sp>
        <p:nvSpPr>
          <p:cNvPr id="24" name="store-plan">
            <a:extLst xmlns:a="http://schemas.openxmlformats.org/drawingml/2006/main">
              <a:ext uri="{FF2B5EF4-FFF2-40B4-BE49-F238E27FC236}">
                <a16:creationId xmlns:a16="http://schemas.microsoft.com/office/drawing/2014/main" id="{952C53B1-3CFD-4642-A6A1-5E67825DD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门店整改卡</a:t>
            </a:r>
          </a:p>
        </p:txBody>
      </p:sp>
      <p:sp>
        <p:nvSpPr>
          <p:cNvPr id="25" name="store-plan-box">
            <a:extLst xmlns:a="http://schemas.openxmlformats.org/drawingml/2006/main">
              <a:ext uri="{FF2B5EF4-FFF2-40B4-BE49-F238E27FC236}">
                <a16:creationId xmlns:a16="http://schemas.microsoft.com/office/drawing/2014/main" id="{29452D7D-977C-4CFA-95D2-0BD28CFC6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33900"/>
            <a:ext cx="4905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ore-plan-text">
            <a:extLst xmlns:a="http://schemas.openxmlformats.org/drawingml/2006/main">
              <a:ext uri="{FF2B5EF4-FFF2-40B4-BE49-F238E27FC236}">
                <a16:creationId xmlns:a16="http://schemas.microsoft.com/office/drawing/2014/main" id="{75B6401D-F56E-458D-B14F-58FDB4EF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4429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9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低谷缩班与跨岗 → 活动分时停投 → 核心原料抽称日清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验收：每工时贡献提高、活动净贡献转正、成本差异收窄，同时监控出餐时长与客诉。</a:t>
            </a:r>
          </a:p>
        </p:txBody>
      </p:sp>
    </p:spTree>
    <p:extLst>
      <p:ext uri="{BB962C8B-B14F-4D97-AF65-F5344CB8AC3E}">
        <p14:creationId xmlns:p14="http://schemas.microsoft.com/office/powerpoint/2010/main" val="119428590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15C84A21-3E39-480E-885F-BCDBF5650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D1E8481-8CF8-4D51-90F1-F992F3C94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匿名案例三：订单增长了，活动却可能在消耗利润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53E26FB-4216-4D63-9432-DD145E57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AFAA83A7-48EC-47E2-9DE6-9C759B98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115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AA6E7A91-666D-4E32-965F-319C1ADAA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订单指数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878FF"/>
            </a:solidFill>
            <a:prstDash val="solid"/>
          </a:ln>
        </p:spPr>
      </p:cxnSp>
      <p:sp>
        <p:nvSpPr>
          <p:cNvPr id="7" name="mv1">
            <a:extLst xmlns:a="http://schemas.openxmlformats.org/drawingml/2006/main">
              <a:ext uri="{FF2B5EF4-FFF2-40B4-BE49-F238E27FC236}">
                <a16:creationId xmlns:a16="http://schemas.microsoft.com/office/drawing/2014/main" id="{7EAC1A2F-B448-4D52-A751-D1059AC9B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82</a:t>
            </a:r>
          </a:p>
        </p:txBody>
      </p:sp>
      <p:sp>
        <p:nvSpPr>
          <p:cNvPr id="8" name="ml1">
            <a:extLst xmlns:a="http://schemas.openxmlformats.org/drawingml/2006/main">
              <a:ext uri="{FF2B5EF4-FFF2-40B4-BE49-F238E27FC236}">
                <a16:creationId xmlns:a16="http://schemas.microsoft.com/office/drawing/2014/main" id="{0C51F71A-167C-43AF-8D06-DACD568A4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活动贡献指数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32575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5555"/>
            </a:solidFill>
            <a:prstDash val="solid"/>
          </a:ln>
        </p:spPr>
      </p:cxnSp>
      <p:sp>
        <p:nvSpPr>
          <p:cNvPr id="10" name="mv2">
            <a:extLst xmlns:a="http://schemas.openxmlformats.org/drawingml/2006/main">
              <a:ext uri="{FF2B5EF4-FFF2-40B4-BE49-F238E27FC236}">
                <a16:creationId xmlns:a16="http://schemas.microsoft.com/office/drawing/2014/main" id="{DED93EA6-5F17-41BE-AA9C-CA1CAC185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D8912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D89122"/>
                </a:solidFill>
                <a:latin typeface="Arial"/>
                <a:ea typeface="Arial"/>
                <a:cs typeface="Arial"/>
              </a:rPr>
              <a:t>93</a:t>
            </a:r>
          </a:p>
        </p:txBody>
      </p:sp>
      <p:sp>
        <p:nvSpPr>
          <p:cNvPr id="11" name="ml2">
            <a:extLst xmlns:a="http://schemas.openxmlformats.org/drawingml/2006/main">
              <a:ext uri="{FF2B5EF4-FFF2-40B4-BE49-F238E27FC236}">
                <a16:creationId xmlns:a16="http://schemas.microsoft.com/office/drawing/2014/main" id="{6647FBBD-95A3-40CF-80B4-34B017C8A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复购指数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6115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89122"/>
            </a:solidFill>
            <a:prstDash val="solid"/>
          </a:ln>
        </p:spPr>
      </p:cxnSp>
      <p:sp>
        <p:nvSpPr>
          <p:cNvPr id="13" name="m-read">
            <a:extLst xmlns:a="http://schemas.openxmlformats.org/drawingml/2006/main">
              <a:ext uri="{FF2B5EF4-FFF2-40B4-BE49-F238E27FC236}">
                <a16:creationId xmlns:a16="http://schemas.microsoft.com/office/drawing/2014/main" id="{196BFF88-D78F-449D-A7E6-35B1E9B3C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52625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系统判断</a:t>
            </a:r>
          </a:p>
        </p:txBody>
      </p:sp>
      <p:sp>
        <p:nvSpPr>
          <p:cNvPr id="14" name="m-read-b">
            <a:extLst xmlns:a="http://schemas.openxmlformats.org/drawingml/2006/main">
              <a:ext uri="{FF2B5EF4-FFF2-40B4-BE49-F238E27FC236}">
                <a16:creationId xmlns:a16="http://schemas.microsoft.com/office/drawing/2014/main" id="{5F8921C4-FC7A-4C3A-A80F-D38D0AB7C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71750"/>
            <a:ext cx="209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活动带来订单，但佣金、优惠和食材成本吞噬增量；新增顾客没有形成足够二购。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095750"/>
            <a:ext cx="109823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m-ai-h">
            <a:extLst xmlns:a="http://schemas.openxmlformats.org/drawingml/2006/main">
              <a:ext uri="{FF2B5EF4-FFF2-40B4-BE49-F238E27FC236}">
                <a16:creationId xmlns:a16="http://schemas.microsoft.com/office/drawing/2014/main" id="{DD1E1718-8119-4B84-B0C8-C1180043A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辅助动作</a:t>
            </a:r>
          </a:p>
        </p:txBody>
      </p:sp>
      <p:sp>
        <p:nvSpPr>
          <p:cNvPr id="17" name="m-ai-b">
            <a:extLst xmlns:a="http://schemas.openxmlformats.org/drawingml/2006/main">
              <a:ext uri="{FF2B5EF4-FFF2-40B4-BE49-F238E27FC236}">
                <a16:creationId xmlns:a16="http://schemas.microsoft.com/office/drawing/2014/main" id="{E9D6DD74-DC68-4D36-A1F2-2F977B31D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识别高响应餐段与人群 → 缩小投放范围 → 保留贡献为正的组合 → 追踪 7/30 日复购</a:t>
            </a:r>
          </a:p>
        </p:txBody>
      </p:sp>
      <p:sp>
        <p:nvSpPr>
          <p:cNvPr id="18" name="m-accept">
            <a:extLst xmlns:a="http://schemas.openxmlformats.org/drawingml/2006/main">
              <a:ext uri="{FF2B5EF4-FFF2-40B4-BE49-F238E27FC236}">
                <a16:creationId xmlns:a16="http://schemas.microsoft.com/office/drawing/2014/main" id="{621530FF-25C6-4433-9CD1-325DE5FC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39528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-accept-h">
            <a:extLst xmlns:a="http://schemas.openxmlformats.org/drawingml/2006/main">
              <a:ext uri="{FF2B5EF4-FFF2-40B4-BE49-F238E27FC236}">
                <a16:creationId xmlns:a16="http://schemas.microsoft.com/office/drawing/2014/main" id="{5CD687DA-89BE-44E2-9D9F-BAD89E632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3476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验收不只看订单量</a:t>
            </a:r>
          </a:p>
        </p:txBody>
      </p:sp>
      <p:sp>
        <p:nvSpPr>
          <p:cNvPr id="20" name="m-accept-b">
            <a:extLst xmlns:a="http://schemas.openxmlformats.org/drawingml/2006/main">
              <a:ext uri="{FF2B5EF4-FFF2-40B4-BE49-F238E27FC236}">
                <a16:creationId xmlns:a16="http://schemas.microsoft.com/office/drawing/2014/main" id="{938DAC6F-5D6C-41B5-80DE-B1D5A53C3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24450"/>
            <a:ext cx="3476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4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佣金后贡献提高 + 复购改善 + 客单稳定</a:t>
            </a:r>
          </a:p>
        </p:txBody>
      </p:sp>
      <p:sp>
        <p:nvSpPr>
          <p:cNvPr id="21" name="m-foot">
            <a:extLst xmlns:a="http://schemas.openxmlformats.org/drawingml/2006/main">
              <a:ext uri="{FF2B5EF4-FFF2-40B4-BE49-F238E27FC236}">
                <a16:creationId xmlns:a16="http://schemas.microsoft.com/office/drawing/2014/main" id="{9CF66B8B-C2A5-4A9D-8F05-24F09E539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20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所有指数以活动前基线=100，仅用于阐释方法。</a:t>
            </a:r>
          </a:p>
        </p:txBody>
      </p:sp>
    </p:spTree>
    <p:extLst>
      <p:ext uri="{BB962C8B-B14F-4D97-AF65-F5344CB8AC3E}">
        <p14:creationId xmlns:p14="http://schemas.microsoft.com/office/powerpoint/2010/main" val="51000765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2026-08-01T05:21:37.5060000Z</dcterms:created>
  <dcterms:modified xsi:type="dcterms:W3CDTF">2026-08-01T05:21:37.5060000Z</dcterms:modified>
</coreProperties>
</file>