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e52d8daca5a480f" /><Relationship Type="http://schemas.openxmlformats.org/officeDocument/2006/relationships/extended-properties" Target="/docProps/app.xml" Id="Rf59b093bd71c4024" /><Relationship Type="http://schemas.openxmlformats.org/officeDocument/2006/relationships/officeDocument" Target="/ppt/presentation.xml" Id="Rf4489ad4d495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556a173954330"/>
  </p:sldMasterIdLst>
  <p:notesMasterIdLst>
    <p:notesMasterId xmlns:r="http://schemas.openxmlformats.org/officeDocument/2006/relationships" r:id="Ra4acc0345d434ae4"/>
  </p:notesMasterIdLst>
  <p:sldIdLst>
    <p:sldId xmlns:r="http://schemas.openxmlformats.org/officeDocument/2006/relationships" id="256" r:id="R78195d3bb6514b7b"/>
    <p:sldId xmlns:r="http://schemas.openxmlformats.org/officeDocument/2006/relationships" id="257" r:id="Rd0108a58dac14e49"/>
    <p:sldId xmlns:r="http://schemas.openxmlformats.org/officeDocument/2006/relationships" id="258" r:id="Rd3c32f2ff3044d0d"/>
    <p:sldId xmlns:r="http://schemas.openxmlformats.org/officeDocument/2006/relationships" id="259" r:id="R58be2ac7cb3b4ae7"/>
    <p:sldId xmlns:r="http://schemas.openxmlformats.org/officeDocument/2006/relationships" id="260" r:id="R112d1dcf7c6f430f"/>
    <p:sldId xmlns:r="http://schemas.openxmlformats.org/officeDocument/2006/relationships" id="261" r:id="R4fff30a0cd5241f0"/>
    <p:sldId xmlns:r="http://schemas.openxmlformats.org/officeDocument/2006/relationships" id="262" r:id="R42cadd99dee14a4f"/>
    <p:sldId xmlns:r="http://schemas.openxmlformats.org/officeDocument/2006/relationships" id="263" r:id="Rc3022ad3f8c34b40"/>
    <p:sldId xmlns:r="http://schemas.openxmlformats.org/officeDocument/2006/relationships" id="264" r:id="Rb613c596d9654520"/>
    <p:sldId xmlns:r="http://schemas.openxmlformats.org/officeDocument/2006/relationships" id="265" r:id="R99b6f1e407224e17"/>
    <p:sldId xmlns:r="http://schemas.openxmlformats.org/officeDocument/2006/relationships" id="266" r:id="Rbf505cdc437048f5"/>
    <p:sldId xmlns:r="http://schemas.openxmlformats.org/officeDocument/2006/relationships" id="267" r:id="Reaa7d1ee8e4443ad"/>
    <p:sldId xmlns:r="http://schemas.openxmlformats.org/officeDocument/2006/relationships" id="268" r:id="R28f1aef52429474a"/>
    <p:sldId xmlns:r="http://schemas.openxmlformats.org/officeDocument/2006/relationships" id="269" r:id="Rf145e24148424ab8"/>
    <p:sldId xmlns:r="http://schemas.openxmlformats.org/officeDocument/2006/relationships" id="270" r:id="R6dcb11cf23df4caf"/>
    <p:sldId xmlns:r="http://schemas.openxmlformats.org/officeDocument/2006/relationships" id="271" r:id="R4608ff9f15364537"/>
    <p:sldId xmlns:r="http://schemas.openxmlformats.org/officeDocument/2006/relationships" id="272" r:id="R6647660166d947ac"/>
    <p:sldId xmlns:r="http://schemas.openxmlformats.org/officeDocument/2006/relationships" id="273" r:id="Rabd8378f63f9452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ae8a7f930ca42e1" /><Relationship Type="http://schemas.openxmlformats.org/officeDocument/2006/relationships/slideMaster" Target="/ppt/slideMasters/slideMaster1.xml" Id="Rc7d556a173954330" /><Relationship Type="http://schemas.openxmlformats.org/officeDocument/2006/relationships/notesMaster" Target="/ppt/notesMasters/notesMaster1.xml" Id="Ra4acc0345d434ae4" /><Relationship Type="http://schemas.openxmlformats.org/officeDocument/2006/relationships/presProps" Target="/ppt/presProps.xml" Id="R92d863a2ac0f4ddd" /><Relationship Type="http://schemas.openxmlformats.org/officeDocument/2006/relationships/tableStyles" Target="/ppt/tableStyles.xml" Id="Rc58c9396d12d4c85" /><Relationship Type="http://schemas.openxmlformats.org/officeDocument/2006/relationships/slide" Target="/ppt/slides/slide1.xml" Id="R78195d3bb6514b7b" /><Relationship Type="http://schemas.openxmlformats.org/officeDocument/2006/relationships/slide" Target="/ppt/slides/slide2.xml" Id="Rd0108a58dac14e49" /><Relationship Type="http://schemas.openxmlformats.org/officeDocument/2006/relationships/slide" Target="/ppt/slides/slide3.xml" Id="Rd3c32f2ff3044d0d" /><Relationship Type="http://schemas.openxmlformats.org/officeDocument/2006/relationships/slide" Target="/ppt/slides/slide4.xml" Id="R58be2ac7cb3b4ae7" /><Relationship Type="http://schemas.openxmlformats.org/officeDocument/2006/relationships/slide" Target="/ppt/slides/slide5.xml" Id="R112d1dcf7c6f430f" /><Relationship Type="http://schemas.openxmlformats.org/officeDocument/2006/relationships/slide" Target="/ppt/slides/slide6.xml" Id="R4fff30a0cd5241f0" /><Relationship Type="http://schemas.openxmlformats.org/officeDocument/2006/relationships/slide" Target="/ppt/slides/slide7.xml" Id="R42cadd99dee14a4f" /><Relationship Type="http://schemas.openxmlformats.org/officeDocument/2006/relationships/slide" Target="/ppt/slides/slide8.xml" Id="Rc3022ad3f8c34b40" /><Relationship Type="http://schemas.openxmlformats.org/officeDocument/2006/relationships/slide" Target="/ppt/slides/slide9.xml" Id="Rb613c596d9654520" /><Relationship Type="http://schemas.openxmlformats.org/officeDocument/2006/relationships/slide" Target="/ppt/slides/slide10.xml" Id="R99b6f1e407224e17" /><Relationship Type="http://schemas.openxmlformats.org/officeDocument/2006/relationships/slide" Target="/ppt/slides/slide11.xml" Id="Rbf505cdc437048f5" /><Relationship Type="http://schemas.openxmlformats.org/officeDocument/2006/relationships/slide" Target="/ppt/slides/slide12.xml" Id="Reaa7d1ee8e4443ad" /><Relationship Type="http://schemas.openxmlformats.org/officeDocument/2006/relationships/slide" Target="/ppt/slides/slide13.xml" Id="R28f1aef52429474a" /><Relationship Type="http://schemas.openxmlformats.org/officeDocument/2006/relationships/slide" Target="/ppt/slides/slide14.xml" Id="Rf145e24148424ab8" /><Relationship Type="http://schemas.openxmlformats.org/officeDocument/2006/relationships/slide" Target="/ppt/slides/slide15.xml" Id="R6dcb11cf23df4caf" /><Relationship Type="http://schemas.openxmlformats.org/officeDocument/2006/relationships/slide" Target="/ppt/slides/slide16.xml" Id="R4608ff9f15364537" /><Relationship Type="http://schemas.openxmlformats.org/officeDocument/2006/relationships/slide" Target="/ppt/slides/slide17.xml" Id="R6647660166d947ac" /><Relationship Type="http://schemas.openxmlformats.org/officeDocument/2006/relationships/slide" Target="/ppt/slides/slide18.xml" Id="Rabd8378f63f9452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b38c202b88f43f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af2650e901e410a" /><Relationship Type="http://schemas.openxmlformats.org/officeDocument/2006/relationships/notesMaster" Target="/ppt/notesMasters/notesMaster1.xml" Id="Rce45d4b81272496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8a4e8c31434f7d" /><Relationship Type="http://schemas.openxmlformats.org/officeDocument/2006/relationships/notesMaster" Target="/ppt/notesMasters/notesMaster1.xml" Id="R2091a0bc9a80470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ab8bf25f7524f20" /><Relationship Type="http://schemas.openxmlformats.org/officeDocument/2006/relationships/notesMaster" Target="/ppt/notesMasters/notesMaster1.xml" Id="Rb0a65903e02e4a4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4c43b76bf574751" /><Relationship Type="http://schemas.openxmlformats.org/officeDocument/2006/relationships/notesMaster" Target="/ppt/notesMasters/notesMaster1.xml" Id="R99cb7de300244f4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9ccf335b15d43f3" /><Relationship Type="http://schemas.openxmlformats.org/officeDocument/2006/relationships/notesMaster" Target="/ppt/notesMasters/notesMaster1.xml" Id="R45efda286cf5481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2968fdd97904ad9" /><Relationship Type="http://schemas.openxmlformats.org/officeDocument/2006/relationships/notesMaster" Target="/ppt/notesMasters/notesMaster1.xml" Id="Ra74c268801894a9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e671d9d30a14dfc" /><Relationship Type="http://schemas.openxmlformats.org/officeDocument/2006/relationships/notesMaster" Target="/ppt/notesMasters/notesMaster1.xml" Id="R641896f2447440e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f1d573a33374677" /><Relationship Type="http://schemas.openxmlformats.org/officeDocument/2006/relationships/notesMaster" Target="/ppt/notesMasters/notesMaster1.xml" Id="R66e1edc54ad042e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066fa01d66b41aa" /><Relationship Type="http://schemas.openxmlformats.org/officeDocument/2006/relationships/notesMaster" Target="/ppt/notesMasters/notesMaster1.xml" Id="Rf2e918099d1b403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2288deb6a3e4489" /><Relationship Type="http://schemas.openxmlformats.org/officeDocument/2006/relationships/notesMaster" Target="/ppt/notesMasters/notesMaster1.xml" Id="R8c32995ae5d744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604c356091d40c7" /><Relationship Type="http://schemas.openxmlformats.org/officeDocument/2006/relationships/notesMaster" Target="/ppt/notesMasters/notesMaster1.xml" Id="R6fd22a713b1444c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1eb879bfc9c4abd" /><Relationship Type="http://schemas.openxmlformats.org/officeDocument/2006/relationships/notesMaster" Target="/ppt/notesMasters/notesMaster1.xml" Id="Re3c0c7b887b24d2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8c9f3f107264774" /><Relationship Type="http://schemas.openxmlformats.org/officeDocument/2006/relationships/notesMaster" Target="/ppt/notesMasters/notesMaster1.xml" Id="R4678fdbf590e46b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0735ee5a8794a0f" /><Relationship Type="http://schemas.openxmlformats.org/officeDocument/2006/relationships/notesMaster" Target="/ppt/notesMasters/notesMaster1.xml" Id="Rc30dbc17bf5d45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bb98135c1f6424f" /><Relationship Type="http://schemas.openxmlformats.org/officeDocument/2006/relationships/notesMaster" Target="/ppt/notesMasters/notesMaster1.xml" Id="R31dc64b6c59a427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8009f7fa794e22" /><Relationship Type="http://schemas.openxmlformats.org/officeDocument/2006/relationships/notesMaster" Target="/ppt/notesMasters/notesMaster1.xml" Id="R2463dd79f11742a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1834680752d4022" /><Relationship Type="http://schemas.openxmlformats.org/officeDocument/2006/relationships/notesMaster" Target="/ppt/notesMasters/notesMaster1.xml" Id="R1d48564eb26847d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0f7a800c86f43a4" /><Relationship Type="http://schemas.openxmlformats.org/officeDocument/2006/relationships/notesMaster" Target="/ppt/notesMasters/notesMaster1.xml" Id="R2833f6e7c83a4f5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 xmlns:a="http://schemas.openxmlformats.org/drawingml/2006/main"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7d7ced7c843f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6ccf81794c548da" /><Relationship Type="http://schemas.openxmlformats.org/officeDocument/2006/relationships/slideLayout" Target="/ppt/slideLayouts/slideLayout1.xml" Id="Rb70973087e6a4e3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973087e6a4e3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ab199b3a43da" /><Relationship Type="http://schemas.openxmlformats.org/officeDocument/2006/relationships/notesSlide" Target="/ppt/notesSlides/notesSlide1.xml" Id="Rcc894fd668df410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42ba79df4cb8" /><Relationship Type="http://schemas.openxmlformats.org/officeDocument/2006/relationships/notesSlide" Target="/ppt/notesSlides/notesSlide10.xml" Id="R568fb9b516d94c7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670cb957424f" /><Relationship Type="http://schemas.openxmlformats.org/officeDocument/2006/relationships/notesSlide" Target="/ppt/notesSlides/notesSlide11.xml" Id="R27867cda51ac4cd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5d65b7acc452c" /><Relationship Type="http://schemas.openxmlformats.org/officeDocument/2006/relationships/notesSlide" Target="/ppt/notesSlides/notesSlide12.xml" Id="R18417efb6a6a4b1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9b5c1d5044f4" /><Relationship Type="http://schemas.openxmlformats.org/officeDocument/2006/relationships/notesSlide" Target="/ppt/notesSlides/notesSlide13.xml" Id="Rad1d0a9dff504d2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bc016c1d4d36" /><Relationship Type="http://schemas.openxmlformats.org/officeDocument/2006/relationships/notesSlide" Target="/ppt/notesSlides/notesSlide14.xml" Id="R39dbbc05c342449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b2bd1c574fda" /><Relationship Type="http://schemas.openxmlformats.org/officeDocument/2006/relationships/notesSlide" Target="/ppt/notesSlides/notesSlide15.xml" Id="Rfa05ddd1987b4aa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06e98d6646aa" /><Relationship Type="http://schemas.openxmlformats.org/officeDocument/2006/relationships/notesSlide" Target="/ppt/notesSlides/notesSlide16.xml" Id="R4ba6f32611b84cf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b8fbcd0348c9" /><Relationship Type="http://schemas.openxmlformats.org/officeDocument/2006/relationships/notesSlide" Target="/ppt/notesSlides/notesSlide17.xml" Id="R7c7ed1006492483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caf8871542c7" /><Relationship Type="http://schemas.openxmlformats.org/officeDocument/2006/relationships/notesSlide" Target="/ppt/notesSlides/notesSlide18.xml" Id="R44df294e80a1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0dbd906548f3" /><Relationship Type="http://schemas.openxmlformats.org/officeDocument/2006/relationships/notesSlide" Target="/ppt/notesSlides/notesSlide2.xml" Id="R84c66dd257e1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654c1b41446a" /><Relationship Type="http://schemas.openxmlformats.org/officeDocument/2006/relationships/notesSlide" Target="/ppt/notesSlides/notesSlide3.xml" Id="R4126a2a09129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c855d1cf4ef3" /><Relationship Type="http://schemas.openxmlformats.org/officeDocument/2006/relationships/notesSlide" Target="/ppt/notesSlides/notesSlide4.xml" Id="Rb6ad78d73e42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35f55bb5424d" /><Relationship Type="http://schemas.openxmlformats.org/officeDocument/2006/relationships/notesSlide" Target="/ppt/notesSlides/notesSlide5.xml" Id="Rc0ccf89850a8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f723fa954ea7" /><Relationship Type="http://schemas.openxmlformats.org/officeDocument/2006/relationships/notesSlide" Target="/ppt/notesSlides/notesSlide6.xml" Id="R5c3c19688456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fa6bba3749b6" /><Relationship Type="http://schemas.openxmlformats.org/officeDocument/2006/relationships/notesSlide" Target="/ppt/notesSlides/notesSlide7.xml" Id="Rb32729c1471a4b3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efca82e6456b" /><Relationship Type="http://schemas.openxmlformats.org/officeDocument/2006/relationships/notesSlide" Target="/ppt/notesSlides/notesSlide8.xml" Id="Rb5467e239cb8481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9b9b2c2cd49c8" /><Relationship Type="http://schemas.openxmlformats.org/officeDocument/2006/relationships/notesSlide" Target="/ppt/notesSlides/notesSlide9.xml" Id="Rf0bb58e6f731401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90030B-2FDE-4118-A31D-0DACB6963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9D988B-C473-4548-BB3B-C48C7C1B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429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4600" b="1">
                <a:solidFill>
                  <a:srgbClr val="111111"/>
                </a:solidFill>
              </a:rPr>
              <a:t>看清利润，才谈得上管住门店</a:t>
            </a:r>
          </a:p>
          <a:p xmlns:a="http://schemas.openxmlformats.org/drawingml/2006/main">
            <a:r>
              <a:rPr sz="2000">
                <a:solidFill>
                  <a:srgbClr val="6B7280"/>
                </a:solidFill>
                <a:latin typeface="Aptos"/>
                <a:ea typeface="Aptos"/>
                <a:cs typeface="Aptos"/>
              </a:rPr>
              <a:t>See the profit clearly. Run every store with confidence.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D26362-BBCE-4599-916D-C26864FD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29050"/>
            <a:ext cx="828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2000">
                <a:solidFill>
                  <a:srgbClr val="202020"/>
                </a:solidFill>
              </a:rPr>
              <a:t>面向连锁企业的行业数字本体与 AI 经营智脑  </a:t>
            </a:r>
            <a:r>
              <a:rPr sz="1100">
                <a:solidFill>
                  <a:srgbClr val="6B7280"/>
                </a:solidFill>
                <a:latin typeface="Aptos"/>
                <a:ea typeface="Aptos"/>
                <a:cs typeface="Aptos"/>
              </a:rPr>
              <a:t>A decision intelligence layer for multi-site operators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D0F97C-9AB0-4EFD-9CA3-C5530798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578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C5644-0245-464B-93C8-C5473C87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对外保密版 · 案例与金额均为匿名示意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Confidential external edition · Cases and figures are anonymized illustrations</a:t>
            </a:r>
          </a:p>
        </p:txBody>
      </p:sp>
    </p:spTree>
    <p:extLst>
      <p:ext uri="{BB962C8B-B14F-4D97-AF65-F5344CB8AC3E}">
        <p14:creationId xmlns:p14="http://schemas.microsoft.com/office/powerpoint/2010/main" val="165202378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915043-4217-4D4E-9A4C-573A3BD5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392B43-A6E0-408D-8D9F-34A4104C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AI 给依据，经营决策仍由管理者负责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AI provides evidence. Management owns the decision.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34A76D-6628-4E10-B4D9-AE1153EB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EDFAB0-AF50-477D-AFA9-99917E72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4AF6F9-44AF-4316-BD72-282B249E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DF0DE-8440-47EC-9579-CD7CF0D8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D8468F-98F5-41DF-91C9-B55EA182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可以承担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AI can support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E70A6F-FB2A-41BA-84E8-9005ECC8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理解并关联跨系统数据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持续扫描异常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穿透至门店、SKU、班次和订单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调用行业规则与历史案例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推演方案对利润和现金流的影响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跟踪执行并验证结果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35A961-CCBC-4A19-A832-AC6FD03C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3F812-76FC-4C83-9CA3-4D69C28EE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DBD338-AA9B-48C4-A243-87EAFA5C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必须由管理者决定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Management must decide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5DDD5E-B972-4807-BCC7-E8DE226AF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价格调整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人员处置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供应商更换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门店迁址与关停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重大资源投入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所有高影响决策都应留下依据、审批与执行记录。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Price changes · Personnel actions · Supplier changes · Store relocation or closure · Major investment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All high-impact decisions require evidence, approval and execution records.</a:t>
            </a:r>
          </a:p>
        </p:txBody>
      </p:sp>
    </p:spTree>
    <p:extLst>
      <p:ext uri="{BB962C8B-B14F-4D97-AF65-F5344CB8AC3E}">
        <p14:creationId xmlns:p14="http://schemas.microsoft.com/office/powerpoint/2010/main" val="2259798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9C42645-4FB6-4CDC-BC90-BD8B7677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990D49-D306-4123-B491-B3B8A299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BI 解释过去，玄谋智脑推动下一步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BI explains the past. Xuanmou drives the next action.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D89514-389A-450E-95EF-A6B118085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EE0481-0283-406E-8FFD-D42A21DD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AEFB85-A6A9-4276-85B4-4F29D8A53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21717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E38BD6-6AA5-43A3-BF56-1E41B5DCA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62125"/>
            <a:ext cx="18669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维度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Dimension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358E7C-C80F-4128-ABDF-DD8AF6EC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619250"/>
            <a:ext cx="39052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031AB1-ED76-46EA-B3C0-11709C3B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62125"/>
            <a:ext cx="3600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普通 BI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Conventional BI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19A0D6-CDD6-4785-B208-2FF6C98E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19250"/>
            <a:ext cx="5314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88E838-E0D1-498E-B584-75DE36AB6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62125"/>
            <a:ext cx="50101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玄谋智脑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D8DB40-5A16-411F-8F88-078BBDCD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FB8D4E-C783-444C-ACBD-B65800B54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定位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Role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884C29-6D98-425E-BE22-26BD5949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0955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B19627-A01F-4878-B1F1-7C60807B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2669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展示报表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Display reports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6912C1-2119-4B05-A04E-2C298320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955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5BCF82-A913-44FB-9E28-A0FCAF430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669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驱动经营决策与改善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Drive decisions and improvement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4874A7-6E9D-42B9-B556-20677BC26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336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C9331D-8E7F-4116-AE5B-9BCFF1081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051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业务语义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Business context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69DE9C-E190-4355-A39F-2D22E1BD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336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BDD002-66C6-4A7A-B148-98175413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051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字段和指标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Fields and metrics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56F24F-0ECD-4A7B-9271-5CAD81F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336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2FFC0C-656A-497C-9FDC-C31E248B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9051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门店、商品、人员、会员等行业本体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Industry ontology for stores, products, people and members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3D60A8-6025-4CD8-B4F3-DBD28B1D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7185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0D4E8A-CFB5-49D5-8BE3-D3944A8D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问题发现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Issue detection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587CDA-EF81-4658-8094-DC12D4787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7185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987FFA-9463-4A4F-86BA-8352FA92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4330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人主动看数据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People search the data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144E04-EEE4-4B80-840A-E4BA8E6B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7185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C24BCA-119C-4FF2-AF3F-E27FB68F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54330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系统持续发现、分级与推送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System detects, prioritizes and alerts continuously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E59F6B-EB9B-4EBC-A37B-781291DF6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5D892C-B2CF-432E-A069-24DCCA1E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814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问题处理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Issue resolution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D3DBC74-CB0F-441E-A626-412DF8D2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1002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455DC5-6537-4778-8215-CB0074A8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8147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报告异常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Report exceptions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D59F147-B682-4789-A767-79FB95B22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1002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0C1B7A-FDCD-4AE8-9D07-053636303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18147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归因、测算、方案和整改任务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Root cause, impact, recommendation and action task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DA1681-2303-4A7B-9AF6-0C96D7BD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64316F5-E39A-4268-B9A4-CEDDEF305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196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结果验证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Outcome validation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06A3CA-2B31-44D8-8AE2-DDA8CBB26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482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4E5539D-F725-4157-B6A7-DB4F51C3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196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通常不跟踪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Usually not tracked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2533FBD-FED3-471F-8F63-415ED895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83491E-1DC6-4E56-859E-63BFB1FD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8196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验证改善并更新最佳实践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Verify improvement and update best practices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D776E21-1513-4825-BF6E-F4E09DE69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863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76485B2-26C7-4377-B8BD-F08033E5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578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长期价值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Long-term value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6D4FA3C-CF2D-40E9-B5CF-12043F2B2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2863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7A841C-2C14-4561-9F49-4B380986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578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报表越来越多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More and more reports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4B2C7B-58DF-4E36-86D2-B5C5D952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863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2460D6B-80DF-4486-B80E-9B5EDC84B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4578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行业模型与企业知识越用越成熟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Industry models and company knowledge improve with use</a:t>
            </a:r>
          </a:p>
        </p:txBody>
      </p:sp>
    </p:spTree>
    <p:extLst>
      <p:ext uri="{BB962C8B-B14F-4D97-AF65-F5344CB8AC3E}">
        <p14:creationId xmlns:p14="http://schemas.microsoft.com/office/powerpoint/2010/main" val="82885898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AF9AEA-32B1-4BB6-9953-361A8D06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01CB5B-0EF7-46D1-9C83-F6D0E9A1C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五项基础能力，支撑门店规模化管理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Five capabilities that support scalable operations.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75D09E-C69E-4758-B694-D08DC12D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453CA3-7DCA-4638-AEB3-4500D4402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BF2141-CDD5-4FC8-831B-1D88EEA0B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F8E86C-1546-430F-B785-27B104F0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数据资产化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Data foundation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23608-B0E6-44D2-BE26-A2531DD8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数据通起来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Connect the data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248009-78FE-4055-9AC7-DCFF8B56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287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一个数字、一个来源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One number, one source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55FFB1-AE26-437F-8D8F-79863BDBB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2669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E9B7C9-3E6D-49F6-8511-01D866051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6C68A8-3B9F-4CE3-A82F-473492447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运营指标化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Operational metrics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84454C-CEA4-42CF-85E7-8D1C98658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问题浮出来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Surface the issues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B4A86D-4CAE-4BE6-A5BF-33861304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7650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异常能穿透到根因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Trace exceptions to root causes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9E69D2-8B4E-465A-9360-2114CE6D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1467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D0DF8-E4F2-4E94-9809-FB1B5692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575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62DC5E-BEE2-4024-89C8-B3B1F6C4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战略穿透化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Strategy execution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49AE6C-6289-47AE-8318-3449EFD5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目标落下去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Translate goals into action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59D7E8-14E2-47DC-A5FB-CD494F4A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2422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战略到区域、门店和个人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From strategy to regions, stores and individuals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13AB5C-9036-4D72-AF89-AD7F225C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6240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A1D39F-A466-4898-A747-A757AF1E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053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06DBD0-A951-4093-8A3B-9AEABFDC5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态势感知化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Risk sensing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730B63-DF19-4130-974E-BDEEA626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风险早知道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See risks earlier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6C0939-B541-488E-B010-7678B678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7195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从事后救火到事前预防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Move from firefighting to prevention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716FB8-4786-4EC4-9508-37A66997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1012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152859-8728-486A-BDA4-86E55034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530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0EE0BE-1156-4D58-95F0-9E222606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知识沉淀化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Knowledge capture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179B71-7537-48C1-885D-B778A15C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组织越来越聪明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Make the organization smarter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927F55-F549-4435-AE7E-D6749A823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0196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优秀能力不再依赖少数人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Best practices no longer depend on a few people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C7F627-7A02-4E53-B26E-2AB70A7D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6578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2677342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E5298A-2BFF-495A-BB19-77D8E1D8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C98347-6306-407D-9998-382A1D19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门店越多，复制优秀做法的价值越大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The larger the network, the greater the value of replication.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E7ECB2-7A43-460F-B19B-EACF1CE3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855B64-E06A-4D66-A923-FC6E4198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8E963C-61F7-402F-9A8A-94C6A22A7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574E9A-D3DC-444A-A570-003A82B7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026735-9302-4EF7-AF2A-E599AC3F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不依赖能人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Less dependence on star performers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73333A-5F74-4E40-B812-AF665943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优秀店长的做法沉淀为规则、案例和 SOP。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Turn strong store-manager practices into rules, cases and SOPs.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C77C3A-7C4B-4D01-A588-43F75D97F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81BA53-37B8-479E-A53A-7109FC5D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5023D0-71F3-4A4D-92F4-F28860C2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扩张不失控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Scale without losing control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98BDB4-1930-49CB-BF45-B128B15B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验证有效的改善方案，可按门店特征分类复制。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Replicate proven actions by store profile.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FA3599-836B-457F-8E63-7879A890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C09C33-92C5-4FD1-A45F-33BE9ADFC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3C1FBC-C0B2-46AF-90C3-540BF94D0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能力持续复利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Capabilities compound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74F348-F7E3-4184-8995-3A92E40F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场景、模型、AI 建议与决策反馈相互增强。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Scenarios, models, AI recommendations and decision feedback reinforce one another.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B0CC33-331B-4321-9ED2-36D93EC3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53000"/>
            <a:ext cx="933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78B3C2-59F4-4356-97ED-078B18D5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12E47C-7220-4CBC-96D7-A6EE92CB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30 家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30 stores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341098-A39A-40E5-9C8B-440262BA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靠人盯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Managed by people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AF39A7-71DF-482A-A895-68E65D4C3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15048F-2B5B-449C-8217-A130ED27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100 家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100 stores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8EFF40-6DD6-4504-A8B0-DA2086A8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靠机制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Managed by process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615887-9378-467F-9959-C5ED9A1E6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0906DB-9FB7-429B-8D1C-D0FFA69D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300 家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300 stores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5378C4-1DD7-4022-9D24-733CEB40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31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靠模型复制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Scaled through models</a:t>
            </a:r>
          </a:p>
        </p:txBody>
      </p:sp>
    </p:spTree>
    <p:extLst>
      <p:ext uri="{BB962C8B-B14F-4D97-AF65-F5344CB8AC3E}">
        <p14:creationId xmlns:p14="http://schemas.microsoft.com/office/powerpoint/2010/main" val="21637599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4A1D93-989C-4C95-9680-B734AA42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652A4A-F891-4191-96A8-D294BC9D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真正的数据资产，是可追溯的经营能力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A real data asset is a traceable operating capability.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89E0C2-785B-4E2E-BA3C-5FF5CC384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6C1909-5B66-491C-8DD4-F94A18FA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49650F-E1D4-4A82-B876-7E4C35E9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286D50-5BB9-46B2-A84A-EA0C2BE1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96B944-4285-4CCD-906D-A6B1F874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企业数据资产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Enterprise data assets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C575C4-52D1-4D9A-A850-C3646B32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统一指标口径与责任关系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门店、商品、人员、会员、供应商本体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行业规则与异常模式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决策、执行与验证结果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最佳实践与风险知识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Common metric definitions and accountability · Business ontology · Industry rules · Decisions and validated outcomes · Best-practice knowledge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B6B668-AFE9-4248-B66C-3F0B105FE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CDFDAC-3084-4C7A-878B-EEF678F98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EDBCB0-4888-4A0A-9424-A6F0EB4D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融资与尽调支持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Financing and due-diligence support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537D1C-2D8E-4CFF-AD1E-1BF7EA76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门店级损益与现金流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收入稳定性分析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风险预警与整改记录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未来经营预测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更完整、可追溯的经营证明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Store-level P&amp;L and cash flow · Revenue stability · Risk and remediation records · Forecasts · Traceable operating evidence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E555F0-95F0-481D-AA53-FF90B94D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0545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392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边界：提供数据与分析支持，不承诺银行授信或融资结果。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Scope: data and analytical support only; no promise of bank credit or financing outcomes.</a:t>
            </a:r>
          </a:p>
        </p:txBody>
      </p:sp>
    </p:spTree>
    <p:extLst>
      <p:ext uri="{BB962C8B-B14F-4D97-AF65-F5344CB8AC3E}">
        <p14:creationId xmlns:p14="http://schemas.microsoft.com/office/powerpoint/2010/main" val="125467756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30D873-9959-43B6-B359-CF0C3F46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1F00E6-A797-48CA-B1D4-27037D0F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生产数据必须留在清晰的安全边界内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Production data must remain within clear security boundaries.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A03A66-051A-41DC-AAE7-E5064742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C7F4A5-9555-46C4-89F1-AC2634352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4C358-67D0-426B-BD52-07385860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889B09-4E5A-4FC5-A0A3-7EFF7C4A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1B8F80-F136-4C26-A6E0-C757B0C8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部署边界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Deployment boundary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80235-33B9-4121-8D2A-7961065D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不替代现有交易系统，只读或受控对接。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Does not replace transaction systems; read-only or controlled integration.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6B4DC4-FD57-436B-9DE8-FD4BA740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940EB8-600D-48E6-8036-0A83DEB1B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C24295-5145-43ED-A4F9-5009F6A95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最小权限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Least privilege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14A630-AED3-42C7-9361-E670B0F5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老板、总部、区域、门店按职责查看。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Access by role across owner, head office, region and store.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BFB0F2-2492-4E0F-AC3E-1E18CD4D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4BA2A6-8A3E-4428-A0BE-E11C1C9B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F706D3-7755-4191-AFBC-D4831FE5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敏感保护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Sensitive-data protection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80385E-D2BF-4E07-AFCE-A71B73D9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会员、薪酬、财务明细分级、脱敏与审计。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Classify, mask and audit member, payroll and financial details.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2E137F-C7D7-4E53-8D2D-E6F8ABF99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E9B2D4-E2DE-4D14-A21B-239CCD43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4D8589-2F5E-4B85-B1D4-1B4ABD56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可追溯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Traceable AI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BCCFE4-122A-4506-88E6-5F9D3FBD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重要结论显示依据、时间、路径和适用边界。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Key conclusions show evidence, timing, logic and scope.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AFEE15-DC54-4C4A-9C55-B0D0FCAF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137126-ACCB-4115-B59C-6EE25FEE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C8734F-133B-45AD-B234-3507CFC5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人工审批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Human approval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2FCFF7-5B44-44AA-8512-F067DA7E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高影响决策必须经有权限的管理者审批。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High-impact decisions require approval by authorized management.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444FFB-79D2-4A24-8188-A1D245A8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D930D1-D4D2-473F-B25F-0983D678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415BF9-7215-4707-BA5D-D9BB56C6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全程留痕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Full audit trail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525E39-3322-462A-813B-165F87B4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访问、建议、修改、审批和执行结果均可审计。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Access, recommendations, edits, approvals and outcomes are auditable.</a:t>
            </a:r>
          </a:p>
        </p:txBody>
      </p:sp>
    </p:spTree>
    <p:extLst>
      <p:ext uri="{BB962C8B-B14F-4D97-AF65-F5344CB8AC3E}">
        <p14:creationId xmlns:p14="http://schemas.microsoft.com/office/powerpoint/2010/main" val="177879304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BBE674-FD76-4D8A-A995-D9A8C569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ADBD0A-0CD3-49BB-A38A-91D0E8E2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先用 8 周证明价值，再决定扩大范围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Prove the value in eight weeks before scaling.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5F741-5751-4451-A362-DC9EF2B88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2A51FF-8D36-46EB-A0A2-9F901C07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81BA73-2A5E-43D6-BD01-25361A73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3850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D81337-0311-426B-B869-14EF7992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B64009-6691-4074-923A-B4FF03AB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1 周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Week 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32B9B-3FD0-47A4-9E1E-BBFEABA13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选定利润专项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Select a profit initiative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3E7364-0B8F-4307-8F0A-55C0621F1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基线·口径·责任人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Baseline · Definition · Owner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C949B6-2BBA-449C-8B1C-D0231EACB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27550C-53A0-4250-9962-A2B5C7B1F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1—2 周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Weeks 1–2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520E2F-F7F6-4D03-BEA5-59C2DFC4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连接现有数据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Connect existing data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3E84D5-7073-4DB4-AAC5-AFE7CB317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数据清单·质量·统一口径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Data inventory · Quality · Common definitions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32E088-432E-41FA-B0E2-042F3AA6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6B0169-489F-4E29-AD8B-1A4810367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3—4 周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Weeks 3–4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79B54-636F-4443-8CA0-4AD7DC62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发现机会与根因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Find opportunities and causes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B6FC4C-1C97-4758-ACB4-108A736AB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异常·影响金额·证据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Exception · Financial impact · Evidence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1610E5-D79A-4130-B286-B4B6BF29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F811FA-56C3-4EF7-91AA-842377F5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5—6 周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Weeks 5–6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D354BA-D8CC-4BD5-84F6-0323B5664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推动整改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Drive corrective action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A62946-5633-4B18-BA02-15005786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任务·期限·执行记录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Task · Deadline · Execution record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89E50D-2071-460F-B7E8-58C42ADC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E2FB80-5C6B-4D03-A9DA-B6E65E49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7—8 周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Weeks 7–8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596943-EE55-492B-BD9E-0E2C114F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验证并复制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Verify and replicate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C7F39C-DA76-43B1-8261-9E20EF66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改善金额·验收·最佳实践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Improvement value · Acceptance · Best practice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B00D24-57C9-4738-9D87-944816AA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85D1C0-4AD0-4E23-8054-1100010DE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907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优先选择：数据可获得 · 影响可测算 · 动作可执行 · 八周可验证。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Prioritize cases with available data, measurable impact, executable actions and results verifiable in eight weeks.</a:t>
            </a:r>
          </a:p>
        </p:txBody>
      </p:sp>
    </p:spTree>
    <p:extLst>
      <p:ext uri="{BB962C8B-B14F-4D97-AF65-F5344CB8AC3E}">
        <p14:creationId xmlns:p14="http://schemas.microsoft.com/office/powerpoint/2010/main" val="140968728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73907D-257D-4CAA-92A1-E49F7B2DF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F008AF-DF45-47E7-ADC9-2F23A2204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验收看经营改善，不看功能数量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Measure business improvement, not feature count.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91B29C-721E-4FFA-90FE-3EBD1B7C4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54D256-2802-418D-A8C4-5E50866D0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066C33-66EE-4F60-83B5-01F7907E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6C5A4B-5E5D-457C-9CF8-9B79FBA6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573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经营结果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Business outcomes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AB0FD0-8BB3-4A87-9DEC-8727C8FF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16573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贡献利润·成本·损耗·库存资金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Contribution profit · Cost · Waste · Inventory cash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C112BC-53FA-4EE4-A28A-FA9DF950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764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86B7FB-2B2A-47EC-8FC8-C3FE16BC7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558291-3A57-4355-AC9F-E7699CC5E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问题发现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Issue detection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F3306E-E9AD-4DBE-8FF8-8A4F3B32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24765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发现周期·有效异常率·影响覆盖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Detection cycle · Valid-exception rate · Impact coverage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819F3-4D27-4544-AAF5-87EABC33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956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93017C-E6DD-48F1-9957-9C5BF517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344223-BF79-4044-9039-DF807559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95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执行闭环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Execution loop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CD6900-D0D9-46E5-A197-BC963B71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32956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接收率·按期完成率·整改有效率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Acceptance · On-time completion · Remediation effectiveness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8EFE4-6418-4AD3-9717-C058BE59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147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5AE865-2BAC-4460-B384-EF8BFE18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481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65DD77-1C4D-4C7D-B0EA-CD46FE60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148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组织复制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Organizational replication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A6473B-3924-44B6-95EE-2A28BE9A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1148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复制门店数·成功率·新店导入时间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Stores replicated · Success rate · New-store ramp time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ACFF84-926A-4BD4-AC75-36BFC96F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339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805DD9-C590-4834-95FC-7798902E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673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AFB513-F41B-4EA6-861D-4B14A20D1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339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数据质量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Data quality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54EEAC-0ED8-4B6E-B448-59A5C206B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9339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口径一致·完整·及时·可追溯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Consistent · Complete · Timely · Traceable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CDEFEE-970B-43BD-B6A1-506889039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5530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4FA76D-751E-477A-BF59-49BAF18A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29300"/>
            <a:ext cx="1139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8DECB3-B3EF-437D-8D1F-FECE1EB0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545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项目启动时即确认基线、口径和外部影响因素，避免将自然波动误认为系统收益。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Agree the baseline, definitions and external factors at launch so normal variation is not mistaken for system impact.</a:t>
            </a:r>
          </a:p>
        </p:txBody>
      </p:sp>
    </p:spTree>
    <p:extLst>
      <p:ext uri="{BB962C8B-B14F-4D97-AF65-F5344CB8AC3E}">
        <p14:creationId xmlns:p14="http://schemas.microsoft.com/office/powerpoint/2010/main" val="175635497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8C0FA2-8B40-4EBC-BAB3-4C3674DBB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337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4A870B-20AF-49C8-B4A1-BC1970BB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9906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4000" b="1">
                <a:solidFill>
                  <a:srgbClr val="111111"/>
                </a:solidFill>
              </a:rPr>
              <a:t>先用 8 周，找到第一批可验证的利润机会</a:t>
            </a:r>
          </a:p>
          <a:p xmlns:a="http://schemas.openxmlformats.org/drawingml/2006/main">
            <a:r>
              <a:rPr sz="1800">
                <a:solidFill>
                  <a:srgbClr val="6B7280"/>
                </a:solidFill>
                <a:latin typeface="Aptos"/>
                <a:ea typeface="Aptos"/>
                <a:cs typeface="Aptos"/>
              </a:rPr>
              <a:t>Start with the first measurable profit opportunities.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BB9492-C6E9-443E-B31B-F987EF2F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2400">
                <a:solidFill>
                  <a:srgbClr val="202020"/>
                </a:solidFill>
              </a:rPr>
              <a:t>再决定如何扩大应用范围  </a:t>
            </a:r>
            <a:r>
              <a:rPr sz="1200">
                <a:solidFill>
                  <a:srgbClr val="6B7280"/>
                </a:solidFill>
                <a:latin typeface="Aptos"/>
                <a:ea typeface="Aptos"/>
                <a:cs typeface="Aptos"/>
              </a:rPr>
              <a:t>Scale only after the value is proven.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3A7E5-FC37-44AE-ABC9-4D8E95BA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06AEA6-95B2-4325-B98D-E2E52847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5790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699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让问题更早被发现 · 让整改真正落地 · 让每一次改善复制到更多门店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Find issues earlier · Make corrective action stick · Replicate every proven improvement</a:t>
            </a:r>
          </a:p>
        </p:txBody>
      </p:sp>
    </p:spTree>
    <p:extLst>
      <p:ext uri="{BB962C8B-B14F-4D97-AF65-F5344CB8AC3E}">
        <p14:creationId xmlns:p14="http://schemas.microsoft.com/office/powerpoint/2010/main" val="175578819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D4925-0295-4AD8-B9C2-798129BE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07C3E8-14D3-4867-9F3C-DA7ED72AF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老板最终要判断三件事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Three decisions matter most to the owner.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70E4CD-CAC7-4C35-88F4-1EAD767DE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84AE4D-6E4A-448C-B050-BD1AB0B2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FBF8E-B96F-4D7A-9BA2-79FD5365A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A187D1-1FA3-454D-B8FE-C419A248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4C1350-88EC-47D7-AFC1-6011210A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哪里在亏钱？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Where are we losing money?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703C06-49C4-4593-B197-24F4A094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门店、SKU、促销、库存、人力中，哪些利润漏洞最应该先处理？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Which profit leaks across stores, SKUs, promotions, inventory and labor should be fixed first?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0341A0-2E26-4F47-825F-8D123716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9EF8B4-22DD-4744-BCFD-277E5F32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EC8774-E5D8-48AE-BE50-C798DAB2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哪些动作能增利？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Which actions will improve profit?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1C6BFF-7763-461B-B412-F7314CA24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不只找问题，还要测算影响、给出方案、跟踪执行并验证结果。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Quantify the impact, recommend actions, track execution and verify the outcome.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9EE75E-3E9A-4856-8B36-CBFB8B0F8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7518E9-585A-4B47-A9BB-CA6F44D6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E3E8F3-4D23-489F-BC3D-5E66ADACD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扩张后还能管住吗？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Can we stay in control as we scale?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FBE6A2-9145-47D1-BC0A-9C0C8493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从 30 家到 300 家门店，有效经验能否被低成本、高质量地复制？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Can proven practices be replicated from 30 to 300 stores, consistently and at low cost?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5AF07B-D488-4F05-811B-E670D9F60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1975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573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不是看更多报表，而是将数据转化为可验证的经营改善。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The goal is not more reports, but measurable operating improvement.</a:t>
            </a:r>
          </a:p>
        </p:txBody>
      </p:sp>
    </p:spTree>
    <p:extLst>
      <p:ext uri="{BB962C8B-B14F-4D97-AF65-F5344CB8AC3E}">
        <p14:creationId xmlns:p14="http://schemas.microsoft.com/office/powerpoint/2010/main" val="100485435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97795F-3B82-49F3-BA43-E91916E3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9179AA-F24A-494A-BCA2-AFCFCD1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数据很多，利润去向仍然说不清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Plenty of data, but no clear view of where profit goes.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C51496-A5EA-4BBC-8C44-8DC4EA31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032B76-384E-4178-BB89-1E521995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E5902D-B717-4D86-81DD-75CFF8E63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B2A34E-A4DB-477E-ABA4-109D9587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AA412-7032-4EBB-916B-C48F3887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营收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Revenue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D4E911-373E-47A0-BB5D-5BF1398E6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营收增长，利润为何没有同步？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Why is profit not keeping pace with revenue?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3BFD03-52F4-4222-BD99-0990B8EB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7AF097-2067-4AA7-85EA-15CE28D1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978C8D-F012-402F-9580-979A0E41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门店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Stores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D8CD90-B4C0-4A6A-912D-4B9AE53F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哪些门店看似赚钱，实际占用资金？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Which stores appear profitable but tie up cash?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DBE376-3CE8-4E72-A68B-9062B52E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146E66-A26C-4C4E-957D-7ACB0A06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FE3A2B-0C42-4BCB-956E-A962B123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促销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Promotions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A72DD0-9703-461D-93EF-6442F188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哪些活动增加订单，却消耗利润？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Which campaigns add orders but destroy profit?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4FF888-84E5-4802-9FE3-B81E30443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09D3D5-5C1B-47CA-ABD8-F8096E15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96E19B-0123-43DA-8585-81A6E250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SKU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80CC11-2B74-451B-A2C0-973ED97E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哪些商品销量不低，却毛利不足？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Which products sell well but contribute too little margin?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6A6B56-9B55-4229-AF44-612714CC3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5A3771-3322-4D8F-93EA-3C2CB651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2D704E-094B-4AD0-B874-A88AD6F8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人力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Labor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302D27-D842-401A-9122-E1FA94E0B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哪些时段人员闲置，高峰又缺人？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When are teams idle, yet understaffed at peak times?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C45CBD-2151-45A5-ACAB-06613579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E3221B-8BFE-40FE-AD99-D9C132A9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5D7CF7-7658-4EA2-8252-0580EB87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止损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Loss control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B43906-E7ED-42EC-8408-41A0E3C3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哪些门店应整改、迁址、缩编或关停？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Which stores should be fixed, relocated, resized or closed?</a:t>
            </a:r>
          </a:p>
        </p:txBody>
      </p:sp>
    </p:spTree>
    <p:extLst>
      <p:ext uri="{BB962C8B-B14F-4D97-AF65-F5344CB8AC3E}">
        <p14:creationId xmlns:p14="http://schemas.microsoft.com/office/powerpoint/2010/main" val="27624488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1BAB0E-6ECF-48F1-97C2-3616DCFC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07BD7A-3B5E-4E16-8732-5C9E36F4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把异常处理成有结果的经营行动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Turn exceptions into actions with measurable outcomes.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2BB344-9A52-4538-AD5F-0493D5A2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EF432-8648-496D-9A9C-08AA24DB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2B71F2-E4E5-444A-AE0C-D1505AF1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9B97E5-CE81-42D2-A457-BBB6A8E7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D133BF-C3A5-4356-B13E-9D7F1E299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FCB0E4-2481-41A9-AFB0-EF274181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Detect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31140B-E2A8-42F7-A79B-62684D69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利润异常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Profit exception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2AC346-A1C3-48F5-99BF-500D9F09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16C382-8BA9-46CA-A000-E83C2107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37E7B4-D813-4754-8273-C8ABAF43C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穿透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Drill down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CEE440-948A-4F92-B144-1C7ACFF7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区域·门店·SKU·班次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Region · Store · SKU · Shift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C82CA0-1206-453E-9226-7776BE0BF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68CCB7-836C-468E-8A4A-57876636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69AD2B-29D9-4AE5-A09E-4BDCD62FE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测算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Quantify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AA43FE-A6FC-4E22-AF14-4DBB08E3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影响金额与优先级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Financial impact and priority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EC20EE-9960-4EE7-B0CB-F5BE48421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C5D67D-1CB6-4E8F-A0AE-00102373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71E99-2120-468D-BD7E-4785B47F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整改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Act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83CD1B-FDFD-401D-A198-0CD1D1B2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动作·责任人·期限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Action · Owner · Deadline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A136D6-B1CF-45F8-93ED-AF97ADFA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281BC4-C1AD-4268-818A-78CF61FFF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82FC36-ABB4-4B8E-BB56-ECD767DD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Verify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B1547C-1B9B-410F-99F5-CCD188D4A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利润是否真正改善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Confirm real profit improvement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FA529A-A321-48D7-BB6B-0DA1A54F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B350DD-890D-4AA8-B185-27A87016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3693E0-BDF0-41BD-895A-167B50F1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沉淀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Codify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FD97BD-20F6-4AFF-806F-675F762E5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更新企业最佳实践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Update company best practices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0457EE-8BB5-4DD4-858A-58E04A96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57800"/>
            <a:ext cx="11391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DEF561-C606-489E-B900-ADA761C0C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020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907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关键不是“发现问题”，而是“把问题变成可复制的利润改善”。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The value lies in turning issues into repeatable profit improvement.</a:t>
            </a:r>
          </a:p>
        </p:txBody>
      </p:sp>
    </p:spTree>
    <p:extLst>
      <p:ext uri="{BB962C8B-B14F-4D97-AF65-F5344CB8AC3E}">
        <p14:creationId xmlns:p14="http://schemas.microsoft.com/office/powerpoint/2010/main" val="5842764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00C3D9-C51F-4E60-BC72-9819F322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SKU 组合决策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SKU 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7A31D4-E78E-4AD1-8547-81968840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SKU 过多，往往增加的是复杂度和成本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More SKUs often mean more cost, not more choice.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5C89DE-B20F-4CCB-8B86-1383FF02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53809F-43FF-4E9B-96D1-C9190EA8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DE733A-0708-4589-961B-58061908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480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CE67BD-72D3-4FF1-8F18-F11B8313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38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在售 SKU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Active SKUs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F0CFAE-F02C-4BBE-B929-659F63C1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8097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后 20% SKU 仅贡献约 3% 销售额，却持续占用库存资金。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The bottom 20% of SKUs contribute about 3% of sales while continuously tying up inventory cash.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9CD7D0-40E4-4A08-A06A-2915CB909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9E3469-3228-4109-B256-53270A6F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E9545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95454"/>
                </a:solidFill>
                <a:latin typeface="Arial"/>
                <a:ea typeface="Arial"/>
                <a:cs typeface="Arial"/>
              </a:rPr>
              <a:t>37 个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37 items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6759C9-5B17-41A5-A76D-C4C63A7DA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低销量·低毛利·高损耗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Low sales · Low margin · High waste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9C9A6B-205B-4D61-9A27-1EE56148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6CD0F4-1801-40C1-B377-804CCDF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9 个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9 items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2BA18-2BE5-4353-8139-48C498665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高销量但低贡献利润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High sales but low profit contribution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9F5C85-08EA-4F27-84A9-D7B65DE40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96D7A7-D34A-487A-A582-A3020AE3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16 个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16 items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185A45-6970-4010-AEF3-F2210267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可共享或替换原料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Shared or substitutable ingredients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A6CEBA-0C8F-46DD-9A3E-9840B35F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7D94C5-D29C-4A54-A7F8-705E21A9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22 个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22 items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C7FA41-C283-4584-ADDE-EE5A26992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价格带重叠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Overlapping price points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8EDEC5-51F4-44D4-ABB6-64B48690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5E2EBF-B829-44CF-80CB-47747263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1495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83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模拟测算：释放库存资金约 80 万元 · 年减少报损约 35 万元 · 综合毛利率提升约 0.6 个百分点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Illustrative estimate: release RMB 0.8m in inventory cash · reduce annual waste by RMB 0.35m · lift gross margin by about 0.6 pp</a:t>
            </a:r>
          </a:p>
        </p:txBody>
      </p:sp>
    </p:spTree>
    <p:extLst>
      <p:ext uri="{BB962C8B-B14F-4D97-AF65-F5344CB8AC3E}">
        <p14:creationId xmlns:p14="http://schemas.microsoft.com/office/powerpoint/2010/main" val="213975592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EF0DF4-0539-4673-B2DF-943488B1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门店 A-017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Store A-017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0C6EE8-6505-4C31-8644-3C52C4C48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排班的关键，是工时跟着客流走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Labor hours should follow demand.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F6EDE0-5EB9-4410-9814-A6BA35CE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9ABBDD-50AE-45B1-8289-6941571D6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755D4C-F056-4AF4-ADEE-1AF7F113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A13DB2-DDF0-4336-9070-412CEE019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22E0A3-D191-4945-8081-0939D75F5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Detect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BF12D-47E2-4071-BDCC-EEEC5FB4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工作日上午存在闲置工时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周五晚高峰经常缺人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班次依据历史习惯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加班集中在少数岗位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Idle labor on weekday mornings · Understaffed on Friday peaks · Habit-based shifts · Overtime concentrated in a few roles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F43D10-A4C2-494C-8BFB-2CA17080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8431E7-46CD-4F36-B0FE-A6E00A3A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E37150-D586-4FF7-B3A3-1BCD8D27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动作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Actions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77B8A5-FC73-4026-AE3A-BBDCBB92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按半小时预测工作量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调整早晚班起止时间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高峰增加小时工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备餐前移至客流爬升前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Forecast every 30 minutes · Adjust shift times · Add hourly staff at peaks · Move prep ahead of demand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9D1F59-E866-423B-8A56-8609B36E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34671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E5C6F-AB4F-4C99-AE1E-EBBEC1A70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DA02CA-4793-4F51-BEBA-0F90858C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43100"/>
            <a:ext cx="3028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Verify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F87140-A120-4538-973D-CC47B515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438400"/>
            <a:ext cx="30289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同时监控：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人工成本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出品时效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顾客满意度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避免单纯压缩人力。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Monitor labor cost, service speed and customer satisfaction together. Do not simply cut headcount.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D831A3-11D5-4795-9363-82F43DDB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C88DBF-E918-4A84-9FC2-54D9F53FC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05425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模拟测算：单店每月节约 1.8 万元；复制到 60 家门店，年度改善空间约 1,296 万元。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Illustrative estimate: RMB 18k saved per store per month; about RMB 12.96m annual upside across 60 stores.</a:t>
            </a:r>
          </a:p>
        </p:txBody>
      </p:sp>
    </p:spTree>
    <p:extLst>
      <p:ext uri="{BB962C8B-B14F-4D97-AF65-F5344CB8AC3E}">
        <p14:creationId xmlns:p14="http://schemas.microsoft.com/office/powerpoint/2010/main" val="120312837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5EBAE5-BA23-418C-9BDF-437505019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营销活动 X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Campaign 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BB39A2-4F9E-4C5D-996F-4498172F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订单增长，不等于促销赚钱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More orders do not always mean a profitable campaign.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27F012-79C6-453D-88B2-9D6033662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2ACB27-E334-461D-8EA3-E35A28FC2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4E1E72-8BBF-4BAF-AA9E-D45DB1C2A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716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074450-7865-4426-8D98-9247246B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+23%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18373E-8755-4DEB-A2AC-28457D03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订单增长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Order growth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58AF06-D25E-4791-9D36-660FAEBA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04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5EB80E-4AEC-4B28-90A8-0FCB52D07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481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E9545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95454"/>
                </a:solidFill>
                <a:latin typeface="Arial"/>
                <a:ea typeface="Arial"/>
                <a:cs typeface="Arial"/>
              </a:rPr>
              <a:t>负值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Negative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D0513C-672A-4990-A870-23E908694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101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穿透成本后的活动贡献利润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Campaign contribution after full costs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A06CEB-74F0-47A3-8302-EE24ED96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716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活动为什么亏钱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Why the campaign loses money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1A13E5-3ABF-4EF5-87BC-7DDDBDFC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57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04BD68-6B08-4FE1-9E39-2B30EA7C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193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低毛利商品占比上升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More low-margin items in the mix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EFF1D6-CE16-4C65-A00D-764C11DC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5750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53EB27-90E3-40AA-8677-B820A2B4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0765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E3EAFF-18C7-4737-9EA0-67384B29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3847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高价值会员获得无差别优惠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High-value members receive blanket discounts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EAE251-B166-4A26-84BC-9E2CE6EA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47662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BFBBE3-74A4-41B2-BDB2-0C85C0D4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957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9659CC-63E8-458E-A0E4-0A52964F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5760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促销订单替代了原价订单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Discounted orders replace full-price orders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251DB9-893F-482E-A6FA-C94F5A8A3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7ECF50-2FE6-4CE1-A184-AC706545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3148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A1A995-8045-42A5-AF89-FE215C1B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27672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只评价订单和营收，没有评价增量利润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Orders and revenue measured; incremental profit ignored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5B8592-CC22-49B9-A126-5CECB3AF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71487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3163E1-0B3B-40B7-806B-A715ABDD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181600"/>
            <a:ext cx="71056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C40199-F9F0-44A6-BC95-5BE00E3DB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530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928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用“每投入 1 元营销费用增加多少贡献利润”评价活动。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Evaluate each campaign by contribution profit generated per RMB 1 of marketing spend.</a:t>
            </a:r>
          </a:p>
        </p:txBody>
      </p:sp>
    </p:spTree>
    <p:extLst>
      <p:ext uri="{BB962C8B-B14F-4D97-AF65-F5344CB8AC3E}">
        <p14:creationId xmlns:p14="http://schemas.microsoft.com/office/powerpoint/2010/main" val="116348287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3E55473-3C88-4C52-AB03-F5C6F5FC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门店 D-006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Store D-006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606D3-B405-4DE3-92C9-57EBCBC4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关店前，先把四种选择算清楚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Compare the options before deciding to close a store.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2601C5-AF14-47B9-9E67-DAB38CDF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2758E1-3811-410F-88EB-9CB7D356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0827D5-4891-4A20-B8F3-1F69D815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2385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624292-428B-481B-921E-FDA9746E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76425"/>
            <a:ext cx="2895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方案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Option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463BDF-C5DE-45F3-A0AC-CB76F380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714500"/>
            <a:ext cx="36004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AFDF7D-67DF-473C-84E5-F6264A545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876425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12 个月模拟结果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12-month scenario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5D2CEC-47B6-49A1-ABE8-8B3088BA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14500"/>
            <a:ext cx="45529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49A603-1937-47EA-A372-73B5D7E86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876425"/>
            <a:ext cx="421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决策建议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Recommendation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6C3EB0-0800-468B-947D-88DC6FC78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383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28EA96-9F8B-4C0C-B47D-B526079F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继续经营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Continue operating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0897D8-CC37-489C-B345-05FF187F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383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969C33-D51B-43AD-96E0-F564B1460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4384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预计亏损 92 万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Estimated loss: RMB 0.92m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DCCAC5-EC98-4E5E-A903-D643AF3E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383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180F51-94C7-4023-8211-FA10C556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4384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不建议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Not recommended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8B0528-0832-4A38-93BE-048D7813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241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2D79A0-4EE6-466D-A990-72103457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投入整改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Invest in a turnaround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F83CCE-2E95-4CEC-9D52-3A8132E6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241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03766-9F73-4B9E-99DC-96390855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242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848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预计亏损降至 35 万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Estimated loss falls to RMB 0.35m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CA2772-280A-4867-95AA-B357C7219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241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F812C7-0248-40CE-B57C-27AA339F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1242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高风险，设止损线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High risk; set a stop-loss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336680-6F3D-460E-BA4B-CBBD5B0C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99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CC3216-3CCF-44F9-A191-B7E295D95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缩小面积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Reduce footprint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AEF7B5-4BA4-47AF-B7DE-9D3500B7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099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7687FE-92ED-4D55-A08E-A3FD18B25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预计接近盈亏平衡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Near break-even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B3947A-242D-402A-8680-2553194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099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D4E343-E5A1-4CF4-8AF7-B7D57F4C5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8100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租约可重谈时考虑 / </a:t>
            </a:r>
            <a:r>
              <a:rPr sz="713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Consider if the lease can be renegotiated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B8E685-55F0-4915-AF03-B380A627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957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904AB5-ABD9-4189-99F5-4C27E229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958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关停并迁移会员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Close and migrate members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CD934A-8EDF-455F-AD4C-2CEE4411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2957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374E5A-4A7A-4893-8A9E-844CE1F1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4958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848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预计减少亏损 76 万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Estimated loss reduction: RMB 0.76m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2782E2-86DE-4ADC-97E9-19D32385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957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76EFB05-BA08-474B-B871-71646CB7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4958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优先建议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Preferred option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AA5A72-16AB-45E2-AF14-998C643E1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81625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不替老板关店；它让经验判断具有数据依据、情景测算和退出预案。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AI does not close stores. It adds evidence, scenario analysis and an exit plan to management judgment.</a:t>
            </a:r>
          </a:p>
        </p:txBody>
      </p:sp>
    </p:spTree>
    <p:extLst>
      <p:ext uri="{BB962C8B-B14F-4D97-AF65-F5344CB8AC3E}">
        <p14:creationId xmlns:p14="http://schemas.microsoft.com/office/powerpoint/2010/main" val="71204078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3B0BF4-2601-4951-99F9-B57BFE5A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Xuanmou Intelligence · Multi-site Operations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3D7E3E-5E87-47E1-BDDD-96428CE1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  <a:buNone/>
            </a:pPr>
            <a:r>
              <a:rPr sz="2700" b="1">
                <a:solidFill>
                  <a:srgbClr val="111111"/>
                </a:solidFill>
              </a:rPr>
              <a:t>四级管理，各自看清该做的事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One operating view, four levels of accountability.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E7C3B-1DD1-4EAD-945F-C52C67EC4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2D5B52-E944-407D-8469-F62035F2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AFFE2-9B6C-4201-9AEE-A93CE549E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48719C-6F0E-4167-A674-3DEA938C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老板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Owner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384BD8-C6D3-49C3-8D19-309ED134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看结果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Review outcomes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0ADC0A-FECA-4B7C-9360-209A438B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DDEB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DEBFF"/>
                </a:solidFill>
                <a:latin typeface="Arial"/>
                <a:ea typeface="Arial"/>
                <a:cs typeface="Arial"/>
              </a:rPr>
              <a:t>利润·风险·资源投向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Profit · Risk · Capital allocation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9849AF-74B3-4B29-B387-D19334329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0205A-E024-4215-B5B6-036561024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63BCDB-DC6A-4A55-9B06-904159447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总部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Head office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96187D-22AB-4F3F-B8BC-1FEDEBE3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找原因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Find causes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0D6618-A007-491D-B214-AEA9FA36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跨区域对标·政策评估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Cross-region benchmarks · Policy review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8799A0-FF94-4E2C-9AAC-8732763A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6A6CA2-3CA4-41F9-857F-F3FC59F5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41B8E0-C852-4642-9596-C9B58B19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区域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Region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515182-DA12-4AEF-91C4-45F48925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推整改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Drive action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2B37E0-3728-4D36-97EC-7237E8CF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门店分级·任务·验收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Store tiers · Tasks · Acceptance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F38FA4-0459-4D62-B877-8353EE47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456D47-52D9-46E5-AF00-4D85F6D80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6D8C00-78F5-4F69-BBE6-68B1776DE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店长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Store manager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CAEFE5-4DDF-453C-ABE7-4B19D228E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做动作 / </a:t>
            </a:r>
            <a:r>
              <a:rPr sz="713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Execute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848F1F-8AEF-4F6F-A88D-73CEB202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日目标·偏差·行动建议
</a:t>
            </a:r>
            <a:r>
              <a:rPr sz="788" b="0">
                <a:solidFill>
                  <a:srgbClr val="6B7280"/>
                </a:solidFill>
                <a:latin typeface="Aptos"/>
                <a:ea typeface="Aptos"/>
                <a:cs typeface="Aptos"/>
              </a:rPr>
              <a:t>Daily targets · Gaps · Actions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8D6DF8-BE20-41EA-8236-876F4922F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61462F-1373-46B5-BADB-08C3ABC1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907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结果回到经营大盘：执行不是终点，改善结果才是。
</a:t>
            </a:r>
            <a:r>
              <a:rPr sz="788" b="1">
                <a:solidFill>
                  <a:srgbClr val="6B7280"/>
                </a:solidFill>
                <a:latin typeface="Aptos"/>
                <a:ea typeface="Aptos"/>
                <a:cs typeface="Aptos"/>
              </a:rPr>
              <a:t>Results return to the operating view: completion is not the goal; improvement is.</a:t>
            </a:r>
          </a:p>
        </p:txBody>
      </p:sp>
    </p:spTree>
    <p:extLst>
      <p:ext uri="{BB962C8B-B14F-4D97-AF65-F5344CB8AC3E}">
        <p14:creationId xmlns:p14="http://schemas.microsoft.com/office/powerpoint/2010/main" val="825325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2026-08-10T12:00:16.3530000Z</dcterms:created>
  <dcterms:modified xsi:type="dcterms:W3CDTF">2026-08-10T12:00:16.3530000Z</dcterms:modified>
</coreProperties>
</file>