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2220a6b81d54d33" /><Relationship Type="http://schemas.openxmlformats.org/officeDocument/2006/relationships/extended-properties" Target="/docProps/app.xml" Id="Rae10d6f68ca244fc" /><Relationship Type="http://schemas.openxmlformats.org/officeDocument/2006/relationships/officeDocument" Target="/ppt/presentation.xml" Id="R32d10d93174e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38512a3e64b1d"/>
  </p:sldMasterIdLst>
  <p:notesMasterIdLst>
    <p:notesMasterId xmlns:r="http://schemas.openxmlformats.org/officeDocument/2006/relationships" r:id="R89733b60e6e34d8b"/>
  </p:notesMasterIdLst>
  <p:sldIdLst>
    <p:sldId xmlns:r="http://schemas.openxmlformats.org/officeDocument/2006/relationships" id="256" r:id="R3992c9551c104636"/>
    <p:sldId xmlns:r="http://schemas.openxmlformats.org/officeDocument/2006/relationships" id="257" r:id="Rd623362ce2944716"/>
    <p:sldId xmlns:r="http://schemas.openxmlformats.org/officeDocument/2006/relationships" id="258" r:id="Rb037e692aa514df5"/>
    <p:sldId xmlns:r="http://schemas.openxmlformats.org/officeDocument/2006/relationships" id="259" r:id="Rab40aa28e27f4c78"/>
    <p:sldId xmlns:r="http://schemas.openxmlformats.org/officeDocument/2006/relationships" id="260" r:id="R3f1c797b248b4244"/>
    <p:sldId xmlns:r="http://schemas.openxmlformats.org/officeDocument/2006/relationships" id="261" r:id="Rb7dd727e1c074b22"/>
    <p:sldId xmlns:r="http://schemas.openxmlformats.org/officeDocument/2006/relationships" id="262" r:id="Re2521bd7769b482a"/>
    <p:sldId xmlns:r="http://schemas.openxmlformats.org/officeDocument/2006/relationships" id="263" r:id="R5997dcdc17f544c1"/>
    <p:sldId xmlns:r="http://schemas.openxmlformats.org/officeDocument/2006/relationships" id="264" r:id="Rbfdf6c19b5f94585"/>
    <p:sldId xmlns:r="http://schemas.openxmlformats.org/officeDocument/2006/relationships" id="265" r:id="Rb1c6671f14784221"/>
    <p:sldId xmlns:r="http://schemas.openxmlformats.org/officeDocument/2006/relationships" id="266" r:id="Raec02618082944f5"/>
    <p:sldId xmlns:r="http://schemas.openxmlformats.org/officeDocument/2006/relationships" id="267" r:id="R3686e7001bae489b"/>
    <p:sldId xmlns:r="http://schemas.openxmlformats.org/officeDocument/2006/relationships" id="268" r:id="R45459b3dbb224906"/>
    <p:sldId xmlns:r="http://schemas.openxmlformats.org/officeDocument/2006/relationships" id="269" r:id="R43a0c51bd0ce4dee"/>
    <p:sldId xmlns:r="http://schemas.openxmlformats.org/officeDocument/2006/relationships" id="270" r:id="R35c63a950e924c5f"/>
    <p:sldId xmlns:r="http://schemas.openxmlformats.org/officeDocument/2006/relationships" id="271" r:id="Rf1901f7bec8a44df"/>
    <p:sldId xmlns:r="http://schemas.openxmlformats.org/officeDocument/2006/relationships" id="272" r:id="R358558effee94ff6"/>
    <p:sldId xmlns:r="http://schemas.openxmlformats.org/officeDocument/2006/relationships" id="273" r:id="R9c614e230d9b46fa"/>
    <p:sldId xmlns:r="http://schemas.openxmlformats.org/officeDocument/2006/relationships" id="274" r:id="R3db50ca0c59340b5"/>
    <p:sldId xmlns:r="http://schemas.openxmlformats.org/officeDocument/2006/relationships" id="275" r:id="R73ff9cb323bc45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9c03089512247d5" /><Relationship Type="http://schemas.openxmlformats.org/officeDocument/2006/relationships/slideMaster" Target="/ppt/slideMasters/slideMaster1.xml" Id="R04538512a3e64b1d" /><Relationship Type="http://schemas.openxmlformats.org/officeDocument/2006/relationships/notesMaster" Target="/ppt/notesMasters/notesMaster1.xml" Id="R89733b60e6e34d8b" /><Relationship Type="http://schemas.openxmlformats.org/officeDocument/2006/relationships/presProps" Target="/ppt/presProps.xml" Id="Rdac2609f1aea4263" /><Relationship Type="http://schemas.openxmlformats.org/officeDocument/2006/relationships/tableStyles" Target="/ppt/tableStyles.xml" Id="R3738df573b244c97" /><Relationship Type="http://schemas.openxmlformats.org/officeDocument/2006/relationships/slide" Target="/ppt/slides/slide1.xml" Id="R3992c9551c104636" /><Relationship Type="http://schemas.openxmlformats.org/officeDocument/2006/relationships/slide" Target="/ppt/slides/slide2.xml" Id="Rd623362ce2944716" /><Relationship Type="http://schemas.openxmlformats.org/officeDocument/2006/relationships/slide" Target="/ppt/slides/slide3.xml" Id="Rb037e692aa514df5" /><Relationship Type="http://schemas.openxmlformats.org/officeDocument/2006/relationships/slide" Target="/ppt/slides/slide4.xml" Id="Rab40aa28e27f4c78" /><Relationship Type="http://schemas.openxmlformats.org/officeDocument/2006/relationships/slide" Target="/ppt/slides/slide5.xml" Id="R3f1c797b248b4244" /><Relationship Type="http://schemas.openxmlformats.org/officeDocument/2006/relationships/slide" Target="/ppt/slides/slide6.xml" Id="Rb7dd727e1c074b22" /><Relationship Type="http://schemas.openxmlformats.org/officeDocument/2006/relationships/slide" Target="/ppt/slides/slide7.xml" Id="Re2521bd7769b482a" /><Relationship Type="http://schemas.openxmlformats.org/officeDocument/2006/relationships/slide" Target="/ppt/slides/slide8.xml" Id="R5997dcdc17f544c1" /><Relationship Type="http://schemas.openxmlformats.org/officeDocument/2006/relationships/slide" Target="/ppt/slides/slide9.xml" Id="Rbfdf6c19b5f94585" /><Relationship Type="http://schemas.openxmlformats.org/officeDocument/2006/relationships/slide" Target="/ppt/slides/slide10.xml" Id="Rb1c6671f14784221" /><Relationship Type="http://schemas.openxmlformats.org/officeDocument/2006/relationships/slide" Target="/ppt/slides/slide11.xml" Id="Raec02618082944f5" /><Relationship Type="http://schemas.openxmlformats.org/officeDocument/2006/relationships/slide" Target="/ppt/slides/slide12.xml" Id="R3686e7001bae489b" /><Relationship Type="http://schemas.openxmlformats.org/officeDocument/2006/relationships/slide" Target="/ppt/slides/slide13.xml" Id="R45459b3dbb224906" /><Relationship Type="http://schemas.openxmlformats.org/officeDocument/2006/relationships/slide" Target="/ppt/slides/slide14.xml" Id="R43a0c51bd0ce4dee" /><Relationship Type="http://schemas.openxmlformats.org/officeDocument/2006/relationships/slide" Target="/ppt/slides/slide15.xml" Id="R35c63a950e924c5f" /><Relationship Type="http://schemas.openxmlformats.org/officeDocument/2006/relationships/slide" Target="/ppt/slides/slide16.xml" Id="Rf1901f7bec8a44df" /><Relationship Type="http://schemas.openxmlformats.org/officeDocument/2006/relationships/slide" Target="/ppt/slides/slide17.xml" Id="R358558effee94ff6" /><Relationship Type="http://schemas.openxmlformats.org/officeDocument/2006/relationships/slide" Target="/ppt/slides/slide18.xml" Id="R9c614e230d9b46fa" /><Relationship Type="http://schemas.openxmlformats.org/officeDocument/2006/relationships/slide" Target="/ppt/slides/slide19.xml" Id="R3db50ca0c59340b5" /><Relationship Type="http://schemas.openxmlformats.org/officeDocument/2006/relationships/slide" Target="/ppt/slides/slide20.xml" Id="R73ff9cb323bc45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7ef2ad096fd47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2f7939a93346b6" /><Relationship Type="http://schemas.openxmlformats.org/officeDocument/2006/relationships/notesMaster" Target="/ppt/notesMasters/notesMaster1.xml" Id="Rd1042ad6b38d4fc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3e7c921ab54378" /><Relationship Type="http://schemas.openxmlformats.org/officeDocument/2006/relationships/notesMaster" Target="/ppt/notesMasters/notesMaster1.xml" Id="R6c4f5e65909a4ce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b6129e41ab84600" /><Relationship Type="http://schemas.openxmlformats.org/officeDocument/2006/relationships/notesMaster" Target="/ppt/notesMasters/notesMaster1.xml" Id="R73d65afd9fdf4fe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2507cc8729147a4" /><Relationship Type="http://schemas.openxmlformats.org/officeDocument/2006/relationships/notesMaster" Target="/ppt/notesMasters/notesMaster1.xml" Id="R0a932e21dc7f40e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0dcaad11bf046fe" /><Relationship Type="http://schemas.openxmlformats.org/officeDocument/2006/relationships/notesMaster" Target="/ppt/notesMasters/notesMaster1.xml" Id="R6ad84e7c08d549d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1d4cef8afc54a0a" /><Relationship Type="http://schemas.openxmlformats.org/officeDocument/2006/relationships/notesMaster" Target="/ppt/notesMasters/notesMaster1.xml" Id="R9c0eb0bfd81047b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724daa30be34f9f" /><Relationship Type="http://schemas.openxmlformats.org/officeDocument/2006/relationships/notesMaster" Target="/ppt/notesMasters/notesMaster1.xml" Id="Rebc28edc9ab14bc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9f941564af94a0a" /><Relationship Type="http://schemas.openxmlformats.org/officeDocument/2006/relationships/notesMaster" Target="/ppt/notesMasters/notesMaster1.xml" Id="Rdbf217eaaa2441c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a209c71d5444b7a" /><Relationship Type="http://schemas.openxmlformats.org/officeDocument/2006/relationships/notesMaster" Target="/ppt/notesMasters/notesMaster1.xml" Id="Rdd91807421204b9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6973cc621ee4749" /><Relationship Type="http://schemas.openxmlformats.org/officeDocument/2006/relationships/notesMaster" Target="/ppt/notesMasters/notesMaster1.xml" Id="Reba306b730c242e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787a1da78744264" /><Relationship Type="http://schemas.openxmlformats.org/officeDocument/2006/relationships/notesMaster" Target="/ppt/notesMasters/notesMaster1.xml" Id="Rcc3be485b4bf491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3b7e74533c4773" /><Relationship Type="http://schemas.openxmlformats.org/officeDocument/2006/relationships/notesMaster" Target="/ppt/notesMasters/notesMaster1.xml" Id="R6f3f6e7bb9d24d4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465b60ae913446f" /><Relationship Type="http://schemas.openxmlformats.org/officeDocument/2006/relationships/notesMaster" Target="/ppt/notesMasters/notesMaster1.xml" Id="R33dbe9c36ad54a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a73a4844a54759" /><Relationship Type="http://schemas.openxmlformats.org/officeDocument/2006/relationships/notesMaster" Target="/ppt/notesMasters/notesMaster1.xml" Id="Ref7b507bddc643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afd0692d846447b" /><Relationship Type="http://schemas.openxmlformats.org/officeDocument/2006/relationships/notesMaster" Target="/ppt/notesMasters/notesMaster1.xml" Id="Reae99f8464704ee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c8259a37f024e6f" /><Relationship Type="http://schemas.openxmlformats.org/officeDocument/2006/relationships/notesMaster" Target="/ppt/notesMasters/notesMaster1.xml" Id="R8c3be5c8bf9a413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102afe06cc34a52" /><Relationship Type="http://schemas.openxmlformats.org/officeDocument/2006/relationships/notesMaster" Target="/ppt/notesMasters/notesMaster1.xml" Id="Rec85b0b1d6db481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2c20f6248dc42db" /><Relationship Type="http://schemas.openxmlformats.org/officeDocument/2006/relationships/notesMaster" Target="/ppt/notesMasters/notesMaster1.xml" Id="Rab5e4a391f0f491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405a7b39714480" /><Relationship Type="http://schemas.openxmlformats.org/officeDocument/2006/relationships/notesMaster" Target="/ppt/notesMasters/notesMaster1.xml" Id="R103425e53d934a9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c16389ae70242ef" /><Relationship Type="http://schemas.openxmlformats.org/officeDocument/2006/relationships/notesMaster" Target="/ppt/notesMasters/notesMaster1.xml" Id="R5e6e4d5bc1ce483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匿名复合案例，SKU结构比例为虚构示意；不代表真实客户数据。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匿名复合案例，需求与人员指数为示意；排班方案必须符合劳动规则并由管理者确认。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匿名复合案例，门店情景与现金流指数均为虚构示意；不构成真实关店建议。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匿名复合案例，用于说明标杆模型复制方法；未使用真实门店或选址数据。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6e65adcdc4a7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c115e4e387d461b" /><Relationship Type="http://schemas.openxmlformats.org/officeDocument/2006/relationships/slideLayout" Target="/ppt/slideLayouts/slideLayout1.xml" Id="Rfd67751ccbd9415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7751ccbd9415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052cb48548ee" /><Relationship Type="http://schemas.openxmlformats.org/officeDocument/2006/relationships/notesSlide" Target="/ppt/notesSlides/notesSlide1.xml" Id="R350d4e3c78dd480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59cb93ce4774" /><Relationship Type="http://schemas.openxmlformats.org/officeDocument/2006/relationships/notesSlide" Target="/ppt/notesSlides/notesSlide10.xml" Id="R3479d9739c1c413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2f83c0e848a0" /><Relationship Type="http://schemas.openxmlformats.org/officeDocument/2006/relationships/notesSlide" Target="/ppt/notesSlides/notesSlide11.xml" Id="R64110f5e2019451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28bf97944b9f" /><Relationship Type="http://schemas.openxmlformats.org/officeDocument/2006/relationships/notesSlide" Target="/ppt/notesSlides/notesSlide12.xml" Id="Rdc3cf73103e2498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2b4715f24ac0" /><Relationship Type="http://schemas.openxmlformats.org/officeDocument/2006/relationships/notesSlide" Target="/ppt/notesSlides/notesSlide13.xml" Id="R5ccd3c75902645f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ee1da06844df" /><Relationship Type="http://schemas.openxmlformats.org/officeDocument/2006/relationships/notesSlide" Target="/ppt/notesSlides/notesSlide14.xml" Id="Rde3c821353964f1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4fc78dea4778" /><Relationship Type="http://schemas.openxmlformats.org/officeDocument/2006/relationships/notesSlide" Target="/ppt/notesSlides/notesSlide15.xml" Id="Ra27da1a6e1be401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43edf1a249c5" /><Relationship Type="http://schemas.openxmlformats.org/officeDocument/2006/relationships/notesSlide" Target="/ppt/notesSlides/notesSlide16.xml" Id="Rf9a6509ddb5143b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64430b3a14924" /><Relationship Type="http://schemas.openxmlformats.org/officeDocument/2006/relationships/notesSlide" Target="/ppt/notesSlides/notesSlide17.xml" Id="Rf19eea57d4a14e9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78f2758f403e" /><Relationship Type="http://schemas.openxmlformats.org/officeDocument/2006/relationships/notesSlide" Target="/ppt/notesSlides/notesSlide18.xml" Id="R2536700c3d97446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77c35a4a4e55" /><Relationship Type="http://schemas.openxmlformats.org/officeDocument/2006/relationships/notesSlide" Target="/ppt/notesSlides/notesSlide19.xml" Id="Ra48b08ab39d9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9df73e994a1d" /><Relationship Type="http://schemas.openxmlformats.org/officeDocument/2006/relationships/notesSlide" Target="/ppt/notesSlides/notesSlide2.xml" Id="Rf6a6a380a14b460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d5b119984163" /><Relationship Type="http://schemas.openxmlformats.org/officeDocument/2006/relationships/notesSlide" Target="/ppt/notesSlides/notesSlide20.xml" Id="R04a8027e42e8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ed92e5484a88" /><Relationship Type="http://schemas.openxmlformats.org/officeDocument/2006/relationships/notesSlide" Target="/ppt/notesSlides/notesSlide3.xml" Id="Rb5fa2d590221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d7470c3534dc3" /><Relationship Type="http://schemas.openxmlformats.org/officeDocument/2006/relationships/notesSlide" Target="/ppt/notesSlides/notesSlide4.xml" Id="R13dc0c5cef8b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af6972bb497c" /><Relationship Type="http://schemas.openxmlformats.org/officeDocument/2006/relationships/notesSlide" Target="/ppt/notesSlides/notesSlide5.xml" Id="R19a6162cd6c8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789425e447c7" /><Relationship Type="http://schemas.openxmlformats.org/officeDocument/2006/relationships/notesSlide" Target="/ppt/notesSlides/notesSlide6.xml" Id="R0a809d2b370c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6a1e456f4990" /><Relationship Type="http://schemas.openxmlformats.org/officeDocument/2006/relationships/notesSlide" Target="/ppt/notesSlides/notesSlide7.xml" Id="R21c5e33fcf4e477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356bb3104143" /><Relationship Type="http://schemas.openxmlformats.org/officeDocument/2006/relationships/notesSlide" Target="/ppt/notesSlides/notesSlide8.xml" Id="R89e6bfdd48ee481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1f5dc9c747a8" /><Relationship Type="http://schemas.openxmlformats.org/officeDocument/2006/relationships/notesSlide" Target="/ppt/notesSlides/notesSlide9.xml" Id="R4c0ab2e813a9478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FB41FB67-141E-46D8-BBD9-6CDC6E6F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2A6D73B5-D317-4787-B5D5-57590FC0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1028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连锁餐饮行业数字本体</a:t>
            </a:r>
          </a:p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与 AI 经营智脑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A6D23584-DCC2-4608-B76B-2146AB66B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整合现有数据，准确展现经营现状；沉淀行业模型，帮助决策者掌控未来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75AA5D39-F3CB-4DF2-9A19-FBBC563C7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4693023F-034A-413B-80BF-DF673BC2A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20771695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eyebrow">
            <a:extLst xmlns:a="http://schemas.openxmlformats.org/drawingml/2006/main">
              <a:ext uri="{FF2B5EF4-FFF2-40B4-BE49-F238E27FC236}">
                <a16:creationId xmlns:a16="http://schemas.microsoft.com/office/drawing/2014/main" id="{134E1A00-C51C-49E5-8EF2-772482E5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SKU 组合决策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C17F46A-6BDD-4405-AF44-5B33D8BF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匿名案例四：商品很多，不等于顾客选择更多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F401A79C-0126-4A57-B204-9E6A5C4EB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ku-thesis">
            <a:extLst xmlns:a="http://schemas.openxmlformats.org/drawingml/2006/main">
              <a:ext uri="{FF2B5EF4-FFF2-40B4-BE49-F238E27FC236}">
                <a16:creationId xmlns:a16="http://schemas.microsoft.com/office/drawing/2014/main" id="{A552F60E-6365-4141-9079-34E0C3D6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某连锁品牌菜单持续扩张，但新品没有带来相应增长，反而增加采购、库存、训练和出品复杂度。</a:t>
            </a:r>
          </a:p>
        </p:txBody>
      </p:sp>
      <p:sp>
        <p:nvSpPr>
          <p:cNvPr id="5" name="skun0">
            <a:extLst xmlns:a="http://schemas.openxmlformats.org/drawingml/2006/main">
              <a:ext uri="{FF2B5EF4-FFF2-40B4-BE49-F238E27FC236}">
                <a16:creationId xmlns:a16="http://schemas.microsoft.com/office/drawing/2014/main" id="{BE15E1ED-CA86-4C5F-9FA3-F568F84DB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核心商品</a:t>
            </a:r>
          </a:p>
        </p:txBody>
      </p:sp>
      <p:sp>
        <p:nvSpPr>
          <p:cNvPr id="6" name="skuc0">
            <a:extLst xmlns:a="http://schemas.openxmlformats.org/drawingml/2006/main">
              <a:ext uri="{FF2B5EF4-FFF2-40B4-BE49-F238E27FC236}">
                <a16:creationId xmlns:a16="http://schemas.microsoft.com/office/drawing/2014/main" id="{1A03ED34-4CA0-413F-AAAA-67C3DE3EF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6%</a:t>
            </a:r>
          </a:p>
        </p:txBody>
      </p:sp>
      <p:sp>
        <p:nvSpPr>
          <p:cNvPr id="7" name="skur0">
            <a:extLst xmlns:a="http://schemas.openxmlformats.org/drawingml/2006/main">
              <a:ext uri="{FF2B5EF4-FFF2-40B4-BE49-F238E27FC236}">
                <a16:creationId xmlns:a16="http://schemas.microsoft.com/office/drawing/2014/main" id="{8C352ADB-F24D-49FB-A658-19D25C010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8" name="skuv0">
            <a:extLst xmlns:a="http://schemas.openxmlformats.org/drawingml/2006/main">
              <a:ext uri="{FF2B5EF4-FFF2-40B4-BE49-F238E27FC236}">
                <a16:creationId xmlns:a16="http://schemas.microsoft.com/office/drawing/2014/main" id="{5681E2CA-8BC7-4AF6-A656-3D7FB2640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68%</a:t>
            </a:r>
          </a:p>
        </p:txBody>
      </p:sp>
      <p:sp>
        <p:nvSpPr>
          <p:cNvPr id="9" name="skul0">
            <a:extLst xmlns:a="http://schemas.openxmlformats.org/drawingml/2006/main">
              <a:ext uri="{FF2B5EF4-FFF2-40B4-BE49-F238E27FC236}">
                <a16:creationId xmlns:a16="http://schemas.microsoft.com/office/drawing/2014/main" id="{E0E2FA7B-3626-481B-92E6-53B3A1FF7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0" name="skua0">
            <a:extLst xmlns:a="http://schemas.openxmlformats.org/drawingml/2006/main">
              <a:ext uri="{FF2B5EF4-FFF2-40B4-BE49-F238E27FC236}">
                <a16:creationId xmlns:a16="http://schemas.microsoft.com/office/drawing/2014/main" id="{C05D1E25-63DC-40C8-9F85-05C15E017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622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保障供应与品质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400050" y="29051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kun1">
            <a:extLst xmlns:a="http://schemas.openxmlformats.org/drawingml/2006/main">
              <a:ext uri="{FF2B5EF4-FFF2-40B4-BE49-F238E27FC236}">
                <a16:creationId xmlns:a16="http://schemas.microsoft.com/office/drawing/2014/main" id="{4AFD7C71-279E-43A7-B331-3097B860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成长商品</a:t>
            </a:r>
          </a:p>
        </p:txBody>
      </p:sp>
      <p:sp>
        <p:nvSpPr>
          <p:cNvPr id="13" name="skuc1">
            <a:extLst xmlns:a="http://schemas.openxmlformats.org/drawingml/2006/main">
              <a:ext uri="{FF2B5EF4-FFF2-40B4-BE49-F238E27FC236}">
                <a16:creationId xmlns:a16="http://schemas.microsoft.com/office/drawing/2014/main" id="{52C46053-5153-4255-8600-A63811855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4" name="skur1">
            <a:extLst xmlns:a="http://schemas.openxmlformats.org/drawingml/2006/main">
              <a:ext uri="{FF2B5EF4-FFF2-40B4-BE49-F238E27FC236}">
                <a16:creationId xmlns:a16="http://schemas.microsoft.com/office/drawing/2014/main" id="{9DC1BBA0-899D-4620-A8B3-783E7C476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15" name="skuv1">
            <a:extLst xmlns:a="http://schemas.openxmlformats.org/drawingml/2006/main">
              <a:ext uri="{FF2B5EF4-FFF2-40B4-BE49-F238E27FC236}">
                <a16:creationId xmlns:a16="http://schemas.microsoft.com/office/drawing/2014/main" id="{880E574F-47B3-44C4-8B96-67809FAA8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6" name="skul1">
            <a:extLst xmlns:a="http://schemas.openxmlformats.org/drawingml/2006/main">
              <a:ext uri="{FF2B5EF4-FFF2-40B4-BE49-F238E27FC236}">
                <a16:creationId xmlns:a16="http://schemas.microsoft.com/office/drawing/2014/main" id="{0169ABB9-4718-47E3-9104-20ADC124C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7" name="skua1">
            <a:extLst xmlns:a="http://schemas.openxmlformats.org/drawingml/2006/main">
              <a:ext uri="{FF2B5EF4-FFF2-40B4-BE49-F238E27FC236}">
                <a16:creationId xmlns:a16="http://schemas.microsoft.com/office/drawing/2014/main" id="{4063650E-013D-4715-81E8-339DA8051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528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组合测试与重点培育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400050" y="38957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9" name="skun2">
            <a:extLst xmlns:a="http://schemas.openxmlformats.org/drawingml/2006/main">
              <a:ext uri="{FF2B5EF4-FFF2-40B4-BE49-F238E27FC236}">
                <a16:creationId xmlns:a16="http://schemas.microsoft.com/office/drawing/2014/main" id="{5275299C-0ECE-435E-8EF7-76F5E6B4E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434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长尾商品</a:t>
            </a:r>
          </a:p>
        </p:txBody>
      </p:sp>
      <p:sp>
        <p:nvSpPr>
          <p:cNvPr id="20" name="skuc2">
            <a:extLst xmlns:a="http://schemas.openxmlformats.org/drawingml/2006/main">
              <a:ext uri="{FF2B5EF4-FFF2-40B4-BE49-F238E27FC236}">
                <a16:creationId xmlns:a16="http://schemas.microsoft.com/office/drawing/2014/main" id="{EE60F587-DC28-4D01-89D5-D3562A083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71%</a:t>
            </a:r>
          </a:p>
        </p:txBody>
      </p:sp>
      <p:sp>
        <p:nvSpPr>
          <p:cNvPr id="21" name="skur2">
            <a:extLst xmlns:a="http://schemas.openxmlformats.org/drawingml/2006/main">
              <a:ext uri="{FF2B5EF4-FFF2-40B4-BE49-F238E27FC236}">
                <a16:creationId xmlns:a16="http://schemas.microsoft.com/office/drawing/2014/main" id="{DDF9F834-A6E1-42D1-B92C-E08731A36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22" name="skuv2">
            <a:extLst xmlns:a="http://schemas.openxmlformats.org/drawingml/2006/main">
              <a:ext uri="{FF2B5EF4-FFF2-40B4-BE49-F238E27FC236}">
                <a16:creationId xmlns:a16="http://schemas.microsoft.com/office/drawing/2014/main" id="{828CA983-EC7B-40EA-A66B-314AB508D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9%</a:t>
            </a:r>
          </a:p>
        </p:txBody>
      </p:sp>
      <p:sp>
        <p:nvSpPr>
          <p:cNvPr id="23" name="skul2">
            <a:extLst xmlns:a="http://schemas.openxmlformats.org/drawingml/2006/main">
              <a:ext uri="{FF2B5EF4-FFF2-40B4-BE49-F238E27FC236}">
                <a16:creationId xmlns:a16="http://schemas.microsoft.com/office/drawing/2014/main" id="{A1236E96-3431-42E8-892B-E976E0BA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24" name="skua2">
            <a:extLst xmlns:a="http://schemas.openxmlformats.org/drawingml/2006/main">
              <a:ext uri="{FF2B5EF4-FFF2-40B4-BE49-F238E27FC236}">
                <a16:creationId xmlns:a16="http://schemas.microsoft.com/office/drawing/2014/main" id="{D3740B77-66DC-42F9-8D05-5012E86E0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434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评估替代、停用与清库存</a:t>
            </a:r>
          </a:p>
        </p:txBody>
      </p:sp>
      <p:cxnSp>
        <p:nvCxnSpPr>
          <p:cNvPr id="53" name=""/>
          <p:cNvCxnSpPr/>
          <p:nvPr/>
        </p:nvCxnSpPr>
        <p:spPr>
          <a:xfrm xmlns:a="http://schemas.openxmlformats.org/drawingml/2006/main">
            <a:off x="400050" y="48863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6" name="sku-ai">
            <a:extLst xmlns:a="http://schemas.openxmlformats.org/drawingml/2006/main">
              <a:ext uri="{FF2B5EF4-FFF2-40B4-BE49-F238E27FC236}">
                <a16:creationId xmlns:a16="http://schemas.microsoft.com/office/drawing/2014/main" id="{51EB3802-11CB-4CD8-ABD2-A6E9C174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86400"/>
            <a:ext cx="10953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ku-ai-t">
            <a:extLst xmlns:a="http://schemas.openxmlformats.org/drawingml/2006/main">
              <a:ext uri="{FF2B5EF4-FFF2-40B4-BE49-F238E27FC236}">
                <a16:creationId xmlns:a16="http://schemas.microsoft.com/office/drawing/2014/main" id="{FFCED8CC-C85A-4B9A-9474-ED8A466B5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6007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 智脑同时评估贡献利润、独有原料、库存占用、替代关系与顾客迁移，不按销量简单删菜。</a:t>
            </a:r>
          </a:p>
        </p:txBody>
      </p:sp>
      <p:sp>
        <p:nvSpPr>
          <p:cNvPr id="28" name="sku-foot">
            <a:extLst xmlns:a="http://schemas.openxmlformats.org/drawingml/2006/main">
              <a:ext uri="{FF2B5EF4-FFF2-40B4-BE49-F238E27FC236}">
                <a16:creationId xmlns:a16="http://schemas.microsoft.com/office/drawing/2014/main" id="{FF4AB375-D141-4061-B285-2A603DFE1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15315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比例均为示意；SKU 上下架须由商品、运营与供应链共同审批。</a:t>
            </a:r>
          </a:p>
        </p:txBody>
      </p:sp>
    </p:spTree>
    <p:extLst>
      <p:ext uri="{BB962C8B-B14F-4D97-AF65-F5344CB8AC3E}">
        <p14:creationId xmlns:p14="http://schemas.microsoft.com/office/powerpoint/2010/main" val="15059416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eyebrow">
            <a:extLst xmlns:a="http://schemas.openxmlformats.org/drawingml/2006/main">
              <a:ext uri="{FF2B5EF4-FFF2-40B4-BE49-F238E27FC236}">
                <a16:creationId xmlns:a16="http://schemas.microsoft.com/office/drawing/2014/main" id="{65E3FEE0-3ED8-41CA-9C5D-37A2D0A5A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智能排班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B9D9C5E-E1C0-40F8-BD64-5F8C3B5A1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匿名案例五：午市排队，下午却出现大量空闲工时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5ED84DC5-6D5B-4864-8619-6BC1E94D4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ched-sub">
            <a:extLst xmlns:a="http://schemas.openxmlformats.org/drawingml/2006/main">
              <a:ext uri="{FF2B5EF4-FFF2-40B4-BE49-F238E27FC236}">
                <a16:creationId xmlns:a16="http://schemas.microsoft.com/office/drawing/2014/main" id="{8B87D047-33F5-4D42-9727-866E9F9CB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客流与人员配置使用不同的管理节奏，导致高峰服务不足、低谷人效偏低。</a:t>
            </a:r>
          </a:p>
        </p:txBody>
      </p:sp>
      <p:sp>
        <p:nvSpPr>
          <p:cNvPr id="5" name="sched-chart">
            <a:extLst xmlns:a="http://schemas.openxmlformats.org/drawingml/2006/main">
              <a:ext uri="{FF2B5EF4-FFF2-40B4-BE49-F238E27FC236}">
                <a16:creationId xmlns:a16="http://schemas.microsoft.com/office/drawing/2014/main" id="{8DAD2952-0E97-4FBB-B880-ABBC31382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分时需求与在岗人数（示意指数）</a:t>
            </a:r>
          </a:p>
        </p:txBody>
      </p:sp>
      <p:sp>
        <p:nvSpPr>
          <p:cNvPr id="6" name="dem0">
            <a:extLst xmlns:a="http://schemas.openxmlformats.org/drawingml/2006/main">
              <a:ext uri="{FF2B5EF4-FFF2-40B4-BE49-F238E27FC236}">
                <a16:creationId xmlns:a16="http://schemas.microsoft.com/office/drawing/2014/main" id="{298C27E2-136D-434F-A800-FDCC2EF8B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8163"/>
            <a:ext cx="266700" cy="700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f0">
            <a:extLst xmlns:a="http://schemas.openxmlformats.org/drawingml/2006/main">
              <a:ext uri="{FF2B5EF4-FFF2-40B4-BE49-F238E27FC236}">
                <a16:creationId xmlns:a16="http://schemas.microsoft.com/office/drawing/2014/main" id="{6580DBBF-5426-4733-854F-9F9199FC7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8105"/>
            <a:ext cx="266700" cy="1160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l0">
            <a:extLst xmlns:a="http://schemas.openxmlformats.org/drawingml/2006/main">
              <a:ext uri="{FF2B5EF4-FFF2-40B4-BE49-F238E27FC236}">
                <a16:creationId xmlns:a16="http://schemas.microsoft.com/office/drawing/2014/main" id="{BDE44077-E0D2-4935-8BAC-9E238EB8D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10时</a:t>
            </a:r>
          </a:p>
        </p:txBody>
      </p:sp>
      <p:sp>
        <p:nvSpPr>
          <p:cNvPr id="9" name="dem1">
            <a:extLst xmlns:a="http://schemas.openxmlformats.org/drawingml/2006/main">
              <a:ext uri="{FF2B5EF4-FFF2-40B4-BE49-F238E27FC236}">
                <a16:creationId xmlns:a16="http://schemas.microsoft.com/office/drawing/2014/main" id="{B795BA76-06A0-44D9-B2B4-876F71EA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f1">
            <a:extLst xmlns:a="http://schemas.openxmlformats.org/drawingml/2006/main">
              <a:ext uri="{FF2B5EF4-FFF2-40B4-BE49-F238E27FC236}">
                <a16:creationId xmlns:a16="http://schemas.microsoft.com/office/drawing/2014/main" id="{9A19AB3D-AAFA-40DF-91B2-D5CFE3A3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08082"/>
            <a:ext cx="266700" cy="1340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l1">
            <a:extLst xmlns:a="http://schemas.openxmlformats.org/drawingml/2006/main">
              <a:ext uri="{FF2B5EF4-FFF2-40B4-BE49-F238E27FC236}">
                <a16:creationId xmlns:a16="http://schemas.microsoft.com/office/drawing/2014/main" id="{13C86869-6B29-460A-A83D-EDD0C9E6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11时</a:t>
            </a:r>
          </a:p>
        </p:txBody>
      </p:sp>
      <p:sp>
        <p:nvSpPr>
          <p:cNvPr id="12" name="dem2">
            <a:extLst xmlns:a="http://schemas.openxmlformats.org/drawingml/2006/main">
              <a:ext uri="{FF2B5EF4-FFF2-40B4-BE49-F238E27FC236}">
                <a16:creationId xmlns:a16="http://schemas.microsoft.com/office/drawing/2014/main" id="{6BB19C32-8701-4D45-93A9-4B40BB57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048000"/>
            <a:ext cx="2667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f2">
            <a:extLst xmlns:a="http://schemas.openxmlformats.org/drawingml/2006/main">
              <a:ext uri="{FF2B5EF4-FFF2-40B4-BE49-F238E27FC236}">
                <a16:creationId xmlns:a16="http://schemas.microsoft.com/office/drawing/2014/main" id="{D60A822C-0D41-4D1C-BDD1-5A4432EDC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408045"/>
            <a:ext cx="266700" cy="16402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l2">
            <a:extLst xmlns:a="http://schemas.openxmlformats.org/drawingml/2006/main">
              <a:ext uri="{FF2B5EF4-FFF2-40B4-BE49-F238E27FC236}">
                <a16:creationId xmlns:a16="http://schemas.microsoft.com/office/drawing/2014/main" id="{7B9BE1BD-12F3-4E47-A209-7F9B1FFC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12时</a:t>
            </a:r>
          </a:p>
        </p:txBody>
      </p:sp>
      <p:sp>
        <p:nvSpPr>
          <p:cNvPr id="15" name="dem3">
            <a:extLst xmlns:a="http://schemas.openxmlformats.org/drawingml/2006/main">
              <a:ext uri="{FF2B5EF4-FFF2-40B4-BE49-F238E27FC236}">
                <a16:creationId xmlns:a16="http://schemas.microsoft.com/office/drawing/2014/main" id="{7251803F-0554-46BC-A0EF-37C8CD9DD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68040"/>
            <a:ext cx="266700" cy="168021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f3">
            <a:extLst xmlns:a="http://schemas.openxmlformats.org/drawingml/2006/main">
              <a:ext uri="{FF2B5EF4-FFF2-40B4-BE49-F238E27FC236}">
                <a16:creationId xmlns:a16="http://schemas.microsoft.com/office/drawing/2014/main" id="{A9A36298-54FC-4496-934F-40251404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448050"/>
            <a:ext cx="2667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l3">
            <a:extLst xmlns:a="http://schemas.openxmlformats.org/drawingml/2006/main">
              <a:ext uri="{FF2B5EF4-FFF2-40B4-BE49-F238E27FC236}">
                <a16:creationId xmlns:a16="http://schemas.microsoft.com/office/drawing/2014/main" id="{6C4B9369-A292-4B3B-A1A6-FDEF51612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13时</a:t>
            </a:r>
          </a:p>
        </p:txBody>
      </p:sp>
      <p:sp>
        <p:nvSpPr>
          <p:cNvPr id="18" name="dem4">
            <a:extLst xmlns:a="http://schemas.openxmlformats.org/drawingml/2006/main">
              <a:ext uri="{FF2B5EF4-FFF2-40B4-BE49-F238E27FC236}">
                <a16:creationId xmlns:a16="http://schemas.microsoft.com/office/drawing/2014/main" id="{D10DF825-193B-4BC1-8D38-18EAE940B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228148"/>
            <a:ext cx="266700" cy="82010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tf4">
            <a:extLst xmlns:a="http://schemas.openxmlformats.org/drawingml/2006/main">
              <a:ext uri="{FF2B5EF4-FFF2-40B4-BE49-F238E27FC236}">
                <a16:creationId xmlns:a16="http://schemas.microsoft.com/office/drawing/2014/main" id="{E823F23C-E726-4721-A7AD-73DC8E3F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28073"/>
            <a:ext cx="266700" cy="14201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l4">
            <a:extLst xmlns:a="http://schemas.openxmlformats.org/drawingml/2006/main">
              <a:ext uri="{FF2B5EF4-FFF2-40B4-BE49-F238E27FC236}">
                <a16:creationId xmlns:a16="http://schemas.microsoft.com/office/drawing/2014/main" id="{8221ED1F-29F6-4823-B53A-F242D76AD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14时</a:t>
            </a:r>
          </a:p>
        </p:txBody>
      </p:sp>
      <p:sp>
        <p:nvSpPr>
          <p:cNvPr id="21" name="dem5">
            <a:extLst xmlns:a="http://schemas.openxmlformats.org/drawingml/2006/main">
              <a:ext uri="{FF2B5EF4-FFF2-40B4-BE49-F238E27FC236}">
                <a16:creationId xmlns:a16="http://schemas.microsoft.com/office/drawing/2014/main" id="{8C4BF457-4B81-469D-8420-66AC01560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448175"/>
            <a:ext cx="2667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f5">
            <a:extLst xmlns:a="http://schemas.openxmlformats.org/drawingml/2006/main">
              <a:ext uri="{FF2B5EF4-FFF2-40B4-BE49-F238E27FC236}">
                <a16:creationId xmlns:a16="http://schemas.microsoft.com/office/drawing/2014/main" id="{FA7F8763-71FE-4818-839C-0149025F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l5">
            <a:extLst xmlns:a="http://schemas.openxmlformats.org/drawingml/2006/main">
              <a:ext uri="{FF2B5EF4-FFF2-40B4-BE49-F238E27FC236}">
                <a16:creationId xmlns:a16="http://schemas.microsoft.com/office/drawing/2014/main" id="{823DEEDA-A5ED-400B-A8A8-FA7CE01D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15时</a:t>
            </a:r>
          </a:p>
        </p:txBody>
      </p:sp>
      <p:cxnSp>
        <p:nvCxnSpPr>
          <p:cNvPr id="61" name=""/>
          <p:cNvCxnSpPr/>
          <p:nvPr/>
        </p:nvCxnSpPr>
        <p:spPr>
          <a:xfrm xmlns:a="http://schemas.openxmlformats.org/drawingml/2006/main">
            <a:off x="495300" y="5048250"/>
            <a:ext cx="5191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25" name="legend1">
            <a:extLst xmlns:a="http://schemas.openxmlformats.org/drawingml/2006/main">
              <a:ext uri="{FF2B5EF4-FFF2-40B4-BE49-F238E27FC236}">
                <a16:creationId xmlns:a16="http://schemas.microsoft.com/office/drawing/2014/main" id="{EDE21CA6-1A0D-4A00-B236-9820FB735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客流需求</a:t>
            </a:r>
          </a:p>
        </p:txBody>
      </p:sp>
      <p:sp>
        <p:nvSpPr>
          <p:cNvPr id="26" name="leg1">
            <a:extLst xmlns:a="http://schemas.openxmlformats.org/drawingml/2006/main">
              <a:ext uri="{FF2B5EF4-FFF2-40B4-BE49-F238E27FC236}">
                <a16:creationId xmlns:a16="http://schemas.microsoft.com/office/drawing/2014/main" id="{174E9BCD-8E9E-46A0-A78A-4DB7F94D4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legend2">
            <a:extLst xmlns:a="http://schemas.openxmlformats.org/drawingml/2006/main">
              <a:ext uri="{FF2B5EF4-FFF2-40B4-BE49-F238E27FC236}">
                <a16:creationId xmlns:a16="http://schemas.microsoft.com/office/drawing/2014/main" id="{42170B9E-C2FC-4FE2-8185-AD9122F4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在岗人数</a:t>
            </a:r>
          </a:p>
        </p:txBody>
      </p:sp>
      <p:sp>
        <p:nvSpPr>
          <p:cNvPr id="28" name="leg2">
            <a:extLst xmlns:a="http://schemas.openxmlformats.org/drawingml/2006/main">
              <a:ext uri="{FF2B5EF4-FFF2-40B4-BE49-F238E27FC236}">
                <a16:creationId xmlns:a16="http://schemas.microsoft.com/office/drawing/2014/main" id="{675BAA99-5420-40A7-AE26-9C3B3919C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ched-ai-h">
            <a:extLst xmlns:a="http://schemas.openxmlformats.org/drawingml/2006/main">
              <a:ext uri="{FF2B5EF4-FFF2-40B4-BE49-F238E27FC236}">
                <a16:creationId xmlns:a16="http://schemas.microsoft.com/office/drawing/2014/main" id="{F7D05764-815B-4C6E-918E-9801F3B95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90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609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辅助排班</a:t>
            </a:r>
          </a:p>
        </p:txBody>
      </p:sp>
      <p:sp>
        <p:nvSpPr>
          <p:cNvPr id="30" name="bullet-dot-300">
            <a:extLst xmlns:a="http://schemas.openxmlformats.org/drawingml/2006/main">
              <a:ext uri="{FF2B5EF4-FFF2-40B4-BE49-F238E27FC236}">
                <a16:creationId xmlns:a16="http://schemas.microsoft.com/office/drawing/2014/main" id="{75A28FD6-DAA4-43ED-968F-C3295A9C2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24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300">
            <a:extLst xmlns:a="http://schemas.openxmlformats.org/drawingml/2006/main">
              <a:ext uri="{FF2B5EF4-FFF2-40B4-BE49-F238E27FC236}">
                <a16:creationId xmlns:a16="http://schemas.microsoft.com/office/drawing/2014/main" id="{3C5C767C-1F71-47B6-8E00-29824C80A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575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按星期、天气、餐段和历史波动预测客流</a:t>
            </a:r>
          </a:p>
        </p:txBody>
      </p:sp>
      <p:sp>
        <p:nvSpPr>
          <p:cNvPr id="32" name="bullet-dot-370">
            <a:extLst xmlns:a="http://schemas.openxmlformats.org/drawingml/2006/main">
              <a:ext uri="{FF2B5EF4-FFF2-40B4-BE49-F238E27FC236}">
                <a16:creationId xmlns:a16="http://schemas.microsoft.com/office/drawing/2014/main" id="{2DF1F625-DB37-449E-8954-D8AAD275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90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370">
            <a:extLst xmlns:a="http://schemas.openxmlformats.org/drawingml/2006/main">
              <a:ext uri="{FF2B5EF4-FFF2-40B4-BE49-F238E27FC236}">
                <a16:creationId xmlns:a16="http://schemas.microsoft.com/office/drawing/2014/main" id="{498A2570-2556-479D-BFC8-526BA753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2425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将岗位技能、工时规则和服务标准作为约束</a:t>
            </a:r>
          </a:p>
        </p:txBody>
      </p:sp>
      <p:sp>
        <p:nvSpPr>
          <p:cNvPr id="34" name="bullet-dot-440">
            <a:extLst xmlns:a="http://schemas.openxmlformats.org/drawingml/2006/main">
              <a:ext uri="{FF2B5EF4-FFF2-40B4-BE49-F238E27FC236}">
                <a16:creationId xmlns:a16="http://schemas.microsoft.com/office/drawing/2014/main" id="{CBEA3EBD-2AEE-4DE6-A26B-2E903034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440">
            <a:extLst xmlns:a="http://schemas.openxmlformats.org/drawingml/2006/main">
              <a:ext uri="{FF2B5EF4-FFF2-40B4-BE49-F238E27FC236}">
                <a16:creationId xmlns:a16="http://schemas.microsoft.com/office/drawing/2014/main" id="{2610173C-2570-4F9D-A84B-937DD977A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910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输出缩班、错峰、跨岗和临时补位方案</a:t>
            </a:r>
          </a:p>
        </p:txBody>
      </p:sp>
      <p:sp>
        <p:nvSpPr>
          <p:cNvPr id="36" name="sched-rule">
            <a:extLst xmlns:a="http://schemas.openxmlformats.org/drawingml/2006/main">
              <a:ext uri="{FF2B5EF4-FFF2-40B4-BE49-F238E27FC236}">
                <a16:creationId xmlns:a16="http://schemas.microsoft.com/office/drawing/2014/main" id="{D06E95EA-4291-4EC7-B4BF-9720BD4DE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48250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ched-rule-t">
            <a:extLst xmlns:a="http://schemas.openxmlformats.org/drawingml/2006/main">
              <a:ext uri="{FF2B5EF4-FFF2-40B4-BE49-F238E27FC236}">
                <a16:creationId xmlns:a16="http://schemas.microsoft.com/office/drawing/2014/main" id="{C98C5B9C-3D46-408F-AEDF-1EC45CA99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210175"/>
            <a:ext cx="419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565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不是按人数平均削减，而是在服务不恶化的前提下提高每工时贡献。</a:t>
            </a:r>
          </a:p>
        </p:txBody>
      </p:sp>
    </p:spTree>
    <p:extLst>
      <p:ext uri="{BB962C8B-B14F-4D97-AF65-F5344CB8AC3E}">
        <p14:creationId xmlns:p14="http://schemas.microsoft.com/office/powerpoint/2010/main" val="71589759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9095A085-3A16-4373-A809-FF6F2003B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门店续租 / 改造 / 退出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940093A-FC07-408F-AD44-62A31C78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匿名案例六：关店不是末位淘汰，而是资本配置决策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93EDD0B-BFAF-4805-8F2F-F33C152B2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closecase-sub">
            <a:extLst xmlns:a="http://schemas.openxmlformats.org/drawingml/2006/main">
              <a:ext uri="{FF2B5EF4-FFF2-40B4-BE49-F238E27FC236}">
                <a16:creationId xmlns:a16="http://schemas.microsoft.com/office/drawing/2014/main" id="{850D91AB-6A02-4590-A9B0-EA8B6E06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某门店连续承压，但直接关停可能损失商圈、会员和周边门店协同；继续经营也可能扩大现金流缺口。</a:t>
            </a:r>
          </a:p>
        </p:txBody>
      </p:sp>
      <p:sp>
        <p:nvSpPr>
          <p:cNvPr id="5" name="op0">
            <a:extLst xmlns:a="http://schemas.openxmlformats.org/drawingml/2006/main">
              <a:ext uri="{FF2B5EF4-FFF2-40B4-BE49-F238E27FC236}">
                <a16:creationId xmlns:a16="http://schemas.microsoft.com/office/drawing/2014/main" id="{56A8103B-4331-4923-AF9F-1193F797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oph0">
            <a:extLst xmlns:a="http://schemas.openxmlformats.org/drawingml/2006/main">
              <a:ext uri="{FF2B5EF4-FFF2-40B4-BE49-F238E27FC236}">
                <a16:creationId xmlns:a16="http://schemas.microsoft.com/office/drawing/2014/main" id="{24043AAE-0605-4478-B357-C7C98F6F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7" name="opv0">
            <a:extLst xmlns:a="http://schemas.openxmlformats.org/drawingml/2006/main">
              <a:ext uri="{FF2B5EF4-FFF2-40B4-BE49-F238E27FC236}">
                <a16:creationId xmlns:a16="http://schemas.microsoft.com/office/drawing/2014/main" id="{A9383319-0B7A-4FEE-B42F-1F872EB5D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76</a:t>
            </a:r>
          </a:p>
        </p:txBody>
      </p:sp>
      <p:sp>
        <p:nvSpPr>
          <p:cNvPr id="8" name="opi0">
            <a:extLst xmlns:a="http://schemas.openxmlformats.org/drawingml/2006/main">
              <a:ext uri="{FF2B5EF4-FFF2-40B4-BE49-F238E27FC236}">
                <a16:creationId xmlns:a16="http://schemas.microsoft.com/office/drawing/2014/main" id="{3308BF46-8B74-4598-93AA-DCF29A512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9" name="opd0">
            <a:extLst xmlns:a="http://schemas.openxmlformats.org/drawingml/2006/main">
              <a:ext uri="{FF2B5EF4-FFF2-40B4-BE49-F238E27FC236}">
                <a16:creationId xmlns:a16="http://schemas.microsoft.com/office/drawing/2014/main" id="{6F5177A7-9F7B-4417-9E60-8DFD4CA01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维持现状，现金流压力延续</a:t>
            </a:r>
          </a:p>
        </p:txBody>
      </p:sp>
      <p:sp>
        <p:nvSpPr>
          <p:cNvPr id="10" name="op1">
            <a:extLst xmlns:a="http://schemas.openxmlformats.org/drawingml/2006/main">
              <a:ext uri="{FF2B5EF4-FFF2-40B4-BE49-F238E27FC236}">
                <a16:creationId xmlns:a16="http://schemas.microsoft.com/office/drawing/2014/main" id="{154D5E6B-5E4C-4A98-A352-C79D80807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ph1">
            <a:extLst xmlns:a="http://schemas.openxmlformats.org/drawingml/2006/main">
              <a:ext uri="{FF2B5EF4-FFF2-40B4-BE49-F238E27FC236}">
                <a16:creationId xmlns:a16="http://schemas.microsoft.com/office/drawing/2014/main" id="{246B9045-497B-4C39-9F27-5ACA2CF31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续租谈判 + 模型改造</a:t>
            </a:r>
          </a:p>
        </p:txBody>
      </p:sp>
      <p:sp>
        <p:nvSpPr>
          <p:cNvPr id="12" name="opv1">
            <a:extLst xmlns:a="http://schemas.openxmlformats.org/drawingml/2006/main">
              <a:ext uri="{FF2B5EF4-FFF2-40B4-BE49-F238E27FC236}">
                <a16:creationId xmlns:a16="http://schemas.microsoft.com/office/drawing/2014/main" id="{E12F0D03-3752-4B48-A4CC-10C675327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103</a:t>
            </a:r>
          </a:p>
        </p:txBody>
      </p:sp>
      <p:sp>
        <p:nvSpPr>
          <p:cNvPr id="13" name="opi1">
            <a:extLst xmlns:a="http://schemas.openxmlformats.org/drawingml/2006/main">
              <a:ext uri="{FF2B5EF4-FFF2-40B4-BE49-F238E27FC236}">
                <a16:creationId xmlns:a16="http://schemas.microsoft.com/office/drawing/2014/main" id="{2E426A6A-0A20-46CF-923C-3F8311EF3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4" name="opd1">
            <a:extLst xmlns:a="http://schemas.openxmlformats.org/drawingml/2006/main">
              <a:ext uri="{FF2B5EF4-FFF2-40B4-BE49-F238E27FC236}">
                <a16:creationId xmlns:a16="http://schemas.microsoft.com/office/drawing/2014/main" id="{9245C3CB-D7FB-42A0-AB2E-FA699699D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降低固定成本，调整菜单与排班</a:t>
            </a:r>
          </a:p>
        </p:txBody>
      </p:sp>
      <p:sp>
        <p:nvSpPr>
          <p:cNvPr id="15" name="op2">
            <a:extLst xmlns:a="http://schemas.openxmlformats.org/drawingml/2006/main">
              <a:ext uri="{FF2B5EF4-FFF2-40B4-BE49-F238E27FC236}">
                <a16:creationId xmlns:a16="http://schemas.microsoft.com/office/drawing/2014/main" id="{4614B33A-313D-4528-BE53-7ED09C4AE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oph2">
            <a:extLst xmlns:a="http://schemas.openxmlformats.org/drawingml/2006/main">
              <a:ext uri="{FF2B5EF4-FFF2-40B4-BE49-F238E27FC236}">
                <a16:creationId xmlns:a16="http://schemas.microsoft.com/office/drawing/2014/main" id="{FE86EB47-3E14-4E2F-8EFB-0A8C2344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有序退出 / 迁址</a:t>
            </a:r>
          </a:p>
        </p:txBody>
      </p:sp>
      <p:sp>
        <p:nvSpPr>
          <p:cNvPr id="17" name="opv2">
            <a:extLst xmlns:a="http://schemas.openxmlformats.org/drawingml/2006/main">
              <a:ext uri="{FF2B5EF4-FFF2-40B4-BE49-F238E27FC236}">
                <a16:creationId xmlns:a16="http://schemas.microsoft.com/office/drawing/2014/main" id="{E90ADD57-A41D-4255-80F2-906FD577B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18" name="opi2">
            <a:extLst xmlns:a="http://schemas.openxmlformats.org/drawingml/2006/main">
              <a:ext uri="{FF2B5EF4-FFF2-40B4-BE49-F238E27FC236}">
                <a16:creationId xmlns:a16="http://schemas.microsoft.com/office/drawing/2014/main" id="{7F57386B-9C76-4DAB-BD7D-7C58228DB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9" name="opd2">
            <a:extLst xmlns:a="http://schemas.openxmlformats.org/drawingml/2006/main">
              <a:ext uri="{FF2B5EF4-FFF2-40B4-BE49-F238E27FC236}">
                <a16:creationId xmlns:a16="http://schemas.microsoft.com/office/drawing/2014/main" id="{E6EDA239-7625-4C6F-BA1F-171D6109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8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释放资本，将会员与产能迁移至邻近门店</a:t>
            </a:r>
          </a:p>
        </p:txBody>
      </p:sp>
      <p:sp>
        <p:nvSpPr>
          <p:cNvPr id="20" name="decision-factors">
            <a:extLst xmlns:a="http://schemas.openxmlformats.org/drawingml/2006/main">
              <a:ext uri="{FF2B5EF4-FFF2-40B4-BE49-F238E27FC236}">
                <a16:creationId xmlns:a16="http://schemas.microsoft.com/office/drawing/2014/main" id="{C07522D2-8270-418E-BD6B-12F0666BC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81575"/>
            <a:ext cx="1104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智脑综合评估：贡献利润趋势 · 保本收入 · 租约条件 · 商圈潜力 · 会员迁移 · 相邻门店蚕食 · 退出成本</a:t>
            </a:r>
          </a:p>
        </p:txBody>
      </p:sp>
      <p:sp>
        <p:nvSpPr>
          <p:cNvPr id="21" name="board">
            <a:extLst xmlns:a="http://schemas.openxmlformats.org/drawingml/2006/main">
              <a:ext uri="{FF2B5EF4-FFF2-40B4-BE49-F238E27FC236}">
                <a16:creationId xmlns:a16="http://schemas.microsoft.com/office/drawing/2014/main" id="{2D255E90-D4E7-45C9-B003-308D2FC0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24500"/>
            <a:ext cx="11010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oard-t">
            <a:extLst xmlns:a="http://schemas.openxmlformats.org/drawingml/2006/main">
              <a:ext uri="{FF2B5EF4-FFF2-40B4-BE49-F238E27FC236}">
                <a16:creationId xmlns:a16="http://schemas.microsoft.com/office/drawing/2014/main" id="{63195A80-C632-45CE-9C45-527D3CFA3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483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提供情景、假设与风险边界；关停、续租和资本配置始终由管理层决策。</a:t>
            </a:r>
          </a:p>
        </p:txBody>
      </p:sp>
    </p:spTree>
    <p:extLst>
      <p:ext uri="{BB962C8B-B14F-4D97-AF65-F5344CB8AC3E}">
        <p14:creationId xmlns:p14="http://schemas.microsoft.com/office/powerpoint/2010/main" val="12064845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46A505B8-D599-44D4-9FB7-305B78C2E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标杆模型复制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C278727-CA62-42BE-891C-168EB41E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匿名案例七：把优秀门店转化为可复制模型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E1E98D9-6FF1-4B04-9E13-34C338F0A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rep-sub">
            <a:extLst xmlns:a="http://schemas.openxmlformats.org/drawingml/2006/main">
              <a:ext uri="{FF2B5EF4-FFF2-40B4-BE49-F238E27FC236}">
                <a16:creationId xmlns:a16="http://schemas.microsoft.com/office/drawing/2014/main" id="{EE58B63E-F896-4E0C-B7EB-4822EA9B1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810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优秀门店的价值不只是排名第一，而是提炼出在什么商圈、什么商品结构和什么组织配置下可以重复成功。</a:t>
            </a:r>
          </a:p>
        </p:txBody>
      </p:sp>
      <p:sp>
        <p:nvSpPr>
          <p:cNvPr id="5" name="dnah0">
            <a:extLst xmlns:a="http://schemas.openxmlformats.org/drawingml/2006/main">
              <a:ext uri="{FF2B5EF4-FFF2-40B4-BE49-F238E27FC236}">
                <a16:creationId xmlns:a16="http://schemas.microsoft.com/office/drawing/2014/main" id="{138CB7AF-7757-4446-AF3B-F24C1181C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商圈本体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7" name="dnab0">
            <a:extLst xmlns:a="http://schemas.openxmlformats.org/drawingml/2006/main">
              <a:ext uri="{FF2B5EF4-FFF2-40B4-BE49-F238E27FC236}">
                <a16:creationId xmlns:a16="http://schemas.microsoft.com/office/drawing/2014/main" id="{043B06C5-43A3-4EDA-B5F0-764569DCB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客群、办公/社区、竞争与动线</a:t>
            </a:r>
          </a:p>
        </p:txBody>
      </p:sp>
      <p:sp>
        <p:nvSpPr>
          <p:cNvPr id="8" name="dnah1">
            <a:extLst xmlns:a="http://schemas.openxmlformats.org/drawingml/2006/main">
              <a:ext uri="{FF2B5EF4-FFF2-40B4-BE49-F238E27FC236}">
                <a16:creationId xmlns:a16="http://schemas.microsoft.com/office/drawing/2014/main" id="{C63E081C-A90A-4A89-AD1C-8816E4EF4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32194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dnab1">
            <a:extLst xmlns:a="http://schemas.openxmlformats.org/drawingml/2006/main">
              <a:ext uri="{FF2B5EF4-FFF2-40B4-BE49-F238E27FC236}">
                <a16:creationId xmlns:a16="http://schemas.microsoft.com/office/drawing/2014/main" id="{81C4A5D7-71CA-4840-8BC7-0F3B505F6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核心SKU、价格带、套餐与时段</a:t>
            </a:r>
          </a:p>
        </p:txBody>
      </p:sp>
      <p:sp>
        <p:nvSpPr>
          <p:cNvPr id="11" name="dnah2">
            <a:extLst xmlns:a="http://schemas.openxmlformats.org/drawingml/2006/main">
              <a:ext uri="{FF2B5EF4-FFF2-40B4-BE49-F238E27FC236}">
                <a16:creationId xmlns:a16="http://schemas.microsoft.com/office/drawing/2014/main" id="{3C93BF7C-4C30-4B60-8722-D97F9320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运营模型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60388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dnab2">
            <a:extLst xmlns:a="http://schemas.openxmlformats.org/drawingml/2006/main">
              <a:ext uri="{FF2B5EF4-FFF2-40B4-BE49-F238E27FC236}">
                <a16:creationId xmlns:a16="http://schemas.microsoft.com/office/drawing/2014/main" id="{0E06151D-6341-405B-BEBC-D118376D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人员结构、产能、库存与服务节奏</a:t>
            </a:r>
          </a:p>
        </p:txBody>
      </p:sp>
      <p:sp>
        <p:nvSpPr>
          <p:cNvPr id="14" name="dnah3">
            <a:extLst xmlns:a="http://schemas.openxmlformats.org/drawingml/2006/main">
              <a:ext uri="{FF2B5EF4-FFF2-40B4-BE49-F238E27FC236}">
                <a16:creationId xmlns:a16="http://schemas.microsoft.com/office/drawing/2014/main" id="{D846C723-F182-4A28-8F42-8B8BCA3F4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财务模型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88582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6" name="dnab3">
            <a:extLst xmlns:a="http://schemas.openxmlformats.org/drawingml/2006/main">
              <a:ext uri="{FF2B5EF4-FFF2-40B4-BE49-F238E27FC236}">
                <a16:creationId xmlns:a16="http://schemas.microsoft.com/office/drawing/2014/main" id="{4498F6E2-18D7-43EC-A95A-9AABEF736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保本收入、投资回收与风险边界</a:t>
            </a:r>
          </a:p>
        </p:txBody>
      </p:sp>
      <p:sp>
        <p:nvSpPr>
          <p:cNvPr id="17" name="rep-flow">
            <a:extLst xmlns:a="http://schemas.openxmlformats.org/drawingml/2006/main">
              <a:ext uri="{FF2B5EF4-FFF2-40B4-BE49-F238E27FC236}">
                <a16:creationId xmlns:a16="http://schemas.microsoft.com/office/drawing/2014/main" id="{B8AB8C81-7D14-4A40-8919-BC3A331E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109347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rep-flow-t">
            <a:extLst xmlns:a="http://schemas.openxmlformats.org/drawingml/2006/main">
              <a:ext uri="{FF2B5EF4-FFF2-40B4-BE49-F238E27FC236}">
                <a16:creationId xmlns:a16="http://schemas.microsoft.com/office/drawing/2014/main" id="{F7DED169-10E8-4488-9A31-E6DF6E88C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10429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标杆门店经营基因 → 匹配相似门店与候选商圈 → 生成适配方案 → 小范围验证 → 规模化复制</a:t>
            </a:r>
          </a:p>
        </p:txBody>
      </p:sp>
      <p:sp>
        <p:nvSpPr>
          <p:cNvPr id="19" name="rep-value">
            <a:extLst xmlns:a="http://schemas.openxmlformats.org/drawingml/2006/main">
              <a:ext uri="{FF2B5EF4-FFF2-40B4-BE49-F238E27FC236}">
                <a16:creationId xmlns:a16="http://schemas.microsoft.com/office/drawing/2014/main" id="{3C7F0427-65F5-4432-96B8-4B6F559F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721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这使企业的增长不再依赖个别能人，而是依赖可积累、可验证、可复用的行业数字模型。</a:t>
            </a:r>
          </a:p>
        </p:txBody>
      </p:sp>
    </p:spTree>
    <p:extLst>
      <p:ext uri="{BB962C8B-B14F-4D97-AF65-F5344CB8AC3E}">
        <p14:creationId xmlns:p14="http://schemas.microsoft.com/office/powerpoint/2010/main" val="19645028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8F81ABD7-18C5-45DB-980C-560C0AF50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81F2ECA-5FA9-42EF-AF8B-AC4588E1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6A2B139-3068-42F6-A90E-E72F94C4C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4B160CCB-75A9-4636-9C18-8AE87D30F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4D5D7DDE-56D9-415D-8969-617875C61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F5677FEF-2872-47BE-BD1C-13BF6018C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14538415-2B3E-4C95-918D-465F2EDEB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778832C1-A6F5-4D66-B849-2D8D13BC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30610B85-C020-449E-BEB0-AA5B1554C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BED1DFF3-EE3C-4FCE-B14D-C3863EF2E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E19E9442-FEC0-4E90-9498-832DA8FAC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BF72E8EC-087C-4F89-B0C3-2B8193181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293022FE-58AE-48C5-80C0-7869FCE41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B7ED11CA-32D4-4C31-A5C4-3F74D05CE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264299CA-EFA7-4C10-9AC2-D2EB3494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40CD1E31-2406-4454-97D4-2A02FFA13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D212FE1F-48C5-4B18-A0CE-2D5E8C206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B59B9814-D43E-4D9F-8975-568224DE0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2B6B89F4-A399-4A85-BE3C-9A5D28F2A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594406EA-82E9-4F27-A374-F240BB93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9D465CCA-AA6A-4D53-84BA-78E900A15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CBA52529-BA85-4F1D-8B78-AD3A446D6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B191FB27-163B-4F21-91F2-B7482467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7BFDFD44-B55E-4940-99B6-86E55FCC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9112868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25C4DD63-8DC3-4A00-A1BF-7A13DCA03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B906FDF-90B6-41E8-B318-B1E9F947D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72BC951-6A10-4675-83D0-EA28A8F99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46B9BF97-F2EB-49D7-AD98-65553F066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D92AE590-D5C9-438D-85F3-0B93FD2B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C79CB37C-F481-4F4C-8B05-FC32609F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B86CC943-4824-43A2-84C5-645051425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0D64C096-6230-416F-AC1D-978293339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AB2CBFF7-14D9-4D01-8CB4-3D8ABA547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438FBB01-1599-4299-A607-56623F7B2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05AD9074-7AA7-4D63-8204-F5FDA066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765384D5-8899-4CF3-B925-FE267F06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50D682A5-C69E-483A-A949-6D9D38788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A71F5EB5-BDE9-4712-8E25-8DC94F6CB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BBE78ABD-DBB8-4AA6-8256-52F08A09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A4577D96-5153-4703-90F4-A8E369EB4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51890178-6AA7-4C7E-B2C2-2BA7D6F1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A948D52D-3FBD-415B-A98E-DCE0D0936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AA766253-3523-497F-8D0E-75FB3127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3673C44A-3376-4759-878C-BD6342D44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B113F945-3D7A-4F90-8B38-E117AB61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30222A50-E7BB-4A3E-AB2F-81C781A3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07EF84C5-6ED4-46F0-B804-FA098CD63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EC859F98-83B0-4F3E-9E1E-B624812D1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数字模型回答四个问题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85995BE6-1F48-4C12-8A41-0A219DAB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1CBF244D-D365-4AAE-B072-DA2EA9202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2462D87E-4DC6-4854-9B4A-1E6DA05B6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E95DEA24-8409-4266-99F8-EAC82FC67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C33EF2C9-E151-49F0-B88E-B5514768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6B89B462-C83A-4165-B31E-5C3D865C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7016A625-FFF0-4CA3-90C7-2DA7841A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E8E95FB5-22AD-4471-9792-E23D6635E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46064712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407F879F-9453-4D1C-9229-8DFACD5AD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ADAC73C-EC00-425C-9B59-88D8E296D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老板、总部、区域、店长，共用一个经营认知体系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298E7B83-3024-4B62-AB73-B21F21DD0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37F0DAAA-2FDC-4EFA-8022-5CD3AB092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D6054712-18FF-4C1C-B70C-FE38DA6FB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看全局经营状态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判断资本配置与未来风险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3453B626-A74D-4542-841F-9F8A07D5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385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A78CEEC9-165D-497C-A48C-E30E87CB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构建标准与策略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商品、供应链、人力、财务协同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B9768193-2B13-4AEC-AD84-F88C94ED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0769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C6EC46D2-B26A-4B0B-B168-A8A467A1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验证问题与根因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推动跨店执行和经验复制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84EF13DE-FF34-4286-9766-9377D2CA8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154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46054346-5398-4731-B9B7-1A79F41B0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接收现场任务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执行、举证并反馈经营结果</a:t>
            </a:r>
          </a:p>
        </p:txBody>
      </p:sp>
      <p:sp>
        <p:nvSpPr>
          <p:cNvPr id="16" name="role-flow">
            <a:extLst xmlns:a="http://schemas.openxmlformats.org/drawingml/2006/main">
              <a:ext uri="{FF2B5EF4-FFF2-40B4-BE49-F238E27FC236}">
                <a16:creationId xmlns:a16="http://schemas.microsoft.com/office/drawing/2014/main" id="{D61BA06C-A828-4908-AB62-10D348765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40005FB7-2043-4899-A8D5-188FB4CA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老板定方向 → 总部建模型与策略 → 区域推动验证 → 店长现场执行 → 经营结果反向校准智脑</a:t>
            </a:r>
          </a:p>
        </p:txBody>
      </p:sp>
    </p:spTree>
    <p:extLst>
      <p:ext uri="{BB962C8B-B14F-4D97-AF65-F5344CB8AC3E}">
        <p14:creationId xmlns:p14="http://schemas.microsoft.com/office/powerpoint/2010/main" val="18433125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5F90480C-4D1C-4C73-9224-E444F6F2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CC72435-AA2E-47BB-A02F-972C528BB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5B91EF4-E8DE-4C33-AC72-1BBD2C606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01A71C40-0C46-4232-AE17-3B085A4D4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FA328F47-5878-4A89-89ED-1C97CDB49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45B90C90-7066-4D1D-A513-50C2564F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823FB873-86E5-4E33-BF15-0354A3CF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E1185387-A775-4A9A-9FCC-C94BF6631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3CE3AAED-11F3-401D-9D4A-FF62AEAEA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8D8C5D2E-FC64-4D5A-ACDA-BCD12A72E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1663DDB6-37F5-4E56-9EE0-55590A9A8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32CBDB68-BE00-4EA9-B5E2-F652E6BC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9D91432F-CEB4-4193-A98A-8D059200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F651FA45-12F5-4028-B1E2-250B7ED3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E3BA3214-ECB1-4552-92AD-4FEC2CF0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28519068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2454C6F9-9258-4F08-BB0B-5C56AED7B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A01ABA5-6897-48D2-B071-4077A30B5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从企业现有数据出发，逐步建立经营认知与决策能力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DB5849C0-E8FF-4036-AA92-A536CF6B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2D30295F-1DA6-46A1-B35E-C45EDD28F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B686809A-879F-4581-9A2C-8872076EF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本体映射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0CFDEF70-22FE-401F-A1D8-D7E2CBB9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盘点现有数据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统一对象、关系与指标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形成企业经营全景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A1D07AEF-4D49-447C-930C-A51CC10F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81492CCD-9753-4742-B708-3D5EED8B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模型落地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79302358-C3B2-4A94-ACA7-E401F7D6D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构建运营管理数字模型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识别问题与利润机会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沉淀最佳实践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51DE3728-E49F-46DA-8B90-2F8A8D45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0DC8F28C-D8C0-49B3-B81E-D674A970A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智脑进化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5D908E97-5CF8-4E48-92E6-A220AA31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AI 生成决策建议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推演经营影响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用执行结果持续校准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A0080551-0C39-4A21-9841-441BDCC37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不改变企业已有系统，先建立统一认知，再逐步增强预测与决策能力。</a:t>
            </a:r>
          </a:p>
        </p:txBody>
      </p:sp>
    </p:spTree>
    <p:extLst>
      <p:ext uri="{BB962C8B-B14F-4D97-AF65-F5344CB8AC3E}">
        <p14:creationId xmlns:p14="http://schemas.microsoft.com/office/powerpoint/2010/main" val="96453529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8B8A13CC-92A6-42D6-A706-BBFFEBC79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D0F3FDB-C1C0-471F-9926-ACAAC46F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行业模型越完善，企业获得的经营洞察越深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7498E04-F08B-463C-8604-4F76D32C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metric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A5391F6C-7FFF-4C05-A540-81A3903A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72685248-21C1-4837-86B7-070E8E97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A058CC9F-BD90-4646-9AD7-5A44C407E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本体化</a:t>
            </a:r>
          </a:p>
        </p:txBody>
      </p:sp>
      <p:sp>
        <p:nvSpPr>
          <p:cNvPr id="7" name="metric-label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79FC751C-9BB4-4EB5-87BB-EFB40C8BC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建立行业统一对象、关系与语言</a:t>
            </a:r>
          </a:p>
        </p:txBody>
      </p:sp>
      <p:sp>
        <p:nvSpPr>
          <p:cNvPr id="8" name="metric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49FFF2C4-EBDB-4F4B-B809-CFDE1BBF4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96216168-DC6E-4FBE-86FC-420D23C58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65D1F795-6ACB-4A66-AC83-EDD0A9BAA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模型化</a:t>
            </a:r>
          </a:p>
        </p:txBody>
      </p:sp>
      <p:sp>
        <p:nvSpPr>
          <p:cNvPr id="11" name="metric-label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626E3A40-9132-4073-A2D6-1CC0F86F2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把最佳实践沉淀为可计算规则</a:t>
            </a:r>
          </a:p>
        </p:txBody>
      </p:sp>
      <p:sp>
        <p:nvSpPr>
          <p:cNvPr id="12" name="metric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99C891A9-0DFC-4BBA-92ED-61BC63CA9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ECF306D6-5D24-446A-B031-320770C5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46E6F8C9-D6A2-4F85-82B6-782EF7EF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智能化</a:t>
            </a:r>
          </a:p>
        </p:txBody>
      </p:sp>
      <p:sp>
        <p:nvSpPr>
          <p:cNvPr id="15" name="metric-label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636A84B9-9212-4A05-BEFA-92346951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8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 AI 在可信语义上分析与推演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CCAFE404-3CE2-4570-9BC0-07B966F72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行业知识飞轮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0563A516-8E8C-4BEC-8DFB-36A737859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04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更多业务场景 → 更完整的行业本体 → 更成熟的运营模型 → 更准确的 AI 建议 → 更高质量的决策反馈</a:t>
            </a:r>
          </a:p>
        </p:txBody>
      </p:sp>
    </p:spTree>
    <p:extLst>
      <p:ext uri="{BB962C8B-B14F-4D97-AF65-F5344CB8AC3E}">
        <p14:creationId xmlns:p14="http://schemas.microsoft.com/office/powerpoint/2010/main" val="6584933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DAF2F46B-5EB3-4838-B8E4-2F94160E7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F5784E7-8661-44DB-8D67-3F862FA4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不再建系统，而是建立统一经营认知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0B5CAC4-F7C3-41A1-BC99-824965C88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EC131FF2-E4A5-45DA-B2CE-DF91D52C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CB35FA2D-6ED2-4427-A19C-E14EC544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不替换现有系统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13CC563B-1361-4F59-B510-913E80C8F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连接 POS、ERP、会员、供应链、财务与人事，让已有系统继续发挥作用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C990C42F-D3C9-417D-AEF3-0605EE605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1422C4A7-4A74-4BAD-A44A-5A49C4967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不增加一线负担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D4E3CFED-4FF9-4706-B3C1-7E6E2886E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复用现有数据与管理流程，不要求门店重复填报、重新生产数据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77903AE7-5509-4242-927F-DF373B639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FD6C4CC7-7236-44C0-983A-81D9D478B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不止于数据展示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D282E0C4-08BE-4698-A8D5-691025B2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用行业模型解释数据关系，把经营现状转化为判断、建议与行动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E5658445-DF37-4025-96AC-CEC2EC6AE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真正的数字化价值，是让企业拥有统一、准确、可推演的经营语言。</a:t>
            </a:r>
          </a:p>
        </p:txBody>
      </p:sp>
    </p:spTree>
    <p:extLst>
      <p:ext uri="{BB962C8B-B14F-4D97-AF65-F5344CB8AC3E}">
        <p14:creationId xmlns:p14="http://schemas.microsoft.com/office/powerpoint/2010/main" val="140266024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A9FF2026-237F-4D92-8DBA-1CD1F3793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14DB2083-7E9B-4704-8552-5549FC21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66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整合现有数据，看清企业现在</a:t>
            </a:r>
          </a:p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借助 AI 智脑，掌控经营未来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01CBF8CA-5AC0-4DAC-9AEB-5E62A746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933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行业数字本体，是企业运营管理智能化的共同语言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AEEB99B0-2365-43C5-966F-A08511DC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A5967258-BD3E-4DDD-9CE1-54EB634F4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20088084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FF138255-D3DA-47D9-B017-214C56737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5B7D38E-49E5-42C9-B1EA-626419BBE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运营管理数字模型，把经验沉淀为可计算的决策逻辑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A9445EC-5BE7-4575-B11A-04E1C8A1B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5A4E9D3C-2CD7-4300-BD63-1CA71E41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7540497F-7309-47F9-AC13-A34467D0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定义对象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81050259-8345-4751-8C61-12FFB4B3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门店、商品、顾客、原料、组织与资金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565DB626-7A07-4AF3-A758-B41F9C37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BC616EB2-92B1-45F8-879D-089AA6358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连接关系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D6368930-9BD9-421E-A003-DFC46ABC1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销售、成本、库存、人员和供应链相互关联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B8C7C58D-BB92-4A55-8DDE-8A461A99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11C6699A-7411-4E5F-B332-AADEA103B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衡量状态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2F6914A9-A5C2-43A2-80BF-68168F24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统一指标判断健康度、风险与利润机会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98BCDBE5-4C25-46B9-8147-9C997284F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41A67379-C7FA-4873-B5AF-4F4FDE2BE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推演行动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082A7086-63F7-4846-9C91-C8354CD2B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结合最佳实践预测影响并形成决策建议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C960C28D-7BBF-4BEA-99A5-103D74D11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E8B083F4-6996-4906-89C1-C26D805B5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企业经营经验 → 行业数字模型 → AI 智脑分析 → 决策结果反馈 → 模型持续进化</a:t>
            </a:r>
          </a:p>
        </p:txBody>
      </p:sp>
    </p:spTree>
    <p:extLst>
      <p:ext uri="{BB962C8B-B14F-4D97-AF65-F5344CB8AC3E}">
        <p14:creationId xmlns:p14="http://schemas.microsoft.com/office/powerpoint/2010/main" val="97790825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BF762552-5D17-4D8B-9CAC-E8139A068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537BE38-6421-43C7-8114-A0277898E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行业数字本体，让分散数据还原为完整经营图景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E8C9A58-66ED-4CB5-A525-76A722C76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B544EB36-E96B-44DF-B1B4-BF9E92F24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3C9A04B2-7438-4228-ABD2-8964D8C2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65238CD3-006F-4D8A-9CF3-0F356134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D0F8ED52-CAC1-4EF9-B85E-D716BA32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20195266-4328-41C9-902F-476F77A0F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E17AD6E2-44C4-4208-AAF9-506D3E38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A9F8E8EA-FE01-48E8-9E2A-B698A8CB6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3A014CCE-2227-4EDE-8BA2-F8DA64DF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41A45539-EB04-4C00-AC09-04BF7B65F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95D0D6CB-852B-4EE1-8940-B5C3B2883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D275D0F1-CBFB-4BA8-9938-6A3CA493F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4157C8D2-1E5E-43CD-9BCA-9EA6ADBE3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95CF1D03-3AA7-4DAD-B830-B96C9957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B6D28542-9C2B-46F4-A3CC-6198A76E0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52847965-502F-4AEB-BDB8-8D761CD0D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33C0DCB0-EF84-4742-89A5-A47A4F5C4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92B46558-4A34-413B-A9CF-4EF387D73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223F5782-7D64-4C28-B29A-F5B3B7CE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996154AD-F78C-4A19-BCC4-E8F9BD068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6DB7F427-D956-405C-81FC-A12E27C7A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4E2B25C2-4F85-48AD-97CE-BB7F0117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数据不再按系统孤立存在，而是围绕经营对象、业务关系和管理目标被统一理解。</a:t>
            </a:r>
          </a:p>
        </p:txBody>
      </p:sp>
    </p:spTree>
    <p:extLst>
      <p:ext uri="{BB962C8B-B14F-4D97-AF65-F5344CB8AC3E}">
        <p14:creationId xmlns:p14="http://schemas.microsoft.com/office/powerpoint/2010/main" val="17459015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8375FF65-546D-408C-89EE-42F05A13A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0A946ED-7655-42AE-83BD-5ACC55EE0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不是生产更多数据，而是让现有数据拥有统一语义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7AFE049A-4933-4756-B34F-E586E4F3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2EA8FEC1-8AE5-4472-9E0E-838F971C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A2B2A2D5-338A-4DC4-8F6A-332B0EF64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企业现有数据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EDC2E1A5-2CA9-4908-9BE5-676915047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ERP · 会员 · 库存 · 采购 · 配送 · 财务 · 人事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25CF0060-961E-416C-B466-48C2F8570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61582894-B32B-45E8-AEB4-EABB30F98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0F9DEA17-6A26-4B66-B2C0-63991332B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顾客 · 原料 · 组织 · 资金 · 业务关系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EB3BFA67-AF56-410B-9ACA-312F78E19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CA309A22-2613-4B60-A0AB-3F9D04326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运营管理模型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608865D2-C598-46DC-89F1-7F926A542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收入质量 · 成本桥 · 人效 · 风险 · 对标 · 预测 · 决策规则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30D84F3B-E2E0-4E33-9D93-190A9AD72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B882A77E-B02A-4269-A490-B2496A749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经营智脑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3C0A0E27-263E-4E0B-A6EE-244EB03C3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理解现状 · 解释原因 · 生成建议 · 推演影响 · 辅助决策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21FB6A59-6479-4034-AA55-05696184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统一语义、统一口径和证据追溯，是 AI 能够理解企业经营的前提。</a:t>
            </a:r>
          </a:p>
        </p:txBody>
      </p:sp>
    </p:spTree>
    <p:extLst>
      <p:ext uri="{BB962C8B-B14F-4D97-AF65-F5344CB8AC3E}">
        <p14:creationId xmlns:p14="http://schemas.microsoft.com/office/powerpoint/2010/main" val="14737743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718CFBE2-0D56-4BB0-A7D1-005DEE83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582745B-1767-453A-912E-7E8F8C62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智脑：看清现在，推演未来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EAD4656-9815-47CC-8057-1310A68E1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F05A0E33-C1DB-4C55-8841-2F5F0627C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50E46571-A4A4-409C-B213-7F18173A6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B93A8BC6-088A-4406-B061-6F9AF023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9D71E97C-5853-4D6C-9DFB-0B22122A6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E03DEB32-42A1-446F-BB5A-32D3EA41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67170DD6-FA92-4D93-8D00-09E38D4BA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BC7A62E6-7186-4242-9912-607A8499B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0D559C3E-68B4-4AF6-A41F-8135FBD5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722BBC13-87AB-47CC-9FB4-B9AE59F9B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077A307C-8D70-4AAB-8324-6316FD1EE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给出证据、原因假设、最佳实践与影响推演；最终决策仍由管理者掌握。</a:t>
            </a:r>
          </a:p>
        </p:txBody>
      </p:sp>
    </p:spTree>
    <p:extLst>
      <p:ext uri="{BB962C8B-B14F-4D97-AF65-F5344CB8AC3E}">
        <p14:creationId xmlns:p14="http://schemas.microsoft.com/office/powerpoint/2010/main" val="208162855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C3200C22-A8FB-4A20-B39B-902D5605F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672206F-09AB-4498-8B31-FF660DFEB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03E73F8-5D94-41F1-A8B4-DF4CAE3E4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89A286F3-B05E-4A30-BF1F-42849622D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029C6BED-0E0F-4CD9-81BB-533FE45E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7F0BD1E5-26EB-4483-8B1D-2881B99A6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78C1D8A7-C8D4-4F24-B5E1-38EE4A27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B2104C34-AFC3-4658-BB9E-F94122582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F256D036-63C5-493F-BCDC-E385000C7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本体关联与智脑诊断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FECE051E-4697-4130-8E33-4C15388E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1198D644-C900-4566-AE43-B25BF30F2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496311CB-549D-4273-9DBF-DF8E49DE0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E93F9161-822A-4DC6-A84B-1B3CE6C3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122A8093-C60F-479B-869C-CC2285EF0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44BD2344-878C-438F-96F3-A43E88760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2ECC9384-40D6-4F9F-90E4-4855E697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6F87B93D-A6E5-4B89-B3B6-18E13B9C8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C4F050D2-759C-478D-83FB-BE26E831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D9D63D97-3D2F-4A5B-9873-5CC4CBE49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10C4E47B-F9DB-4C9A-96EA-A60C6DD7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214313667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BCBA54D6-2051-4E14-B8D2-98EFABB0C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DB01EFC-112E-4E72-954E-70DD028A3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2A43233-B3ED-4057-A89D-84EA0ABA8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897DD517-36B3-4017-BC44-4E3E4599E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9F06D55C-D421-4477-8E6A-6A74CDB8C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B051A2E6-7C38-40C8-B31E-3DD536C15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6FE29E9B-C23D-4E77-8D33-96C01F70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CF971649-B5C9-4726-A4D2-BD66A1972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86ABC49A-B42B-4B2D-94E2-4CA80DC4F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0598F8A7-EFD1-49D1-85AD-8D0994B79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72002040-4D4C-4642-8EEB-868D83E37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42100D8F-ED7C-4F19-8F20-635020F0A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C0A2630F-7E20-4B20-8CAA-D96A4EE71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456682B0-62DF-41AE-9A1C-FB4CB6BD7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EA28BE5C-FE15-44D1-8618-FCCCBCBB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27F1E145-9C63-4A1A-B44F-906A12E1A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9FE4863C-039B-4EC3-8C72-3C95495E5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E9287D9D-A9AC-4807-A4F2-C525D09DA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D7413B28-3285-4B91-9EC2-D4F997501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AE2F8A11-F980-4FE5-89C4-DD31A2EA1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9266C040-3562-46F0-B52A-25402D68F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6A6DE3CF-6137-49B7-87D7-EEB546A8C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439DBC9B-4A95-43FA-AA23-051794711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5235393E-A2FD-4624-891D-2D2E636F7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6A7FC3FB-244E-4CE8-A184-717051ECC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FED5E013-674C-4E79-9EB2-ED9FFDB7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169276999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D89C1506-AD50-4CBE-B547-C602486B7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A198750-93BD-44A2-B2CB-0B945D347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01B6718-4EBF-4C8A-A04C-4D496D671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6861366D-D3F4-4B7F-B2E1-6980291C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656FA063-33A5-46AB-8842-37E5A804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95226BE6-7F3E-40B0-AF79-FBF408EE2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F8884D8E-DA55-42EA-90CF-6DE940A9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2F2A78FD-C89D-447B-8690-EA50048E8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7DD0A40F-8EB4-4350-A858-8BB98BFBB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9B29DBC6-E97B-45A0-AD14-CA987ED0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3808B045-56FE-4CD3-8572-C957C6209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E6962C97-6216-40AE-B4D0-2FCF6AD8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EF9F056A-C4AC-4540-897F-4A99DB87F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D250F914-0054-4198-BF6B-EF0FDAD3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6DCCE3F6-40D9-4524-BBB3-583005F7A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671721CE-19F6-4008-87EA-2ACEB85C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EDD7693E-B21C-499A-81AE-07EDAFAA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2357878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2026-08-01T05:42:20.7300000Z</dcterms:created>
  <dcterms:modified xsi:type="dcterms:W3CDTF">2026-08-01T05:42:20.7300000Z</dcterms:modified>
</coreProperties>
</file>