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ce52d8daca5a480f" /><Relationship Type="http://schemas.openxmlformats.org/officeDocument/2006/relationships/extended-properties" Target="/docProps/app.xml" Id="Rf59b093bd71c4024" /><Relationship Type="http://schemas.openxmlformats.org/officeDocument/2006/relationships/officeDocument" Target="/ppt/presentation.xml" Id="Rf4489ad4d4954c14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c7d556a173954330"/>
  </p:sldMasterIdLst>
  <p:notesMasterIdLst>
    <p:notesMasterId xmlns:r="http://schemas.openxmlformats.org/officeDocument/2006/relationships" r:id="Ra4acc0345d434ae4"/>
  </p:notesMasterIdLst>
  <p:sldIdLst>
    <p:sldId xmlns:r="http://schemas.openxmlformats.org/officeDocument/2006/relationships" id="256" r:id="R78195d3bb6514b7b"/>
    <p:sldId xmlns:r="http://schemas.openxmlformats.org/officeDocument/2006/relationships" id="257" r:id="Rd0108a58dac14e49"/>
    <p:sldId xmlns:r="http://schemas.openxmlformats.org/officeDocument/2006/relationships" id="258" r:id="Rd3c32f2ff3044d0d"/>
    <p:sldId xmlns:r="http://schemas.openxmlformats.org/officeDocument/2006/relationships" id="259" r:id="R58be2ac7cb3b4ae7"/>
    <p:sldId xmlns:r="http://schemas.openxmlformats.org/officeDocument/2006/relationships" id="260" r:id="R112d1dcf7c6f430f"/>
    <p:sldId xmlns:r="http://schemas.openxmlformats.org/officeDocument/2006/relationships" id="261" r:id="R4fff30a0cd5241f0"/>
    <p:sldId xmlns:r="http://schemas.openxmlformats.org/officeDocument/2006/relationships" id="262" r:id="R42cadd99dee14a4f"/>
    <p:sldId xmlns:r="http://schemas.openxmlformats.org/officeDocument/2006/relationships" id="263" r:id="Rc3022ad3f8c34b40"/>
    <p:sldId xmlns:r="http://schemas.openxmlformats.org/officeDocument/2006/relationships" id="264" r:id="Rb613c596d9654520"/>
    <p:sldId xmlns:r="http://schemas.openxmlformats.org/officeDocument/2006/relationships" id="265" r:id="R99b6f1e407224e17"/>
    <p:sldId xmlns:r="http://schemas.openxmlformats.org/officeDocument/2006/relationships" id="266" r:id="Rbf505cdc437048f5"/>
    <p:sldId xmlns:r="http://schemas.openxmlformats.org/officeDocument/2006/relationships" id="267" r:id="Reaa7d1ee8e4443ad"/>
    <p:sldId xmlns:r="http://schemas.openxmlformats.org/officeDocument/2006/relationships" id="268" r:id="R28f1aef52429474a"/>
    <p:sldId xmlns:r="http://schemas.openxmlformats.org/officeDocument/2006/relationships" id="269" r:id="Rf145e24148424ab8"/>
    <p:sldId xmlns:r="http://schemas.openxmlformats.org/officeDocument/2006/relationships" id="270" r:id="R6dcb11cf23df4caf"/>
    <p:sldId xmlns:r="http://schemas.openxmlformats.org/officeDocument/2006/relationships" id="271" r:id="R4608ff9f15364537"/>
    <p:sldId xmlns:r="http://schemas.openxmlformats.org/officeDocument/2006/relationships" id="272" r:id="R6647660166d947ac"/>
    <p:sldId xmlns:r="http://schemas.openxmlformats.org/officeDocument/2006/relationships" id="273" r:id="Rabd8378f63f9452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ae8a7f930ca42e1" /><Relationship Type="http://schemas.openxmlformats.org/officeDocument/2006/relationships/slideMaster" Target="/ppt/slideMasters/slideMaster1.xml" Id="Rc7d556a173954330" /><Relationship Type="http://schemas.openxmlformats.org/officeDocument/2006/relationships/notesMaster" Target="/ppt/notesMasters/notesMaster1.xml" Id="Ra4acc0345d434ae4" /><Relationship Type="http://schemas.openxmlformats.org/officeDocument/2006/relationships/presProps" Target="/ppt/presProps.xml" Id="R92d863a2ac0f4ddd" /><Relationship Type="http://schemas.openxmlformats.org/officeDocument/2006/relationships/tableStyles" Target="/ppt/tableStyles.xml" Id="Rc58c9396d12d4c85" /><Relationship Type="http://schemas.openxmlformats.org/officeDocument/2006/relationships/slide" Target="/ppt/slides/slide1.xml" Id="R78195d3bb6514b7b" /><Relationship Type="http://schemas.openxmlformats.org/officeDocument/2006/relationships/slide" Target="/ppt/slides/slide2.xml" Id="Rd0108a58dac14e49" /><Relationship Type="http://schemas.openxmlformats.org/officeDocument/2006/relationships/slide" Target="/ppt/slides/slide3.xml" Id="Rd3c32f2ff3044d0d" /><Relationship Type="http://schemas.openxmlformats.org/officeDocument/2006/relationships/slide" Target="/ppt/slides/slide4.xml" Id="R58be2ac7cb3b4ae7" /><Relationship Type="http://schemas.openxmlformats.org/officeDocument/2006/relationships/slide" Target="/ppt/slides/slide5.xml" Id="R112d1dcf7c6f430f" /><Relationship Type="http://schemas.openxmlformats.org/officeDocument/2006/relationships/slide" Target="/ppt/slides/slide6.xml" Id="R4fff30a0cd5241f0" /><Relationship Type="http://schemas.openxmlformats.org/officeDocument/2006/relationships/slide" Target="/ppt/slides/slide7.xml" Id="R42cadd99dee14a4f" /><Relationship Type="http://schemas.openxmlformats.org/officeDocument/2006/relationships/slide" Target="/ppt/slides/slide8.xml" Id="Rc3022ad3f8c34b40" /><Relationship Type="http://schemas.openxmlformats.org/officeDocument/2006/relationships/slide" Target="/ppt/slides/slide9.xml" Id="Rb613c596d9654520" /><Relationship Type="http://schemas.openxmlformats.org/officeDocument/2006/relationships/slide" Target="/ppt/slides/slide10.xml" Id="R99b6f1e407224e17" /><Relationship Type="http://schemas.openxmlformats.org/officeDocument/2006/relationships/slide" Target="/ppt/slides/slide11.xml" Id="Rbf505cdc437048f5" /><Relationship Type="http://schemas.openxmlformats.org/officeDocument/2006/relationships/slide" Target="/ppt/slides/slide12.xml" Id="Reaa7d1ee8e4443ad" /><Relationship Type="http://schemas.openxmlformats.org/officeDocument/2006/relationships/slide" Target="/ppt/slides/slide13.xml" Id="R28f1aef52429474a" /><Relationship Type="http://schemas.openxmlformats.org/officeDocument/2006/relationships/slide" Target="/ppt/slides/slide14.xml" Id="Rf145e24148424ab8" /><Relationship Type="http://schemas.openxmlformats.org/officeDocument/2006/relationships/slide" Target="/ppt/slides/slide15.xml" Id="R6dcb11cf23df4caf" /><Relationship Type="http://schemas.openxmlformats.org/officeDocument/2006/relationships/slide" Target="/ppt/slides/slide16.xml" Id="R4608ff9f15364537" /><Relationship Type="http://schemas.openxmlformats.org/officeDocument/2006/relationships/slide" Target="/ppt/slides/slide17.xml" Id="R6647660166d947ac" /><Relationship Type="http://schemas.openxmlformats.org/officeDocument/2006/relationships/slide" Target="/ppt/slides/slide18.xml" Id="Rabd8378f63f9452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fb38c202b88f43f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caf2650e901e410a" /><Relationship Type="http://schemas.openxmlformats.org/officeDocument/2006/relationships/notesMaster" Target="/ppt/notesMasters/notesMaster1.xml" Id="Rce45d4b81272496f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d88a4e8c31434f7d" /><Relationship Type="http://schemas.openxmlformats.org/officeDocument/2006/relationships/notesMaster" Target="/ppt/notesMasters/notesMaster1.xml" Id="R2091a0bc9a804706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6ab8bf25f7524f20" /><Relationship Type="http://schemas.openxmlformats.org/officeDocument/2006/relationships/notesMaster" Target="/ppt/notesMasters/notesMaster1.xml" Id="Rb0a65903e02e4a4d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44c43b76bf574751" /><Relationship Type="http://schemas.openxmlformats.org/officeDocument/2006/relationships/notesMaster" Target="/ppt/notesMasters/notesMaster1.xml" Id="R99cb7de300244f40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19ccf335b15d43f3" /><Relationship Type="http://schemas.openxmlformats.org/officeDocument/2006/relationships/notesMaster" Target="/ppt/notesMasters/notesMaster1.xml" Id="R45efda286cf5481b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12968fdd97904ad9" /><Relationship Type="http://schemas.openxmlformats.org/officeDocument/2006/relationships/notesMaster" Target="/ppt/notesMasters/notesMaster1.xml" Id="Ra74c268801894a9d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0e671d9d30a14dfc" /><Relationship Type="http://schemas.openxmlformats.org/officeDocument/2006/relationships/notesMaster" Target="/ppt/notesMasters/notesMaster1.xml" Id="R641896f2447440eb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ff1d573a33374677" /><Relationship Type="http://schemas.openxmlformats.org/officeDocument/2006/relationships/notesMaster" Target="/ppt/notesMasters/notesMaster1.xml" Id="R66e1edc54ad042ef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a066fa01d66b41aa" /><Relationship Type="http://schemas.openxmlformats.org/officeDocument/2006/relationships/notesMaster" Target="/ppt/notesMasters/notesMaster1.xml" Id="Rf2e918099d1b4031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d2288deb6a3e4489" /><Relationship Type="http://schemas.openxmlformats.org/officeDocument/2006/relationships/notesMaster" Target="/ppt/notesMasters/notesMaster1.xml" Id="R8c32995ae5d7440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a604c356091d40c7" /><Relationship Type="http://schemas.openxmlformats.org/officeDocument/2006/relationships/notesMaster" Target="/ppt/notesMasters/notesMaster1.xml" Id="R6fd22a713b1444c7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e1eb879bfc9c4abd" /><Relationship Type="http://schemas.openxmlformats.org/officeDocument/2006/relationships/notesMaster" Target="/ppt/notesMasters/notesMaster1.xml" Id="Re3c0c7b887b24d2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8c9f3f107264774" /><Relationship Type="http://schemas.openxmlformats.org/officeDocument/2006/relationships/notesMaster" Target="/ppt/notesMasters/notesMaster1.xml" Id="R4678fdbf590e46b3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0735ee5a8794a0f" /><Relationship Type="http://schemas.openxmlformats.org/officeDocument/2006/relationships/notesMaster" Target="/ppt/notesMasters/notesMaster1.xml" Id="Rc30dbc17bf5d45f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bb98135c1f6424f" /><Relationship Type="http://schemas.openxmlformats.org/officeDocument/2006/relationships/notesMaster" Target="/ppt/notesMasters/notesMaster1.xml" Id="R31dc64b6c59a427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7f8009f7fa794e22" /><Relationship Type="http://schemas.openxmlformats.org/officeDocument/2006/relationships/notesMaster" Target="/ppt/notesMasters/notesMaster1.xml" Id="R2463dd79f11742af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81834680752d4022" /><Relationship Type="http://schemas.openxmlformats.org/officeDocument/2006/relationships/notesMaster" Target="/ppt/notesMasters/notesMaster1.xml" Id="R1d48564eb26847d1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b0f7a800c86f43a4" /><Relationship Type="http://schemas.openxmlformats.org/officeDocument/2006/relationships/notesMaster" Target="/ppt/notesMasters/notesMaster1.xml" Id="R2833f6e7c83a4f5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  <a:p xmlns:a="http://schemas.openxmlformats.org/drawingml/2006/main">
            <a:r>
              <a:t>
[Sources]
All visible Chinese content is based on the user-supplied owner decision deck. English is a concise business translation. Cases and figures remain anonymous composite examples or illustrative estimates.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127d7ced7c843f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6ccf81794c548da" /><Relationship Type="http://schemas.openxmlformats.org/officeDocument/2006/relationships/slideLayout" Target="/ppt/slideLayouts/slideLayout1.xml" Id="Rb70973087e6a4e3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b70973087e6a4e39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fcab199b3a43da" /><Relationship Type="http://schemas.openxmlformats.org/officeDocument/2006/relationships/notesSlide" Target="/ppt/notesSlides/notesSlide1.xml" Id="Rcc894fd668df4109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1042ba79df4cb8" /><Relationship Type="http://schemas.openxmlformats.org/officeDocument/2006/relationships/notesSlide" Target="/ppt/notesSlides/notesSlide10.xml" Id="R568fb9b516d94c7e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204670cb957424f" /><Relationship Type="http://schemas.openxmlformats.org/officeDocument/2006/relationships/notesSlide" Target="/ppt/notesSlides/notesSlide11.xml" Id="R27867cda51ac4cd0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505d65b7acc452c" /><Relationship Type="http://schemas.openxmlformats.org/officeDocument/2006/relationships/notesSlide" Target="/ppt/notesSlides/notesSlide12.xml" Id="R18417efb6a6a4b11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8fc9b5c1d5044f4" /><Relationship Type="http://schemas.openxmlformats.org/officeDocument/2006/relationships/notesSlide" Target="/ppt/notesSlides/notesSlide13.xml" Id="Rad1d0a9dff504d2b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c82bc016c1d4d36" /><Relationship Type="http://schemas.openxmlformats.org/officeDocument/2006/relationships/notesSlide" Target="/ppt/notesSlides/notesSlide14.xml" Id="R39dbbc05c342449d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5ffb2bd1c574fda" /><Relationship Type="http://schemas.openxmlformats.org/officeDocument/2006/relationships/notesSlide" Target="/ppt/notesSlides/notesSlide15.xml" Id="Rfa05ddd1987b4aab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9e606e98d6646aa" /><Relationship Type="http://schemas.openxmlformats.org/officeDocument/2006/relationships/notesSlide" Target="/ppt/notesSlides/notesSlide16.xml" Id="R4ba6f32611b84cfa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3db8fbcd0348c9" /><Relationship Type="http://schemas.openxmlformats.org/officeDocument/2006/relationships/notesSlide" Target="/ppt/notesSlides/notesSlide17.xml" Id="R7c7ed10064924839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17caf8871542c7" /><Relationship Type="http://schemas.openxmlformats.org/officeDocument/2006/relationships/notesSlide" Target="/ppt/notesSlides/notesSlide18.xml" Id="R44df294e80a14b8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8290dbd906548f3" /><Relationship Type="http://schemas.openxmlformats.org/officeDocument/2006/relationships/notesSlide" Target="/ppt/notesSlides/notesSlide2.xml" Id="R84c66dd257e14bf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db1654c1b41446a" /><Relationship Type="http://schemas.openxmlformats.org/officeDocument/2006/relationships/notesSlide" Target="/ppt/notesSlides/notesSlide3.xml" Id="R4126a2a09129469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bbac855d1cf4ef3" /><Relationship Type="http://schemas.openxmlformats.org/officeDocument/2006/relationships/notesSlide" Target="/ppt/notesSlides/notesSlide4.xml" Id="Rb6ad78d73e42446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1d135f55bb5424d" /><Relationship Type="http://schemas.openxmlformats.org/officeDocument/2006/relationships/notesSlide" Target="/ppt/notesSlides/notesSlide5.xml" Id="Rc0ccf89850a8448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4bbf723fa954ea7" /><Relationship Type="http://schemas.openxmlformats.org/officeDocument/2006/relationships/notesSlide" Target="/ppt/notesSlides/notesSlide6.xml" Id="R5c3c196884564ca6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f95fa6bba3749b6" /><Relationship Type="http://schemas.openxmlformats.org/officeDocument/2006/relationships/notesSlide" Target="/ppt/notesSlides/notesSlide7.xml" Id="Rb32729c1471a4b3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875efca82e6456b" /><Relationship Type="http://schemas.openxmlformats.org/officeDocument/2006/relationships/notesSlide" Target="/ppt/notesSlides/notesSlide8.xml" Id="Rb5467e239cb84810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b39b9b2c2cd49c8" /><Relationship Type="http://schemas.openxmlformats.org/officeDocument/2006/relationships/notesSlide" Target="/ppt/notesSlides/notesSlide9.xml" Id="Rf0bb58e6f7314010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E90030B-2FDE-4118-A31D-0DACB69637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3429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Xuanmou Intelligence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09D988B-C473-4548-BB3B-C48C7C1B20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942975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4600" b="1">
                <a:solidFill>
                  <a:srgbClr val="111111"/>
                </a:solidFill>
              </a:rPr>
              <a:t>看清利润，才谈得上管住门店</a:t>
            </a:r>
          </a:p>
          <a:p xmlns:a="http://schemas.openxmlformats.org/drawingml/2006/main">
            <a:r>
              <a:rPr sz="2000">
                <a:solidFill>
                  <a:srgbClr val="6B7280"/>
                </a:solidFill>
                <a:latin typeface="Aptos"/>
                <a:ea typeface="Aptos"/>
                <a:cs typeface="Aptos"/>
              </a:rPr>
              <a:t>See the profit clearly. Run every store with confidence.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9D26362-BBCE-4599-916D-C26864FDF4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829050"/>
            <a:ext cx="8286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2000">
                <a:solidFill>
                  <a:srgbClr val="202020"/>
                </a:solidFill>
              </a:rPr>
              <a:t>面向连锁企业的行业数字本体与 AI 经营智脑  </a:t>
            </a:r>
            <a:r>
              <a:rPr sz="1100">
                <a:solidFill>
                  <a:srgbClr val="6B7280"/>
                </a:solidFill>
                <a:latin typeface="Aptos"/>
                <a:ea typeface="Aptos"/>
                <a:cs typeface="Aptos"/>
              </a:rPr>
              <a:t>A decision intelligence layer for multi-site operators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6D0F97C-9AB0-4EFD-9CA3-C55307980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8578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38100">
            <a:solidFill>
              <a:srgbClr val="2778F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E8C5644-0245-464B-93C8-C5473C87E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9600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5082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对外保密版 · 案例与金额均为匿名示意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Confidential external edition · Cases and figures are anonymized illustrations</a:t>
            </a:r>
          </a:p>
        </p:txBody>
      </p:sp>
    </p:spTree>
    <p:extLst>
      <p:ext uri="{BB962C8B-B14F-4D97-AF65-F5344CB8AC3E}">
        <p14:creationId xmlns:p14="http://schemas.microsoft.com/office/powerpoint/2010/main" val="1652023785"/>
      </p:ext>
    </p:extLst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7915043-4217-4D4E-9A4C-573A3BD54E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5082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Xuanmou Intelligence · Multi-site Operations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0392B43-A6E0-408D-8D9F-34A4104CB8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2700" b="1">
                <a:solidFill>
                  <a:srgbClr val="111111"/>
                </a:solidFill>
              </a:rPr>
              <a:t>AI 给依据，经营决策仍由管理者负责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AI provides evidence. Management owns the decision.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C34A76D-6628-4E10-B4D9-AE1153EB2F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5EDFAB0-AF50-477D-AFA9-99917E724A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24AF6F9-44AF-4316-BD72-282B249EB1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5334000" cy="3486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72DF0DE-8440-47EC-9579-CD7CF0D89E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66675" cy="3486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CD8468F-98F5-41DF-91C9-B55EA18203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43100"/>
            <a:ext cx="4895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AI 可以承担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AI can support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AE70A6F-FB2A-41BA-84E8-9005ECC87A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38400"/>
            <a:ext cx="4895850" cy="2609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理解并关联跨系统数据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持续扫描异常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穿透至门店、SKU、班次和订单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调用行业规则与历史案例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推演方案对利润和现金流的影响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跟踪执行并验证结果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335A961-CCBC-4A19-A832-AC6FD03CB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1733550"/>
            <a:ext cx="5334000" cy="3486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163F812-76FC-4C83-9CA3-4D69C28EE5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1733550"/>
            <a:ext cx="66675" cy="3486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545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DDBD338-AA9B-48C4-A243-87EAFA5C53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1943100"/>
            <a:ext cx="4895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必须由管理者决定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Management must decide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55DDD5E-B972-4807-BCC7-E8DE226AF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2438400"/>
            <a:ext cx="4895850" cy="2609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价格调整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人员处置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供应商更换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门店迁址与关停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重大资源投入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所有高影响决策都应留下依据、审批与执行记录。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Price changes · Personnel actions · Supplier changes · Store relocation or closure · Major investment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All high-impact decisions require evidence, approval and execution records.</a:t>
            </a:r>
          </a:p>
        </p:txBody>
      </p:sp>
    </p:spTree>
    <p:extLst>
      <p:ext uri="{BB962C8B-B14F-4D97-AF65-F5344CB8AC3E}">
        <p14:creationId xmlns:p14="http://schemas.microsoft.com/office/powerpoint/2010/main" val="22597983"/>
      </p:ext>
    </p:extLst>
  </p:cSld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7" name="">
            <a:extLst xmlns:a="http://schemas.openxmlformats.org/drawingml/2006/main">
              <a:ext uri="{FF2B5EF4-FFF2-40B4-BE49-F238E27FC236}">
                <a16:creationId xmlns:a16="http://schemas.microsoft.com/office/drawing/2014/main" id="{89C42645-4FB6-4CDC-BC90-BD8B7677EC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5082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Xuanmou Intelligence · Multi-site Operations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2990D49-D306-4123-B491-B3B8A29947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2700" b="1">
                <a:solidFill>
                  <a:srgbClr val="111111"/>
                </a:solidFill>
              </a:rPr>
              <a:t>BI 解释过去，玄谋智脑推动下一步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BI explains the past. Xuanmou drives the next action.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7D89514-389A-450E-95EF-A6B1180855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3EE0481-0283-406E-8FFD-D42A21DD98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AEFB85-A6A9-4276-85B4-4F29D8A537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217170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2E38BD6-6AA5-43A3-BF56-1E41B5DCA1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762125"/>
            <a:ext cx="18669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维度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Dimension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6358E7C-C80F-4128-ABDF-DD8AF6EC7C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1619250"/>
            <a:ext cx="390525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E031AB1-ED76-46EA-B3C0-11709C3B5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1762125"/>
            <a:ext cx="36004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普通 BI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Conventional BI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A19A0D6-CDD6-4785-B208-2FF6C98EC4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619250"/>
            <a:ext cx="531495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A88E838-E0D1-498E-B584-75DE36AB64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1762125"/>
            <a:ext cx="50101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玄谋智脑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Xuanmou Intelligence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3D8DB40-5A16-411F-8F88-078BBDCDE3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95500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3FB8D4E-C783-444C-ACBD-B65800B54B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2266950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定位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Role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1884C29-6D98-425E-BE22-26BD5949E4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2095500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DB19627-A01F-4878-B1F1-7C60807BF2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2266950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展示报表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Display reports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F6912C1-2119-4B05-A04E-2C298320E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095500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25BCF82-A913-44FB-9E28-A0FCAF430F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2266950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驱动经营决策与改善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Drive decisions and improvement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44874A7-6E9D-42B9-B556-20677BC265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33675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6C9331D-8E7F-4116-AE5B-9BCFF1081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2905125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业务语义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Business context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469DE9C-E190-4355-A39F-2D22E1BD71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2733675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7BDD002-66C6-4A7A-B148-9817541360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2905125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字段和指标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Fields and metrics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856F24F-0ECD-4A7B-9271-5CAD81F853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733675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F2FFC0C-656A-497C-9FDC-C31E248B18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2905125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门店、商品、人员、会员等行业本体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Industry ontology for stores, products, people and members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A3D60A8-6025-4CD8-B4F3-DBD28B1D5F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71850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200D4E8A-CFB5-49D5-8BE3-D3944A8D61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543300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问题发现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Issue detection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1587CDA-EF81-4658-8094-DC12D4787A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3371850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E987FFA-9463-4A4F-86BA-8352FA9240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3543300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人主动看数据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People search the data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C9144E04-EEE4-4B80-840A-E4BA8E6B85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371850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25C24BCA-119C-4FF2-AF3F-E27FB68F8C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3543300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系统持续发现、分级与推送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System detects, prioritizes and alerts continuously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80E59F6B-EB9B-4EBC-A37B-781291DF6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10025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705D892C-B2CF-432E-A069-24DCCA1EBB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181475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问题处理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Issue resolution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CD3DBC74-CB0F-441E-A626-412DF8D2DE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4010025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AA455DC5-6537-4778-8215-CB0074A81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4181475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报告异常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Report exceptions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1D59F147-B682-4789-A767-79FB95B223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010025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400C1B7A-FDCD-4AE8-9D07-0536363037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4181475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归因、测算、方案和整改任务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Root cause, impact, recommendation and action task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31DA1681-2303-4A7B-9AF6-0C96D7BD70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48200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964316F5-E39A-4268-B9A4-CEDDEF3056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819650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结果验证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Outcome validation</a:t>
            </a:r>
          </a:p>
        </p:txBody>
      </p:sp>
      <p:sp>
        <p:nvSpPr>
          <p:cNvPr id="37" name="">
            <a:extLst xmlns:a="http://schemas.openxmlformats.org/drawingml/2006/main">
              <a:ext uri="{FF2B5EF4-FFF2-40B4-BE49-F238E27FC236}">
                <a16:creationId xmlns:a16="http://schemas.microsoft.com/office/drawing/2014/main" id="{C306A3CA-2B31-44D8-8AE2-DDA8CBB265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4648200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8" name="">
            <a:extLst xmlns:a="http://schemas.openxmlformats.org/drawingml/2006/main">
              <a:ext uri="{FF2B5EF4-FFF2-40B4-BE49-F238E27FC236}">
                <a16:creationId xmlns:a16="http://schemas.microsoft.com/office/drawing/2014/main" id="{24E5539D-F725-4157-B6A7-DB4F51C38F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4819650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通常不跟踪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Usually not tracked</a:t>
            </a:r>
          </a:p>
        </p:txBody>
      </p:sp>
      <p:sp>
        <p:nvSpPr>
          <p:cNvPr id="39" name="">
            <a:extLst xmlns:a="http://schemas.openxmlformats.org/drawingml/2006/main">
              <a:ext uri="{FF2B5EF4-FFF2-40B4-BE49-F238E27FC236}">
                <a16:creationId xmlns:a16="http://schemas.microsoft.com/office/drawing/2014/main" id="{22533FBD-FED3-471F-8F63-415ED89562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648200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0" name="">
            <a:extLst xmlns:a="http://schemas.openxmlformats.org/drawingml/2006/main">
              <a:ext uri="{FF2B5EF4-FFF2-40B4-BE49-F238E27FC236}">
                <a16:creationId xmlns:a16="http://schemas.microsoft.com/office/drawing/2014/main" id="{B283491E-1DC6-4E56-859E-63BFB1FDB5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4819650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验证改善并更新最佳实践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Verify improvement and update best practices</a:t>
            </a:r>
          </a:p>
        </p:txBody>
      </p:sp>
      <p:sp>
        <p:nvSpPr>
          <p:cNvPr id="41" name="">
            <a:extLst xmlns:a="http://schemas.openxmlformats.org/drawingml/2006/main">
              <a:ext uri="{FF2B5EF4-FFF2-40B4-BE49-F238E27FC236}">
                <a16:creationId xmlns:a16="http://schemas.microsoft.com/office/drawing/2014/main" id="{0D776E21-1513-4825-BF6E-F4E09DE699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86375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2" name="">
            <a:extLst xmlns:a="http://schemas.openxmlformats.org/drawingml/2006/main">
              <a:ext uri="{FF2B5EF4-FFF2-40B4-BE49-F238E27FC236}">
                <a16:creationId xmlns:a16="http://schemas.microsoft.com/office/drawing/2014/main" id="{D76485B2-26C7-4377-B8BD-F08033E5A4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5457825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长期价值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Long-term value</a:t>
            </a:r>
          </a:p>
        </p:txBody>
      </p:sp>
      <p:sp>
        <p:nvSpPr>
          <p:cNvPr id="43" name="">
            <a:extLst xmlns:a="http://schemas.openxmlformats.org/drawingml/2006/main">
              <a:ext uri="{FF2B5EF4-FFF2-40B4-BE49-F238E27FC236}">
                <a16:creationId xmlns:a16="http://schemas.microsoft.com/office/drawing/2014/main" id="{66D4FA3C-CF2D-40E9-B5CF-12043F2B2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5286375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4" name="">
            <a:extLst xmlns:a="http://schemas.openxmlformats.org/drawingml/2006/main">
              <a:ext uri="{FF2B5EF4-FFF2-40B4-BE49-F238E27FC236}">
                <a16:creationId xmlns:a16="http://schemas.microsoft.com/office/drawing/2014/main" id="{3C7A841C-2C14-4561-9F49-4B3809865B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5457825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报表越来越多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More and more reports</a:t>
            </a:r>
          </a:p>
        </p:txBody>
      </p:sp>
      <p:sp>
        <p:nvSpPr>
          <p:cNvPr id="45" name="">
            <a:extLst xmlns:a="http://schemas.openxmlformats.org/drawingml/2006/main">
              <a:ext uri="{FF2B5EF4-FFF2-40B4-BE49-F238E27FC236}">
                <a16:creationId xmlns:a16="http://schemas.microsoft.com/office/drawing/2014/main" id="{9B4B2C7B-58DF-4E36-86D2-B5C5D952AE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5286375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6" name="">
            <a:extLst xmlns:a="http://schemas.openxmlformats.org/drawingml/2006/main">
              <a:ext uri="{FF2B5EF4-FFF2-40B4-BE49-F238E27FC236}">
                <a16:creationId xmlns:a16="http://schemas.microsoft.com/office/drawing/2014/main" id="{E2460D6B-80DF-4486-B80E-9B5EDC84B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5457825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行业模型与企业知识越用越成熟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Industry models and company knowledge improve with use</a:t>
            </a:r>
          </a:p>
        </p:txBody>
      </p:sp>
    </p:spTree>
    <p:extLst>
      <p:ext uri="{BB962C8B-B14F-4D97-AF65-F5344CB8AC3E}">
        <p14:creationId xmlns:p14="http://schemas.microsoft.com/office/powerpoint/2010/main" val="828858985"/>
      </p:ext>
    </p:extLst>
  </p:cSld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8AAF9AEA-32B1-4BB6-9953-361A8D0653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5082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Xuanmou Intelligence · Multi-site Operations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601CB5B-0EF7-46D1-9C83-F6D0E9A1C5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2700" b="1">
                <a:solidFill>
                  <a:srgbClr val="111111"/>
                </a:solidFill>
              </a:rPr>
              <a:t>五项基础能力，支撑门店规模化管理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Five capabilities that support scalable operations.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D75D09E-C69E-4758-B694-D08DC12DD2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C453CA3-7DCA-4638-AEB3-4500D44026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9BF2141-CDD5-4FC8-831B-1D88EEA0BF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62125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7F8E86C-1546-430F-B785-27B104F09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162877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数据资产化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Data foundation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B123608-B0E6-44D2-BE26-A2531DD8FE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162877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数据通起来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Connect the data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3248009-78FE-4055-9AC7-DCFF8B56A7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1628775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一个数字、一个来源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One number, one source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755FFB1-AE26-437F-8D8F-79863BDBB0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2266950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6E9B7C9-3E6D-49F6-8511-01D8660512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09850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66C68A8-3B9F-4CE3-A82F-4734924472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247650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运营指标化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Operational metrics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184454C-CEA4-42CF-85E7-8D1C986580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247650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问题浮出来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Surface the issues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2B4A86D-4CAE-4BE6-A5BF-33861304C1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476500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异常能穿透到根因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Trace exceptions to root causes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39E69D2-8B4E-465A-9360-2114CE6D67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3114675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BFD0DF8-E4F2-4E94-9809-FB1B5692E7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57575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162DC5E-BEE2-4024-89C8-B3B1F6C4FD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332422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战略穿透化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Strategy execution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949AE6C-6289-47AE-8318-3449EFD50F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332422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目标落下去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Translate goals into action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659D7E8-14E2-47DC-A5FB-CD494F4AA2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3324225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战略到区域、门店和个人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From strategy to regions, stores and individuals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613AB5C-9036-4D72-AF89-AD7F225C26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3962400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5A1D39F-A466-4898-A747-A757AF1E2A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305300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606DBD0-A951-4093-8A3B-9AEABFDC5F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417195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态势感知化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Risk sensing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2730B63-DF19-4130-974E-BDEEA62644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417195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风险早知道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See risks earlier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166C0939-B541-488E-B010-7678B678C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4171950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从事后救火到事前预防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Move from firefighting to prevention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9A716FB8-4786-4EC4-9508-37A66997E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4810125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A3152859-8728-486A-BDA4-86E5503429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153025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530EE0BE-1156-4D58-95F0-9E222606DC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501967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知识沉淀化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Knowledge capture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E2179B71-7537-48C1-885D-B778A15CBE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501967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组织越来越聪明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Make the organization smarter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F9927F55-F549-4435-AE7E-D6749A823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5019675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优秀能力不再依赖少数人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Best practices no longer depend on a few people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E3C7F627-7A02-4E53-B26E-2AB70A7D97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5657850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726773420"/>
      </p:ext>
    </p:extLst>
  </p:cSld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FBE5298A-2BFF-495A-BB19-77D8E1D8A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5082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Xuanmou Intelligence · Multi-site Operations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6C98347-6306-407D-9998-382A1D19A0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2700" b="1">
                <a:solidFill>
                  <a:srgbClr val="111111"/>
                </a:solidFill>
              </a:rPr>
              <a:t>门店越多，复制优秀做法的价值越大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The larger the network, the greater the value of replication.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7E7ECB2-7A43-460F-B19B-EACF1CE300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4855B64-E06A-4D66-A923-FC6E41985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A8E963C-61F7-402F-9A8A-94C6A22A7D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3429000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0574E9A-D3DC-444A-A570-003A82B7D6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66675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0026735-9302-4EF7-AF2A-E599AC3F36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431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不依赖能人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Less dependence on star performers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373333A-5F74-4E40-B812-AF665943D3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38400"/>
            <a:ext cx="2990850" cy="1504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优秀店长的做法沉淀为规则、案例和 SOP。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Turn strong store-manager practices into rules, cases and SOPs.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0C77C3A-7C4B-4D01-A588-43F75D97F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33550"/>
            <a:ext cx="3429000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C81BA53-37B8-479E-A53A-7109FC5D76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33550"/>
            <a:ext cx="66675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25023D0-71F3-4A4D-92F4-F28860C27F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19431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扩张不失控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Scale without losing control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098BDB4-1930-49CB-BF45-B128B15B4A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2438400"/>
            <a:ext cx="2990850" cy="1504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验证有效的改善方案，可按门店特征分类复制。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Replicate proven actions by store profile.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7FA3599-836B-457F-8E63-7879A890A7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33550"/>
            <a:ext cx="3429000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6C09C33-92C5-4FD1-A45F-33BE9ADFC8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33550"/>
            <a:ext cx="66675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A3C1FBC-C0B2-46AF-90C3-540BF94D01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19431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能力持续复利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Capabilities compound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D74F348-F7E3-4184-8995-3A92E40FC7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2438400"/>
            <a:ext cx="2990850" cy="1504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场景、模型、AI 建议与决策反馈相互增强。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Scenarios, models, AI recommendations and decision feedback reinforce one another.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5B0CC33-331B-4321-9ED2-36D93EC32D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953000"/>
            <a:ext cx="93345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CDD2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B78B3C2-59F4-4356-97ED-078B18D5DB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" y="47815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412E47C-7220-4CBC-96D7-A6EE92CBD7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5286375"/>
            <a:ext cx="1428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7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30 家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30 stores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3341098-A39A-40E5-9C8B-440262BA1D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5610225"/>
            <a:ext cx="1619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靠人盯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Managed by people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BAF39A7-71DF-482A-A895-68E65D4C3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62600" y="47815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015048F-2B5B-449C-8217-A130ED27C0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67350" y="5286375"/>
            <a:ext cx="1428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7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100 家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100 stores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B8EFF40-6DD6-4504-A8B0-DA2086A8A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67350" y="5610225"/>
            <a:ext cx="1619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靠机制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Managed by process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A615887-9378-467F-9959-C5ED9A1E6C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34600" y="47815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6B0906DB-9FB7-429B-8D1C-D0FFA69D8F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39350" y="5286375"/>
            <a:ext cx="1428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7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300 家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300 stores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265378C4-1DD7-4022-9D24-733CEB408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39350" y="5610225"/>
            <a:ext cx="1619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6313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靠模型复制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Scaled through models</a:t>
            </a:r>
          </a:p>
        </p:txBody>
      </p:sp>
    </p:spTree>
    <p:extLst>
      <p:ext uri="{BB962C8B-B14F-4D97-AF65-F5344CB8AC3E}">
        <p14:creationId xmlns:p14="http://schemas.microsoft.com/office/powerpoint/2010/main" val="216375990"/>
      </p:ext>
    </p:extLst>
  </p:cSld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34A1D93-989C-4C95-9680-B734AA4219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5082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Xuanmou Intelligence · Multi-site Operations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0652A4A-F891-4191-96A8-D294BC9D9A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2700" b="1">
                <a:solidFill>
                  <a:srgbClr val="111111"/>
                </a:solidFill>
              </a:rPr>
              <a:t>真正的数据资产，是可追溯的经营能力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A real data asset is a traceable operating capability.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489E0C2-785B-4E2E-BA3C-5FF5CC3846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96C1909-5B66-491C-8DD4-F94A18FA3F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E49650F-E1D4-4A82-B876-7E4C35E980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5334000" cy="3476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0286D50-5BB9-46B2-A84A-EA0C2BE186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66675" cy="3476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596B944-4285-4CCD-906D-A6B1F8744E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24050"/>
            <a:ext cx="4895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企业数据资产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Enterprise data assets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9C575C4-52D1-4D9A-A850-C3646B3291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19350"/>
            <a:ext cx="4895850" cy="2600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统一指标口径与责任关系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门店、商品、人员、会员、供应商本体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行业规则与异常模式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决策、执行与验证结果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最佳实践与风险知识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Common metric definitions and accountability · Business ontology · Industry rules · Decisions and validated outcomes · Best-practice knowledge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6B6B668-AFE9-4248-B66C-3F0B105FE9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1714500"/>
            <a:ext cx="5334000" cy="3476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0CDFDAC-3084-4C7A-878B-EEF678F981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1714500"/>
            <a:ext cx="66675" cy="3476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3EDBCB0-4888-4A0A-9424-A6F0EB4D7C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1924050"/>
            <a:ext cx="4895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融资与尽调支持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Financing and due-diligence support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C537D1C-2D8E-4CFF-AD1E-1BF7EA76DD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2419350"/>
            <a:ext cx="4895850" cy="2600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门店级损益与现金流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收入稳定性分析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风险预警与整改记录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未来经营预测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更完整、可追溯的经营证明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Store-level P&amp;L and cash flow · Revenue stability · Risk and remediation records · Forecasts · Traceable operating evidence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0E555F0-95F0-481D-AA53-FF90B94D92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05450"/>
            <a:ext cx="9525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99392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边界：提供数据与分析支持，不承诺银行授信或融资结果。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Scope: data and analytical support only; no promise of bank credit or financing outcomes.</a:t>
            </a:r>
          </a:p>
        </p:txBody>
      </p:sp>
    </p:spTree>
    <p:extLst>
      <p:ext uri="{BB962C8B-B14F-4D97-AF65-F5344CB8AC3E}">
        <p14:creationId xmlns:p14="http://schemas.microsoft.com/office/powerpoint/2010/main" val="1254677568"/>
      </p:ext>
    </p:extLst>
  </p:cSld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C330D873-9959-43B6-B359-CF0C3F4673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5082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Xuanmou Intelligence · Multi-site Operations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A1F00E6-A797-48CA-B1D4-27037D0F5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2700" b="1">
                <a:solidFill>
                  <a:srgbClr val="111111"/>
                </a:solidFill>
              </a:rPr>
              <a:t>生产数据必须留在清晰的安全边界内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Production data must remain within clear security boundaries.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CA03A66-051A-41DC-AAE7-E50647420B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1C7F4A5-9555-46C4-89F1-AC26343529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15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A14C358-67D0-426B-BD52-073858608B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E889B09-4E5A-4FC5-A0A3-7EFF7C4A99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51B8F80-F136-4C26-A6E0-C757B0C8AB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240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部署边界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Deployment boundary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4D80235-33B9-4121-8D2A-7961065D0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1935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不替代现有交易系统，只读或受控对接。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Does not replace transaction systems; read-only or controlled integration.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66B4DC4-FD57-436B-9DE8-FD4BA74006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1450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6940EB8-600D-48E6-8036-0A83DEB1B8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1450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FC24295-5145-43ED-A4F9-5009F6A95A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19240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最小权限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Least privilege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514A630-AED3-42C7-9361-E670B0F59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241935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老板、总部、区域、门店按职责查看。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Access by role across owner, head office, region and store.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2BFB0F2-2492-4E0F-AC3E-1E18CD4DF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1450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34BA2A6-8A3E-4428-A0BE-E11C1C9BFC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1450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BF706D3-7755-4191-AFBC-D4831FE503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19240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敏感保护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Sensitive-data protection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080385E-D2BF-4E07-AFCE-A71B73D9EB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241935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会员、薪酬、财务明细分级、脱敏与审计。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Classify, mask and audit member, payroll and financial details.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32E137F-C7D7-4E53-8D2D-E6F8ABF998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1475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DE9B2D4-E2DE-4D14-A21B-239CCD43C0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1475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94D8589-2F5E-4B85-B1D4-1B4ABD56D1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AI 可追溯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Traceable AI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BBCCFE4-122A-4506-88E6-5F9D3FBD35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41960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重要结论显示依据、时间、路径和适用边界。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Key conclusions show evidence, timing, logic and scope.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5AFEE15-DC54-4C4A-9C55-B0D0FCAFB6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71475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B137126-ACCB-4115-B59C-6EE25FEE75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71475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10C8734F-133B-45AD-B234-3507CFC51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人工审批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Human approval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E2FCFF7-5B44-44AA-8512-F067DA7E16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441960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高影响决策必须经有权限的管理者审批。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High-impact decisions require approval by authorized management.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3A444FFB-79D2-4A24-8188-A1D245A8FE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71475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4D930D1-D4D2-473F-B25F-0983D678D0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71475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C8415BF9-7215-4707-BA5D-D9BB56C6B9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全程留痕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Full audit trail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FB525E39-3322-462A-813B-165F87B4D5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441960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访问、建议、修改、审批和执行结果均可审计。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Access, recommendations, edits, approvals and outcomes are auditable.</a:t>
            </a:r>
          </a:p>
        </p:txBody>
      </p:sp>
    </p:spTree>
    <p:extLst>
      <p:ext uri="{BB962C8B-B14F-4D97-AF65-F5344CB8AC3E}">
        <p14:creationId xmlns:p14="http://schemas.microsoft.com/office/powerpoint/2010/main" val="1778793047"/>
      </p:ext>
    </p:extLst>
  </p:cSld>
</p:sld>
</file>

<file path=ppt/slides/slide1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54BBE674-FD76-4D8A-A995-D9A8C569D5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5082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Xuanmou Intelligence · Multi-site Operations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DADBD0A-0CD3-49BB-A38A-91D0E8E21B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2700" b="1">
                <a:solidFill>
                  <a:srgbClr val="111111"/>
                </a:solidFill>
              </a:rPr>
              <a:t>先用 8 周证明价值，再决定扩大范围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Prove the value in eight weeks before scaling.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2A5F741-5751-4451-A362-DC9EF2B880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22A51FF-8D36-46EB-A0A2-9F901C0793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16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181BA73-2A5E-43D6-BD01-25361A73C2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238500"/>
            <a:ext cx="104775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CDD2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DD81337-0311-426B-B869-14EF79921C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EB64009-6691-4074-923A-B4FF03AB26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第 1 周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Week 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6532B9B-3FD0-47A4-9E1E-BBFEABA133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6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选定利润专项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Select a profit initiative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23E7364-0B8F-4307-8F0A-55C0621F1F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基线·口径·责任人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Baseline · Definition · Owner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0C949B6-2BBA-449C-8B1C-D0231EACB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90825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527550C-53A0-4250-9962-A2B5C7B1FC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43200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第 1—2 周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Weeks 1–2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2520E2F-F7F6-4D03-BEA5-59C2DFC43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43200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6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连接现有数据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Connect existing data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43E84D5-7073-4DB4-AAC5-AFE7CB317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43200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数据清单·质量·统一口径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Data inventory · Quality · Common definitions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432E088-432E-41FA-B0E2-042F3AA6E5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67300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86B0169-489F-4E29-AD8B-1A48103678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9675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第 3—4 周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Weeks 3–4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4979B54-636F-4443-8CA0-4AD7DC6235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9675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6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发现机会与根因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Find opportunities and causes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BB6FC4C-1C97-4758-ACB4-108A736ABE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9675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异常·影响金额·证据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Exception · Financial impact · Evidence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A1610E5-D79A-4130-B286-B4B6BF299C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43775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5F811FA-56C3-4EF7-91AA-842377F5D7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6150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第 5—6 周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Weeks 5–6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7D354BA-D8CC-4BD5-84F6-0323B56641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6150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6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推动整改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Drive corrective action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4A62946-5633-4B18-BA02-150057861C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6150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任务·期限·执行记录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Task · Deadline · Execution record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889E50D-2071-460F-B7E8-58C42ADC6B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0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AAE2FB80-5C6B-4D03-A9DA-B6E65E49A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72625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第 7—8 周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Weeks 7–8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16596943-EE55-492B-BD9E-0E2C114F96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72625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6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验证并复制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Verify and replicate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BCC7F39C-DA76-43B1-8261-9E20EF66D9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72625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改善金额·验收·最佳实践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Improvement value · Acceptance · Best practice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00B00D24-57C9-4738-9D87-944816AA8C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38750"/>
            <a:ext cx="1139190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2385D1C0-4AD0-4E23-8054-1100010DEC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400675"/>
            <a:ext cx="10934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76907"/>
          </a:bodyPr>
          <a:lstStyle xmlns:a="http://schemas.openxmlformats.org/drawingml/2006/main"/>
          <a:p xmlns:a="http://schemas.openxmlformats.org/drawingml/2006/main">
            <a:pPr algn="l">
              <a:buNone/>
              <a:defRPr sz="16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优先选择：数据可获得 · 影响可测算 · 动作可执行 · 八周可验证。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Prioritize cases with available data, measurable impact, executable actions and results verifiable in eight weeks.</a:t>
            </a:r>
          </a:p>
        </p:txBody>
      </p:sp>
    </p:spTree>
    <p:extLst>
      <p:ext uri="{BB962C8B-B14F-4D97-AF65-F5344CB8AC3E}">
        <p14:creationId xmlns:p14="http://schemas.microsoft.com/office/powerpoint/2010/main" val="1409687280"/>
      </p:ext>
    </p:extLst>
  </p:cSld>
</p:sld>
</file>

<file path=ppt/slides/slide1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2873907D-257D-4CAA-92A1-E49F7B2DF8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5082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Xuanmou Intelligence · Multi-site Operations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1F008AF-DF45-47E7-ADC9-2F23A2204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2700" b="1">
                <a:solidFill>
                  <a:srgbClr val="111111"/>
                </a:solidFill>
              </a:rPr>
              <a:t>验收看经营改善，不看功能数量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Measure business improvement, not feature count.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B91B29C-721E-4FFA-90FE-3EBD1B7C4D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754D256-2802-418D-A8C4-5E50866D0F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7066C33-66EE-4F60-83B5-01F7907E7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907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B6C5A4B-5E5D-457C-9CF8-9B79FBA68E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165735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经营结果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Business outcomes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FAB0FD0-8BB3-4A87-9DEC-8727C8FFE0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165735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贡献利润·成本·损耗·库存资金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Contribution profit · Cost · Waste · Inventory cash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EC112BC-53FA-4EE4-A28A-FA9DF9508B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227647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586B7FB-2B2A-47EC-8FC8-C3FE16BC7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0985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8558291-3A57-4355-AC9F-E7699CC5E2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247650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问题发现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Issue detection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2F3306E-E9AD-4DBE-8FF8-8A4F3B3216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247650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发现周期·有效异常率·影响覆盖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Detection cycle · Valid-exception rate · Impact coverage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92819F3-4D27-4544-AAF5-87EABC33A7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09562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293017C-E6DD-48F1-9957-9C5BF51708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290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3344223-BF79-4044-9039-DF807559DA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29565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执行闭环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Execution loop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1CD6900-D0D9-46E5-A197-BC963B7145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329565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接收率·按期完成率·整改有效率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Acceptance · On-time completion · Remediation effectiveness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DE8EFE4-6418-4AD3-9717-C058BE5943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91477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55AE865-2BAC-4460-B384-EF8BFE18B4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24815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F65DD77-1C4D-4C7D-B0EA-CD46FE605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411480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组织复制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Organizational replication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EA6473B-3924-44B6-95EE-2A28BE9A0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411480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复制门店数·成功率·新店导入时间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Stores replicated · Success rate · New-store ramp time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5ACFF84-926A-4BD4-AC75-36BFC96FC9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473392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7805DD9-C590-4834-95FC-7798902EF3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673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4AFB513-F41B-4EA6-861D-4B14A20D1B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493395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数据质量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Data quality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954EEAC-0ED8-4B6E-B448-59A5C206BF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493395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口径一致·完整·及时·可追溯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Consistent · Complete · Timely · Traceable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9ECDEFEE-970B-43BD-B6A1-5068890394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555307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A4FA76D-751E-477A-BF59-49BAF18AFB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829300"/>
            <a:ext cx="113919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2F8DECB3-B3EF-437D-8D1F-FECE1EB0C2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24550"/>
            <a:ext cx="10972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75453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项目启动时即确认基线、口径和外部影响因素，避免将自然波动误认为系统收益。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Agree the baseline, definitions and external factors at launch so normal variation is not mistaken for system impact.</a:t>
            </a:r>
          </a:p>
        </p:txBody>
      </p:sp>
    </p:spTree>
    <p:extLst>
      <p:ext uri="{BB962C8B-B14F-4D97-AF65-F5344CB8AC3E}">
        <p14:creationId xmlns:p14="http://schemas.microsoft.com/office/powerpoint/2010/main" val="1756354976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A8C0FA2-8B40-4EBC-BAB3-4C3674DBB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3375"/>
            <a:ext cx="228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Xuanmou Intelligence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E4A870B-20AF-49C8-B4A1-BC1970BBD5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524000"/>
            <a:ext cx="99060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4000" b="1">
                <a:solidFill>
                  <a:srgbClr val="111111"/>
                </a:solidFill>
              </a:rPr>
              <a:t>先用 8 周，找到第一批可验证的利润机会</a:t>
            </a:r>
          </a:p>
          <a:p xmlns:a="http://schemas.openxmlformats.org/drawingml/2006/main">
            <a:r>
              <a:rPr sz="1800">
                <a:solidFill>
                  <a:srgbClr val="6B7280"/>
                </a:solidFill>
                <a:latin typeface="Aptos"/>
                <a:ea typeface="Aptos"/>
                <a:cs typeface="Aptos"/>
              </a:rPr>
              <a:t>Start with the first measurable profit opportunities.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CBB9492-C6E9-443E-B31B-F987EF2F95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00500"/>
            <a:ext cx="8096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2400">
                <a:solidFill>
                  <a:srgbClr val="202020"/>
                </a:solidFill>
              </a:rPr>
              <a:t>再决定如何扩大应用范围  </a:t>
            </a:r>
            <a:r>
              <a:rPr sz="1200">
                <a:solidFill>
                  <a:srgbClr val="6B7280"/>
                </a:solidFill>
                <a:latin typeface="Aptos"/>
                <a:ea typeface="Aptos"/>
                <a:cs typeface="Aptos"/>
              </a:rPr>
              <a:t>Scale only after the value is proven.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253A7E5-FC37-44AE-ABC9-4D8E95BA12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810250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38100">
            <a:solidFill>
              <a:srgbClr val="2778F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E06AEA6-95B2-4325-B98D-E2E52847D6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57900"/>
            <a:ext cx="10477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7699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让问题更早被发现 · 让整改真正落地 · 让每一次改善复制到更多门店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Find issues earlier · Make corrective action stick · Replicate every proven improvement</a:t>
            </a:r>
          </a:p>
        </p:txBody>
      </p:sp>
    </p:spTree>
    <p:extLst>
      <p:ext uri="{BB962C8B-B14F-4D97-AF65-F5344CB8AC3E}">
        <p14:creationId xmlns:p14="http://schemas.microsoft.com/office/powerpoint/2010/main" val="1755788199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DFD4925-0295-4AD8-B9C2-798129BEA6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5082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Xuanmou Intelligence · Multi-site Operations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F07C3E8-14D3-4867-9F3C-DA7ED72AFF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2700" b="1">
                <a:solidFill>
                  <a:srgbClr val="111111"/>
                </a:solidFill>
              </a:rPr>
              <a:t>老板最终要判断三件事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Three decisions matter most to the owner.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170E4CD-CAC7-4C35-88F4-1EAD767DED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F84AE4D-6E4A-448C-B050-BD1AB0B28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1AFBF8E-B96F-4D7A-9BA2-79FD5365A9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809750"/>
            <a:ext cx="762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5A187D1-1FA3-454D-B8FE-C419A248AB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62200"/>
            <a:ext cx="33337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94C1350-88EC-47D7-AFC1-6011210A1D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47950"/>
            <a:ext cx="3333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哪里在亏钱？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Where are we losing money?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9703C06-49C4-4593-B197-24F4A09468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52800"/>
            <a:ext cx="333375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门店、SKU、促销、库存、人力中，哪些利润漏洞最应该先处理？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Which profit leaks across stores, SKUs, promotions, inventory and labor should be fixed first?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50341A0-2E26-4F47-825F-8D123716AA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809750"/>
            <a:ext cx="762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19EF8B4-22DD-4744-BCFD-277E5F32F3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2362200"/>
            <a:ext cx="33337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8EC8774-E5D8-48AE-BE50-C798DAB2A8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2647950"/>
            <a:ext cx="3333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哪些动作能增利？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Which actions will improve profit?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71C6BFF-7763-461B-B412-F7314CA242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352800"/>
            <a:ext cx="333375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不只找问题，还要测算影响、给出方案、跟踪执行并验证结果。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Quantify the impact, recommend actions, track execution and verify the outcome.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69EE75E-3E9A-4856-8B36-CBFB8B0F8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809750"/>
            <a:ext cx="762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87518E9-585A-4B47-A9BB-CA6F44D689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2362200"/>
            <a:ext cx="33337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AE3E8F3-4D23-489F-BC3D-5E66ADACDC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2647950"/>
            <a:ext cx="3333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扩张后还能管住吗？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Can we stay in control as we scale?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5FBE6A2-9145-47D1-BC0A-9C0C8493E6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352800"/>
            <a:ext cx="333375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从 30 家到 300 家门店，有效经验能否被低成本、高质量地复制？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Can proven practices be replicated from 30 to 300 stores, consistently and at low cost?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25AF07B-D488-4F05-811B-E670D9F606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619750"/>
            <a:ext cx="1047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98573"/>
          </a:bodyPr>
          <a:lstStyle xmlns:a="http://schemas.openxmlformats.org/drawingml/2006/main"/>
          <a:p xmlns:a="http://schemas.openxmlformats.org/drawingml/2006/main">
            <a:pPr algn="l">
              <a:buNone/>
              <a:defRPr sz="187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不是看更多报表，而是将数据转化为可验证的经营改善。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The goal is not more reports, but measurable operating improvement.</a:t>
            </a:r>
          </a:p>
        </p:txBody>
      </p:sp>
    </p:spTree>
    <p:extLst>
      <p:ext uri="{BB962C8B-B14F-4D97-AF65-F5344CB8AC3E}">
        <p14:creationId xmlns:p14="http://schemas.microsoft.com/office/powerpoint/2010/main" val="1004854355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3297795F-3B82-49F3-BA43-E91916E3A0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5082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Xuanmou Intelligence · Multi-site Operations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79179AA-F24A-494A-BCA2-AFCFCD1002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2700" b="1">
                <a:solidFill>
                  <a:srgbClr val="111111"/>
                </a:solidFill>
              </a:rPr>
              <a:t>数据很多，利润去向仍然说不清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Plenty of data, but no clear view of where profit goes.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3C51496-A5EA-4BBC-8C44-8DC4EA3147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D032B76-384E-4178-BB89-1E5219955B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FE5902D-B717-4D86-81DD-75CFF8E63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9070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5B2A34E-A4DB-477E-ABA4-109D9587B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9070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F1AA412-7032-4EBB-916B-C48F38876E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0002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营收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Revenue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AD4E911-373E-47A0-BB5D-5BF1398E6B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9555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营收增长，利润为何没有同步？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Why is profit not keeping pace with revenue?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73BFD03-52F4-4222-BD99-0990B8EBE9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9070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47AF097-2067-4AA7-85EA-15CE28D1D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9070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3978C8D-F012-402F-9580-979A0E4135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20002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门店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Stores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FD8CD90-B4C0-4A6A-912D-4B9AE53FF9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249555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哪些门店看似赚钱，实际占用资金？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Which stores appear profitable but tie up cash?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9DBE376-3CE8-4E72-A68B-9062B52EBC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9070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5146E66-A26C-4C4E-957D-7ACB0A06CA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9070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6FE3A2B-0C42-4BCB-956E-A962B1232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20002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促销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Promotions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DA72DD0-9703-461D-93EF-6442F1880A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249555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哪些活动增加订单，却消耗利润？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Which campaigns add orders but destroy profit?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74FF888-84E5-4802-9FE3-B81E30443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1475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F09D3D5-5C1B-47CA-ABD8-F8096E154D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1475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E96E19B-0123-43DA-8585-81A6E250C5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SKU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B80CC11-2B74-451B-A2C0-973ED97E05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41960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哪些商品销量不低，却毛利不足？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Which products sell well but contribute too little margin?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06A6B56-9B55-4229-AF44-612714CC3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71475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25A3771-3322-4D8F-93EA-3C2CB65115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71475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242D704E-094B-4AD0-B874-A88AD6F8EF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人力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Labor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4B302D27-D842-401A-9122-E1FA94E0B2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441960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哪些时段人员闲置，高峰又缺人？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When are teams idle, yet understaffed at peak times?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91C45CBD-2151-45A5-ACAB-0661357927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71475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EDE3221B-8BFE-40FE-AD99-D9C132A98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71475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545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F45D7CF7-7658-4EA2-8252-0580EB8792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止损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Loss control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1FB43906-E7ED-42EC-8408-41A0E3C316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441960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哪些门店应整改、迁址、缩编或关停？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Which stores should be fixed, relocated, resized or closed?</a:t>
            </a:r>
          </a:p>
        </p:txBody>
      </p:sp>
    </p:spTree>
    <p:extLst>
      <p:ext uri="{BB962C8B-B14F-4D97-AF65-F5344CB8AC3E}">
        <p14:creationId xmlns:p14="http://schemas.microsoft.com/office/powerpoint/2010/main" val="276244883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0D1BAB0E-6ECF-48F1-97C2-3616DCFCEF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5082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Xuanmou Intelligence · Multi-site Operations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907BD7A-3B5E-4E16-8732-5C9E36F489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2700" b="1">
                <a:solidFill>
                  <a:srgbClr val="111111"/>
                </a:solidFill>
              </a:rPr>
              <a:t>把异常处理成有结果的经营行动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Turn exceptions into actions with measurable outcomes.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D2BB344-9A52-4538-AD5F-0493D5A21A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7AEF432-8648-496D-9A9C-08AA24DB19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42B71F2-E4E5-444A-AE0C-D1505AF1E6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333750"/>
            <a:ext cx="10382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CDD2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49B97E5-CE81-42D2-A457-BBB6A8E7D0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4D133BF-C3A5-4356-B13E-9D7F1E299F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BFCB0E4-2481-41A9-AFB0-EF2741813E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发现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Detect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931140B-E2A8-42F7-A79B-62684D69A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利润异常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Profit exception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32AC346-A1C3-48F5-99BF-500D9F09BA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09825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816C382-8BA9-46CA-A000-E83C2107FA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09825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837E7B4-D813-4754-8273-C8ABAF43C6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14575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穿透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Drill down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FCEE440-948A-4F92-B144-1C7ACFF73B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14575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区域·门店·SKU·班次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Region · Store · SKU · Shift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6C82CA0-1206-453E-9226-7776BE0BFF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B68CCB7-836C-468E-8A4A-5787663696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569AD2B-29D9-4AE5-A09E-4BDCD62FE9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0050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测算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Quantify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AAA43FE-A6FC-4E22-AF14-4DBB08E3C3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0050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影响金额与优先级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Financial impact and priority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DEC20EE-9960-4EE7-B0CB-F5BE484215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00775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3C5D67D-1CB6-4E8F-A0AE-00102373A4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00775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4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BD71E99-2120-468D-BD7E-4785B47FFD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05525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整改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Act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483CD1B-FDFD-401D-A198-0CD1D1B2C5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05525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动作·责任人·期限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Action · Owner · Deadline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15A136D6-B1CF-45F8-93ED-AF97ADFA08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2B281BC4-C1AD-4268-818A-78CF61FFF1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7182FC36-ABB4-4B8E-BB56-ECD767DDDE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验证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Verify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4BB1547C-1B9B-410F-99F5-CCD188D4AE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利润是否真正改善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Confirm real profit improvement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F3FA529A-A321-48D7-BB6B-0DA1A54F08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91725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43B350DD-890D-4AA8-B185-27A87016D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91725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6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263693E0-BDF0-41BD-895A-167B50F1A0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96475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沉淀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Codify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7EFD97BD-20F6-4AFF-806F-675F762E59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96475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更新企业最佳实践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Update company best practices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B50457EE-8BB5-4DD4-858A-58E04A96C2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57800"/>
            <a:ext cx="113919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77DEF561-C606-489E-B900-ADA761C0C2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410200"/>
            <a:ext cx="10934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76907"/>
          </a:bodyPr>
          <a:lstStyle xmlns:a="http://schemas.openxmlformats.org/drawingml/2006/main"/>
          <a:p xmlns:a="http://schemas.openxmlformats.org/drawingml/2006/main">
            <a:pPr algn="l">
              <a:buNone/>
              <a:defRPr sz="16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关键不是“发现问题”，而是“把问题变成可复制的利润改善”。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The value lies in turning issues into repeatable profit improvement.</a:t>
            </a:r>
          </a:p>
        </p:txBody>
      </p:sp>
    </p:spTree>
    <p:extLst>
      <p:ext uri="{BB962C8B-B14F-4D97-AF65-F5344CB8AC3E}">
        <p14:creationId xmlns:p14="http://schemas.microsoft.com/office/powerpoint/2010/main" val="584276498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400C3D9-C51F-4E60-BC72-9819F32292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200" b="1">
                <a:solidFill>
                  <a:srgbClr val="2563EB"/>
                </a:solidFill>
              </a:rPr>
              <a:t>匿名复合案例 · SKU 组合决策  </a:t>
            </a:r>
            <a:r>
              <a:rPr sz="850">
                <a:solidFill>
                  <a:srgbClr val="6B7280"/>
                </a:solidFill>
                <a:latin typeface="Aptos"/>
                <a:ea typeface="Aptos"/>
                <a:cs typeface="Aptos"/>
              </a:rPr>
              <a:t>Anonymous composite case · SKU portfolio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77A31D4-E78E-4AD1-8547-8196884066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2700" b="1">
                <a:solidFill>
                  <a:srgbClr val="111111"/>
                </a:solidFill>
              </a:rPr>
              <a:t>SKU 过多，往往增加的是复杂度和成本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More SKUs often mean more cost, not more choice.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A5C89DE-B20F-4CCB-8B86-1383FF02B6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853809F-43FF-4E9B-96D1-C9190EA86C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BDE733A-0708-4589-961B-580619086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1809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6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480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BCE67BD-72D3-4FF1-8F18-F11B83136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438400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在售 SKU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Active SKUs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EF0CFAE-F02C-4BBE-B929-659F63C1F4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95550" y="1809750"/>
            <a:ext cx="7620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9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后 20% SKU 仅贡献约 3% 销售额，却持续占用库存资金。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The bottom 20% of SKUs contribute about 3% of sales while continuously tying up inventory cash.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79CD7D0-40E4-4A08-A06A-2915CB909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124200"/>
            <a:ext cx="2571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A9E3469-3228-4109-B256-53270A6FC6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371850"/>
            <a:ext cx="2114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000" b="1">
                <a:solidFill>
                  <a:srgbClr val="E95454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E95454"/>
                </a:solidFill>
                <a:latin typeface="Arial"/>
                <a:ea typeface="Arial"/>
                <a:cs typeface="Arial"/>
              </a:rPr>
              <a:t>37 个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37 items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96759C9-5B17-41A5-A76D-C4C63A7DA2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133850"/>
            <a:ext cx="2114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低销量·低毛利·高损耗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Low sales · Low margin · High waste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E9C9A6B-205B-4D61-9A27-1EE56148A5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48025" y="3124200"/>
            <a:ext cx="2571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86CD0F4-1801-40C1-B377-804CCDF616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76625" y="3371850"/>
            <a:ext cx="2114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0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9 个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9 items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C42BA18-2BE5-4353-8139-48C498665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76625" y="4133850"/>
            <a:ext cx="2114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高销量但低贡献利润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High sales but low profit contribution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29F5C85-08EA-4F27-84A9-D7B65DE40A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124200"/>
            <a:ext cx="2571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596D7A7-D34A-487A-A582-A3020AE3B7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3371850"/>
            <a:ext cx="2114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0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16 个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16 items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E185A45-6970-4010-AEF3-F2210267E9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133850"/>
            <a:ext cx="2114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可共享或替换原料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Shared or substitutable ingredients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DA6CEBA-0C8F-46DD-9A3E-9840B35FDB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43975" y="3124200"/>
            <a:ext cx="2571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57D94C5-D29C-4A54-A7F8-705E21A96A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72575" y="3371850"/>
            <a:ext cx="2114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0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22 个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22 items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8C7FA41-C283-4584-ADDE-EE5A26992E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72575" y="4133850"/>
            <a:ext cx="2114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价格带重叠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Overlapping price points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08EDEC5-51F4-44D4-ABB6-64B486902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95875"/>
            <a:ext cx="11391900" cy="809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15E2EBF-B829-44CF-80CB-477472638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314950"/>
            <a:ext cx="10858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99483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模拟测算：释放库存资金约 80 万元 · 年减少报损约 35 万元 · 综合毛利率提升约 0.6 个百分点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Illustrative estimate: release RMB 0.8m in inventory cash · reduce annual waste by RMB 0.35m · lift gross margin by about 0.6 pp</a:t>
            </a:r>
          </a:p>
        </p:txBody>
      </p:sp>
    </p:spTree>
    <p:extLst>
      <p:ext uri="{BB962C8B-B14F-4D97-AF65-F5344CB8AC3E}">
        <p14:creationId xmlns:p14="http://schemas.microsoft.com/office/powerpoint/2010/main" val="2139755929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0EF0DF4-0539-4673-B2DF-943488B123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200" b="1">
                <a:solidFill>
                  <a:srgbClr val="2563EB"/>
                </a:solidFill>
              </a:rPr>
              <a:t>匿名复合案例 · 门店 A-017  </a:t>
            </a:r>
            <a:r>
              <a:rPr sz="850">
                <a:solidFill>
                  <a:srgbClr val="6B7280"/>
                </a:solidFill>
                <a:latin typeface="Aptos"/>
                <a:ea typeface="Aptos"/>
                <a:cs typeface="Aptos"/>
              </a:rPr>
              <a:t>Anonymous composite case · Store A-017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20C6EE8-6505-4C31-8644-3C52C4C480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2700" b="1">
                <a:solidFill>
                  <a:srgbClr val="111111"/>
                </a:solidFill>
              </a:rPr>
              <a:t>排班的关键，是工时跟着客流走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Labor hours should follow demand.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1F6EDE0-5EB9-4410-9814-A6BA35CEC3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B9ABBDD-50AE-45B1-8289-6941571D67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755D4C-F056-4AF4-ADEE-1AF7F113BE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3448050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1A13DB2-DDF0-4336-9070-412CEE019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66675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545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722E0A3-D191-4945-8081-0939D75F51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43100"/>
            <a:ext cx="30099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发现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Detect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A3BF12D-47E2-4071-BDCC-EEEC5FB446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38400"/>
            <a:ext cx="3009900" cy="2114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工作日上午存在闲置工时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周五晚高峰经常缺人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班次依据历史习惯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加班集中在少数岗位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Idle labor on weekday mornings · Understaffed on Friday peaks · Habit-based shifts · Overtime concentrated in a few roles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1F43D10-A4C2-494C-8BFB-2CA170803E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62450" y="1733550"/>
            <a:ext cx="3448050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F8431E7-46CD-4F36-B0FE-A6E00A3AAB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62450" y="1733550"/>
            <a:ext cx="66675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FE37150-D586-4FF7-B3A3-1BCD8D277A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1943100"/>
            <a:ext cx="30099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动作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Actions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577B8A5-FC73-4026-AE3A-BBDCBB927E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2438400"/>
            <a:ext cx="3009900" cy="2114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按半小时预测工作量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调整早晚班起止时间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高峰增加小时工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备餐前移至客流爬升前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Forecast every 30 minutes · Adjust shift times · Add hourly staff at peaks · Move prep ahead of demand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C9D1F59-E866-423B-8A56-8609B36E42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1733550"/>
            <a:ext cx="3467100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99E5C6F-AB4F-4C99-AE1E-EBBEC1A70A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1733550"/>
            <a:ext cx="66675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2DA02CA-4793-4F51-BEBA-0F90858CA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53450" y="1943100"/>
            <a:ext cx="30289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验证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Verify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0F87140-A120-4538-973D-CC47B515E0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53450" y="2438400"/>
            <a:ext cx="3028950" cy="2114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同时监控：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人工成本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出品时效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顾客满意度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避免单纯压缩人力。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Monitor labor cost, service speed and customer satisfaction together. Do not simply cut headcount.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DD831A3-11D5-4795-9363-82F43DDBE1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95875"/>
            <a:ext cx="11391900" cy="809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DC88DBF-E918-4A84-9FC2-54D9F53FC2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305425"/>
            <a:ext cx="109347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模拟测算：单店每月节约 1.8 万元；复制到 60 家门店，年度改善空间约 1,296 万元。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Illustrative estimate: RMB 18k saved per store per month; about RMB 12.96m annual upside across 60 stores.</a:t>
            </a:r>
          </a:p>
        </p:txBody>
      </p:sp>
    </p:spTree>
    <p:extLst>
      <p:ext uri="{BB962C8B-B14F-4D97-AF65-F5344CB8AC3E}">
        <p14:creationId xmlns:p14="http://schemas.microsoft.com/office/powerpoint/2010/main" val="1203128373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A5EBAE5-BA23-418C-9BDF-4375050195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200" b="1">
                <a:solidFill>
                  <a:srgbClr val="2563EB"/>
                </a:solidFill>
              </a:rPr>
              <a:t>匿名复合案例 · 营销活动 X  </a:t>
            </a:r>
            <a:r>
              <a:rPr sz="850">
                <a:solidFill>
                  <a:srgbClr val="6B7280"/>
                </a:solidFill>
                <a:latin typeface="Aptos"/>
                <a:ea typeface="Aptos"/>
                <a:cs typeface="Aptos"/>
              </a:rPr>
              <a:t>Anonymous composite case · Campaign X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1BB39A2-4F9E-4C5D-996F-4498172FE5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2700" b="1">
                <a:solidFill>
                  <a:srgbClr val="111111"/>
                </a:solidFill>
              </a:rPr>
              <a:t>订单增长，不等于促销赚钱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More orders do not always mean a profitable campaign.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127F012-79C6-453D-88B2-9D6033662A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F2ACB27-E334-461D-8EA3-E35A28FC2B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A4E1E72-8BBF-4BAF-AA9E-D45DB1C2AA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71650"/>
            <a:ext cx="3333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1074450-7865-4426-8D98-9247246B2B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019300"/>
            <a:ext cx="2876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0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+23%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518373E-8755-4DEB-A2AC-28457D031B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781300"/>
            <a:ext cx="2876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订单增长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Order growth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058AF06-D25E-4791-9D36-660FAEBAD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00450"/>
            <a:ext cx="3333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A5EB80E-4AEC-4B28-90A8-0FCB52D07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848100"/>
            <a:ext cx="2876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000" b="1">
                <a:solidFill>
                  <a:srgbClr val="E95454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E95454"/>
                </a:solidFill>
                <a:latin typeface="Arial"/>
                <a:ea typeface="Arial"/>
                <a:cs typeface="Arial"/>
              </a:rPr>
              <a:t>负值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Negative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2D0513C-672A-4990-A870-23E908694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610100"/>
            <a:ext cx="2876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穿透成本后的活动贡献利润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Campaign contribution after full costs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1A06CEB-74F0-47A3-8302-EE24ED96F4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17716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0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活动为什么亏钱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Why the campaign loses money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C1A13E5-3ABF-4EF5-87BC-7DDDBDFC66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2457450"/>
            <a:ext cx="4000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404BD68-6B08-4FE1-9E39-2B30EA7C6C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2419350"/>
            <a:ext cx="619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低毛利商品占比上升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More low-margin items in the mix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AEFF1D6-CE16-4C65-A00D-764C11DC4C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2857500"/>
            <a:ext cx="619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353EB27-90E3-40AA-8677-B820A2B48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3076575"/>
            <a:ext cx="4000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5E3EAFF-18C7-4737-9EA0-67384B29CC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3038475"/>
            <a:ext cx="619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高价值会员获得无差别优惠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High-value members receive blanket discounts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CEAE251-B166-4A26-84BC-9E2CE6EA1B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3476625"/>
            <a:ext cx="619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DBFBBE3-74A4-41B2-BDB2-0C85C0D40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3695700"/>
            <a:ext cx="4000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49659CC-63E8-458E-A0E4-0A52964F5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3657600"/>
            <a:ext cx="619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促销订单替代了原价订单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Discounted orders replace full-price orders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E251DB9-893F-482E-A6FA-C94F5A8A3B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095750"/>
            <a:ext cx="619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17ECF50-2FE6-4CE1-A184-AC7065452B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4314825"/>
            <a:ext cx="4000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5A1A995-8045-42A5-AF89-FE215C1BDA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276725"/>
            <a:ext cx="619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只评价订单和营收，没有评价增量利润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Orders and revenue measured; incremental profit ignored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D55B8592-CC22-49B9-A126-5CECB3AFF8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714875"/>
            <a:ext cx="619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F3163E1-0B3B-40B7-806B-A715ABDDEF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5181600"/>
            <a:ext cx="71056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EC40199-F9F0-44A6-BC95-5BE00E3DB7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5353050"/>
            <a:ext cx="666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9928"/>
          </a:bodyPr>
          <a:lstStyle xmlns:a="http://schemas.openxmlformats.org/drawingml/2006/main"/>
          <a:p xmlns:a="http://schemas.openxmlformats.org/drawingml/2006/main">
            <a:pPr algn="l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用“每投入 1 元营销费用增加多少贡献利润”评价活动。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Evaluate each campaign by contribution profit generated per RMB 1 of marketing spend.</a:t>
            </a:r>
          </a:p>
        </p:txBody>
      </p:sp>
    </p:spTree>
    <p:extLst>
      <p:ext uri="{BB962C8B-B14F-4D97-AF65-F5344CB8AC3E}">
        <p14:creationId xmlns:p14="http://schemas.microsoft.com/office/powerpoint/2010/main" val="1163482874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33E55473-3C88-4C52-AB03-F5C6F5FC84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200" b="1">
                <a:solidFill>
                  <a:srgbClr val="2563EB"/>
                </a:solidFill>
              </a:rPr>
              <a:t>匿名复合案例 · 门店 D-006  </a:t>
            </a:r>
            <a:r>
              <a:rPr sz="850">
                <a:solidFill>
                  <a:srgbClr val="6B7280"/>
                </a:solidFill>
                <a:latin typeface="Aptos"/>
                <a:ea typeface="Aptos"/>
                <a:cs typeface="Aptos"/>
              </a:rPr>
              <a:t>Anonymous composite case · Store D-006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B4606D3-B405-4DE3-92C9-57EBCBC4C9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2700" b="1">
                <a:solidFill>
                  <a:srgbClr val="111111"/>
                </a:solidFill>
              </a:rPr>
              <a:t>关店前，先把四种选择算清楚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Compare the options before deciding to close a store.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B2601C5-AF14-47B9-9E67-DAB38CDF0B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82758E1-3811-410F-88EB-9CB7D356CA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B0827D5-4891-4A20-B8F3-1F69D8153C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3238500" cy="523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3624292-428B-481B-921E-FDA9746E12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876425"/>
            <a:ext cx="28956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方案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Option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C463BDF-C5DE-45F3-A0AC-CB76F3808F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1714500"/>
            <a:ext cx="3600450" cy="523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BAFDF7D-67DF-473C-84E5-F6264A545A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876425"/>
            <a:ext cx="32575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12 个月模拟结果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12-month scenario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F5D2CEC-47B6-49A1-ABE8-8B3088BA7A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1714500"/>
            <a:ext cx="4552950" cy="523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B49A603-1937-47EA-A372-73B5D7E865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1876425"/>
            <a:ext cx="42100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决策建议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Recommendation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46C3EB0-0800-468B-947D-88DC6FC78E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238375"/>
            <a:ext cx="32385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B28EA96-9F8B-4C0C-B47D-B526079F3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2438400"/>
            <a:ext cx="28956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继续经营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Continue operating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20897D8-CC37-489C-B345-05FF187F04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2238375"/>
            <a:ext cx="36004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7969C33-D51B-43AD-96E0-F564B14609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2438400"/>
            <a:ext cx="32575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预计亏损 92 万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Estimated loss: RMB 0.92m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CDCCAC5-EC98-4E5E-A903-D643AF3E1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238375"/>
            <a:ext cx="4552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2180F51-94C7-4023-8211-FA10C55610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2438400"/>
            <a:ext cx="42100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不建议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Not recommended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18B0528-0832-4A38-93BE-048D7813D9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924175"/>
            <a:ext cx="32385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A2D79A0-4EE6-466D-A990-721034575C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124200"/>
            <a:ext cx="28956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投入整改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Invest in a turnaround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BF83CCE-2E95-4CEC-9D52-3A8132E66A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2924175"/>
            <a:ext cx="36004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BD03766-9F73-4B9E-99DC-9639085500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3124200"/>
            <a:ext cx="32575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98848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预计亏损降至 35 万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Estimated loss falls to RMB 0.35m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4CA2772-280A-4867-95AA-B357C7219D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924175"/>
            <a:ext cx="4552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2F812C7-0248-40CE-B57C-27AA339FD5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3124200"/>
            <a:ext cx="42100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高风险，设止损线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High risk; set a stop-loss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F336680-6F3D-460E-BA4B-CBBD5B0C4A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09975"/>
            <a:ext cx="32385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EDCC3216-3CCF-44F9-A191-B7E295D953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810000"/>
            <a:ext cx="28956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缩小面积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Reduce footprint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ADAEF7B5-4BA4-47AF-B7DE-9D3500B729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3609975"/>
            <a:ext cx="36004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C27687FE-92ED-4D55-A08E-A3FD18B25E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3810000"/>
            <a:ext cx="32575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预计接近盈亏平衡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Near break-even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F9B3947A-242D-402A-8680-255319442D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3609975"/>
            <a:ext cx="4552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01D4E343-E5A1-4CF4-8AF7-B7D57F4C5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3810000"/>
            <a:ext cx="42100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租约可重谈时考虑 / </a:t>
            </a:r>
            <a:r>
              <a:rPr sz="713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Consider if the lease can be renegotiated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99B8E685-55F0-4915-AF03-B380A627BC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295775"/>
            <a:ext cx="32385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F9904AB5-ABD9-4189-99F5-4C27E2291C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4495800"/>
            <a:ext cx="28956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关停并迁移会员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Close and migrate members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83CD934A-8EDF-455F-AD4C-2CEE44113F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4295775"/>
            <a:ext cx="36004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32374E5A-4A7A-4893-8A9E-844CE1F1EF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4495800"/>
            <a:ext cx="32575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98848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预计减少亏损 76 万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Estimated loss reduction: RMB 0.76m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D62782E2-86DE-4ADC-97E9-19D323853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4295775"/>
            <a:ext cx="4552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976EFB05-BA08-474B-B871-71646CB78E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4495800"/>
            <a:ext cx="42100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优先建议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Preferred option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EEAA5A72-16AB-45E2-AF14-998C643E1F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381625"/>
            <a:ext cx="11049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AI 不替老板关店；它让经验判断具有数据依据、情景测算和退出预案。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AI does not close stores. It adds evidence, scenario analysis and an exit plan to management judgment.</a:t>
            </a:r>
          </a:p>
        </p:txBody>
      </p:sp>
    </p:spTree>
    <p:extLst>
      <p:ext uri="{BB962C8B-B14F-4D97-AF65-F5344CB8AC3E}">
        <p14:creationId xmlns:p14="http://schemas.microsoft.com/office/powerpoint/2010/main" val="712040784"/>
      </p:ext>
    </p:extLst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053B0BF4-2601-4951-99F9-B57BFE5A9B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85082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Xuanmou Intelligence · Multi-site Operations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53D7E3E-5E87-47E1-BDDD-96428CE18B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  <a:buNone/>
            </a:pPr>
            <a:r>
              <a:rPr sz="2700" b="1">
                <a:solidFill>
                  <a:srgbClr val="111111"/>
                </a:solidFill>
              </a:rPr>
              <a:t>四级管理，各自看清该做的事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One operating view, four levels of accountability.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ABE7C3B-1DD1-4EAD-945F-C52C67EC40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C2D5B52-E944-407D-8469-F62035F2B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A7AFFE2-9B6C-4201-9AEE-A93CE549E1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809750"/>
            <a:ext cx="2524125" cy="3009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648719C-6F0E-4167-A674-3DEA938C51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038350"/>
            <a:ext cx="2095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老板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Owner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9384BD8-C6D3-49C3-8D19-309ED134CA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19400"/>
            <a:ext cx="2095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9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看结果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Review outcomes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40ADC0A-FECA-4B7C-9360-209A438BE4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676650"/>
            <a:ext cx="209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DDEBFF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DDEBFF"/>
                </a:solidFill>
                <a:latin typeface="Arial"/>
                <a:ea typeface="Arial"/>
                <a:cs typeface="Arial"/>
              </a:rPr>
              <a:t>利润·风险·资源投向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Profit · Risk · Capital allocation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39849AF-74B3-4B29-B387-D193343296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52750" y="3076575"/>
            <a:ext cx="285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9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→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3C0205A-E024-4215-B5B6-0365610249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48025" y="1809750"/>
            <a:ext cx="2524125" cy="3009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E63BCDB-DC6A-4A55-9B06-9041594476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57575" y="2038350"/>
            <a:ext cx="2095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总部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Head office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B96187D-22AB-4F3F-B8BC-1FEDEBE36F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57575" y="2819400"/>
            <a:ext cx="2095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9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找原因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Find causes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60D6618-A007-491D-B214-AEA9FA363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57575" y="3676650"/>
            <a:ext cx="209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跨区域对标·政策评估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Cross-region benchmarks · Policy review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A8799A0-FF94-4E2C-9AAC-8732763ADB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00725" y="3076575"/>
            <a:ext cx="285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9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→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E6A6CA2-3CA4-41F9-857F-F3FC59F563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2524125" cy="3009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C41B8E0-C852-4642-9596-C9B58B196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038350"/>
            <a:ext cx="2095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区域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Region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6515182-DA12-4AEF-91C4-45F48925F3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819400"/>
            <a:ext cx="2095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9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推整改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Drive action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A2B37E0-3728-4D36-97EC-7237E8CFEB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3676650"/>
            <a:ext cx="209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门店分级·任务·验收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Store tiers · Tasks · Acceptance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3F38FA4-0459-4D62-B877-8353EE47D3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48700" y="3076575"/>
            <a:ext cx="285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9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→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C456D47-52D9-46E5-AF00-4D85F6D806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43975" y="1809750"/>
            <a:ext cx="2524125" cy="3009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56D8C00-78F5-4F69-BBE6-68B1776DED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53525" y="2038350"/>
            <a:ext cx="2095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店长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Store manager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E1CAEFE5-4DDF-453C-ABE7-4B19D228E8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53525" y="2819400"/>
            <a:ext cx="2095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9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做动作 / </a:t>
            </a:r>
            <a:r>
              <a:rPr sz="713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Execute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48848F1F-8AEF-4F6F-A88D-73CEB202A1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53525" y="3676650"/>
            <a:ext cx="209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日目标·偏差·行动建议
</a:t>
            </a:r>
            <a:r>
              <a:rPr sz="788" b="0">
                <a:solidFill>
                  <a:srgbClr val="6B7280"/>
                </a:solidFill>
                <a:latin typeface="Aptos"/>
                <a:ea typeface="Aptos"/>
                <a:cs typeface="Aptos"/>
              </a:rPr>
              <a:t>Daily targets · Gaps · Actions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38D6DF8-BE20-41EA-8236-876F4922FD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38750"/>
            <a:ext cx="1139190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8761462F-1373-46B5-BADB-08C3ABC10C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400675"/>
            <a:ext cx="10934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76907"/>
          </a:bodyPr>
          <a:lstStyle xmlns:a="http://schemas.openxmlformats.org/drawingml/2006/main"/>
          <a:p xmlns:a="http://schemas.openxmlformats.org/drawingml/2006/main">
            <a:pPr algn="l">
              <a:buNone/>
              <a:defRPr sz="16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结果回到经营大盘：执行不是终点，改善结果才是。
</a:t>
            </a:r>
            <a:r>
              <a:rPr sz="788" b="1">
                <a:solidFill>
                  <a:srgbClr val="6B7280"/>
                </a:solidFill>
                <a:latin typeface="Aptos"/>
                <a:ea typeface="Aptos"/>
                <a:cs typeface="Aptos"/>
              </a:rPr>
              <a:t>Results return to the operating view: completion is not the goal; improvement is.</a:t>
            </a:r>
          </a:p>
        </p:txBody>
      </p:sp>
    </p:spTree>
    <p:extLst>
      <p:ext uri="{BB962C8B-B14F-4D97-AF65-F5344CB8AC3E}">
        <p14:creationId xmlns:p14="http://schemas.microsoft.com/office/powerpoint/2010/main" val="8253256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2026-08-10T12:00:16.3530000Z</dcterms:created>
  <dcterms:modified xsi:type="dcterms:W3CDTF">2026-08-10T12:00:16.3530000Z</dcterms:modified>
</coreProperties>
</file>