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</p:sldIdLst>
  <p:sldSz cx="12192000" cy="6858000"/>
  <p:notesSz cx="68580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Header Placeholder"/>
          <p:cNvSpPr/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  <a:p>
            <a:r>
              <a:t>
[Sources]
English-primary edition derived from the user-supplied bilingual owner decision deck. English is the primary decision language; Chinese is retained as a secondary reference.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  <a:p>
            <a:r>
              <a:t>
[Sources]
English-primary edition derived from the user-supplied bilingual owner decision deck. English is the primary decision language; Chinese is retained as a secondary reference.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  <a:p>
            <a:r>
              <a:t>
[Sources]
English-primary edition derived from the user-supplied bilingual owner decision deck. English is the primary decision language; Chinese is retained as a secondary reference.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  <a:p>
            <a:r>
              <a:t>
[Sources]
English-primary edition derived from the user-supplied bilingual owner decision deck. English is the primary decision language; Chinese is retained as a secondary reference.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  <a:p>
            <a:r>
              <a:t>
[Sources]
English-primary edition derived from the user-supplied bilingual owner decision deck. English is the primary decision language; Chinese is retained as a secondary reference.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  <a:p>
            <a:r>
              <a:t>
[Sources]
English-primary edition derived from the user-supplied bilingual owner decision deck. English is the primary decision language; Chinese is retained as a secondary reference.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  <a:p>
            <a:r>
              <a:t>
[Sources]
English-primary edition derived from the user-supplied bilingual owner decision deck. English is the primary decision language; Chinese is retained as a secondary reference.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  <a:p>
            <a:r>
              <a:t>
[Sources]
English-primary edition derived from the user-supplied bilingual owner decision deck. English is the primary decision language; Chinese is retained as a secondary reference.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  <a:p>
            <a:r>
              <a:t>
[Sources]
English-primary edition derived from the user-supplied bilingual owner decision deck. English is the primary decision language; Chinese is retained as a secondary reference.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  <a:p>
            <a:r>
              <a:t>
[Sources]
English-primary edition derived from the user-supplied bilingual owner decision deck. English is the primary decision language; Chinese is retained as a secondary reference.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  <a:p>
            <a:r>
              <a:t>
[Sources]
English-primary edition derived from the user-supplied bilingual owner decision deck. English is the primary decision language; Chinese is retained as a secondary reference.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  <a:p>
            <a:r>
              <a:t>
[Sources]
English-primary edition derived from the user-supplied bilingual owner decision deck. English is the primary decision language; Chinese is retained as a secondary reference.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  <a:p>
            <a:r>
              <a:t>
[Sources]
English-primary edition derived from the user-supplied bilingual owner decision deck. English is the primary decision language; Chinese is retained as a secondary reference.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  <a:p>
            <a:r>
              <a:t>
[Sources]
English-primary edition derived from the user-supplied bilingual owner decision deck. English is the primary decision language; Chinese is retained as a secondary reference.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  <a:p>
            <a:r>
              <a:t>
[Sources]
English-primary edition derived from the user-supplied bilingual owner decision deck. English is the primary decision language; Chinese is retained as a secondary reference.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  <a:p>
            <a:r>
              <a:t>
[Sources]
English-primary edition derived from the user-supplied bilingual owner decision deck. English is the primary decision language; Chinese is retained as a secondary reference.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  <a:p>
            <a:r>
              <a:t>
[Sources]
English-primary edition derived from the user-supplied bilingual owner decision deck. English is the primary decision language; Chinese is retained as a secondary reference.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  <a:p>
            <a:r>
              <a:t>
[Sources]
English-primary edition derived from the user-supplied bilingual owner decision deck. English is the primary decision language; Chinese is retained as a secondary reference.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/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7" Type="http://schemas.openxmlformats.org/officeDocument/2006/relationships/notesSlide" Target="../notesSlides/notesSlide4.xml"/><Relationship Id="rId26" Type="http://schemas.openxmlformats.org/officeDocument/2006/relationships/slideLayout" Target="../slideLayouts/slideLayout1.xml"/><Relationship Id="rId25" Type="http://schemas.openxmlformats.org/officeDocument/2006/relationships/tags" Target="../tags/tag25.xml"/><Relationship Id="rId24" Type="http://schemas.openxmlformats.org/officeDocument/2006/relationships/tags" Target="../tags/tag24.xml"/><Relationship Id="rId23" Type="http://schemas.openxmlformats.org/officeDocument/2006/relationships/tags" Target="../tags/tag23.xml"/><Relationship Id="rId22" Type="http://schemas.openxmlformats.org/officeDocument/2006/relationships/tags" Target="../tags/tag22.xml"/><Relationship Id="rId21" Type="http://schemas.openxmlformats.org/officeDocument/2006/relationships/tags" Target="../tags/tag21.xml"/><Relationship Id="rId20" Type="http://schemas.openxmlformats.org/officeDocument/2006/relationships/tags" Target="../tags/tag20.xml"/><Relationship Id="rId2" Type="http://schemas.openxmlformats.org/officeDocument/2006/relationships/tags" Target="../tags/tag2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" name="矩形 5"/>
          <p:cNvSpPr>
            <a:spLocks noGrp="1"/>
          </p:cNvSpPr>
          <p:nvPr/>
        </p:nvSpPr>
        <p:spPr>
          <a:xfrm>
            <a:off x="400050" y="323850"/>
            <a:ext cx="34290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2563EB"/>
                </a:solidFill>
                <a:latin typeface="Aptos"/>
                <a:ea typeface="Aptos"/>
                <a:cs typeface="Aptos"/>
              </a:rPr>
              <a:t>Xuanmou Intelligence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玄谋智脑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" name="矩形 1"/>
          <p:cNvSpPr>
            <a:spLocks noGrp="1"/>
          </p:cNvSpPr>
          <p:nvPr/>
        </p:nvSpPr>
        <p:spPr>
          <a:xfrm>
            <a:off x="400050" y="1714500"/>
            <a:ext cx="9429750" cy="1714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43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See the profit clearly. Run every store with confidence.</a:t>
            </a:r>
            <a:endParaRPr sz="430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180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看清利润，才谈得上管住门店</a:t>
            </a:r>
            <a:endParaRPr sz="180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400050" y="3829050"/>
            <a:ext cx="82867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A decision intelligence layer for multi-site operators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面向连锁企业的行业数字本体与 AI 经营智脑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4" name="直接连接符 3"/>
          <p:cNvSpPr>
            <a:spLocks noGrp="1"/>
          </p:cNvSpPr>
          <p:nvPr/>
        </p:nvSpPr>
        <p:spPr>
          <a:xfrm>
            <a:off x="400050" y="5857875"/>
            <a:ext cx="11391900" cy="0"/>
          </a:xfrm>
          <a:prstGeom prst="line">
            <a:avLst/>
          </a:prstGeom>
          <a:noFill/>
          <a:ln w="38100">
            <a:solidFill>
              <a:srgbClr val="2778FF"/>
            </a:solidFill>
            <a:prstDash val="solid"/>
          </a:ln>
        </p:spPr>
      </p:sp>
      <p:sp>
        <p:nvSpPr>
          <p:cNvPr id="5" name="矩形 4"/>
          <p:cNvSpPr>
            <a:spLocks noGrp="1"/>
          </p:cNvSpPr>
          <p:nvPr/>
        </p:nvSpPr>
        <p:spPr>
          <a:xfrm>
            <a:off x="400050" y="6096000"/>
            <a:ext cx="5905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92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Confidential external edition · Cases and figures are anonymized illustrations  </a:t>
            </a:r>
            <a:r>
              <a:rPr sz="62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对外保密版 · 案例与金额均为匿名示意</a:t>
            </a:r>
            <a:endParaRPr sz="62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矩形 12"/>
          <p:cNvSpPr>
            <a:spLocks noGrp="1"/>
          </p:cNvSpPr>
          <p:nvPr/>
        </p:nvSpPr>
        <p:spPr>
          <a:xfrm>
            <a:off x="400050" y="266700"/>
            <a:ext cx="7810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920" b="1">
                <a:solidFill>
                  <a:srgbClr val="2563EB"/>
                </a:solidFill>
                <a:latin typeface="Aptos"/>
                <a:ea typeface="Aptos"/>
                <a:cs typeface="Aptos"/>
              </a:rPr>
              <a:t>Xuanmou Intelligence · Multi-site Operations  </a:t>
            </a:r>
            <a:r>
              <a:rPr sz="62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玄谋智脑 · 连锁企业经营决策</a:t>
            </a:r>
            <a:endParaRPr sz="62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" name="矩形 1"/>
          <p:cNvSpPr>
            <a:spLocks noGrp="1"/>
          </p:cNvSpPr>
          <p:nvPr/>
        </p:nvSpPr>
        <p:spPr>
          <a:xfrm>
            <a:off x="400050" y="590550"/>
            <a:ext cx="110490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24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AI provides evidence. Management owns the decision.</a:t>
            </a:r>
            <a:endParaRPr sz="240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11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AI 给依据，经营决策仍由管理者负责</a:t>
            </a:r>
            <a:endParaRPr sz="11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直接连接符 2"/>
          <p:cNvSpPr>
            <a:spLocks noGrp="1"/>
          </p:cNvSpPr>
          <p:nvPr/>
        </p:nvSpPr>
        <p:spPr>
          <a:xfrm>
            <a:off x="400050" y="1323975"/>
            <a:ext cx="11391900" cy="0"/>
          </a:xfrm>
          <a:prstGeom prst="line">
            <a:avLst/>
          </a:prstGeom>
          <a:noFill/>
          <a:ln w="9525">
            <a:solidFill>
              <a:srgbClr val="C9CDD2"/>
            </a:solidFill>
            <a:prstDash val="solid"/>
          </a:ln>
        </p:spPr>
      </p:sp>
      <p:sp>
        <p:nvSpPr>
          <p:cNvPr id="4" name="矩形 3"/>
          <p:cNvSpPr>
            <a:spLocks noGrp="1"/>
          </p:cNvSpPr>
          <p:nvPr/>
        </p:nvSpPr>
        <p:spPr>
          <a:xfrm>
            <a:off x="11258550" y="6400800"/>
            <a:ext cx="5334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r">
              <a:buNone/>
              <a:defRPr sz="900" b="0">
                <a:solidFill>
                  <a:srgbClr val="62666D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900" b="0">
                <a:solidFill>
                  <a:srgbClr val="62666D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10</a:t>
            </a:r>
            <a:endParaRPr sz="900" b="0">
              <a:solidFill>
                <a:srgbClr val="62666D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5" name="矩形 4"/>
          <p:cNvSpPr>
            <a:spLocks noGrp="1"/>
          </p:cNvSpPr>
          <p:nvPr/>
        </p:nvSpPr>
        <p:spPr>
          <a:xfrm>
            <a:off x="400050" y="1733550"/>
            <a:ext cx="5334000" cy="3486150"/>
          </a:xfrm>
          <a:prstGeom prst="rect">
            <a:avLst/>
          </a:prstGeom>
          <a:solidFill>
            <a:srgbClr val="F1F3F5"/>
          </a:solidFill>
          <a:ln w="0">
            <a:noFill/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400050" y="1733550"/>
            <a:ext cx="66675" cy="3486150"/>
          </a:xfrm>
          <a:prstGeom prst="rect">
            <a:avLst/>
          </a:prstGeom>
          <a:solidFill>
            <a:srgbClr val="2778FF"/>
          </a:solidFill>
          <a:ln w="0">
            <a:noFill/>
            <a:prstDash val="solid"/>
          </a:ln>
        </p:spPr>
      </p:sp>
      <p:sp>
        <p:nvSpPr>
          <p:cNvPr id="7" name="矩形 6"/>
          <p:cNvSpPr>
            <a:spLocks noGrp="1"/>
          </p:cNvSpPr>
          <p:nvPr/>
        </p:nvSpPr>
        <p:spPr>
          <a:xfrm>
            <a:off x="628650" y="1943100"/>
            <a:ext cx="48958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AI can support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AI 可以承担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8" name="矩形 7"/>
          <p:cNvSpPr>
            <a:spLocks noGrp="1"/>
          </p:cNvSpPr>
          <p:nvPr/>
        </p:nvSpPr>
        <p:spPr>
          <a:xfrm>
            <a:off x="628650" y="2438400"/>
            <a:ext cx="4895850" cy="2609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1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· Connect and reconcile data across systems
· Continuously scan for operating exceptions
· Drill down to stores, SKUs, shifts and individual orders
· Apply industry rules and relevant historical cases
· Model the impact of each option on profit and cash flow
· Track execution and verify the actual outcome</a:t>
            </a:r>
            <a:endParaRPr sz="1150" b="1">
              <a:solidFill>
                <a:srgbClr val="111111"/>
              </a:solidFill>
              <a:latin typeface="Aptos"/>
              <a:ea typeface="Aptos"/>
              <a:cs typeface="Aptos"/>
            </a:endParaRPr>
          </a:p>
          <a:p>
            <a:r>
              <a:rPr sz="70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· 理解并关联跨系统数据
· 持续扫描异常
· 穿透至门店、SKU、班次和订单
· 调用行业规则与历史案例
· 推演方案对利润和现金流的影响
· 跟踪执行并验证结果</a:t>
            </a:r>
            <a:endParaRPr sz="70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9" name="矩形 8"/>
          <p:cNvSpPr>
            <a:spLocks noGrp="1"/>
          </p:cNvSpPr>
          <p:nvPr/>
        </p:nvSpPr>
        <p:spPr>
          <a:xfrm>
            <a:off x="6457950" y="1733550"/>
            <a:ext cx="5334000" cy="3486150"/>
          </a:xfrm>
          <a:prstGeom prst="rect">
            <a:avLst/>
          </a:prstGeom>
          <a:solidFill>
            <a:srgbClr val="F1F3F5"/>
          </a:solidFill>
          <a:ln w="0">
            <a:noFill/>
            <a:prstDash val="solid"/>
          </a:ln>
        </p:spPr>
      </p:sp>
      <p:sp>
        <p:nvSpPr>
          <p:cNvPr id="10" name="矩形 9"/>
          <p:cNvSpPr>
            <a:spLocks noGrp="1"/>
          </p:cNvSpPr>
          <p:nvPr/>
        </p:nvSpPr>
        <p:spPr>
          <a:xfrm>
            <a:off x="6457950" y="1733550"/>
            <a:ext cx="66675" cy="3486150"/>
          </a:xfrm>
          <a:prstGeom prst="rect">
            <a:avLst/>
          </a:prstGeom>
          <a:solidFill>
            <a:srgbClr val="E95454"/>
          </a:solidFill>
          <a:ln w="0">
            <a:noFill/>
            <a:prstDash val="solid"/>
          </a:ln>
        </p:spPr>
      </p:sp>
      <p:sp>
        <p:nvSpPr>
          <p:cNvPr id="11" name="矩形 10"/>
          <p:cNvSpPr>
            <a:spLocks noGrp="1"/>
          </p:cNvSpPr>
          <p:nvPr/>
        </p:nvSpPr>
        <p:spPr>
          <a:xfrm>
            <a:off x="6686550" y="1943100"/>
            <a:ext cx="48958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Management must decide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必须由管理者决定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2" name="矩形 11"/>
          <p:cNvSpPr>
            <a:spLocks noGrp="1"/>
          </p:cNvSpPr>
          <p:nvPr/>
        </p:nvSpPr>
        <p:spPr>
          <a:xfrm>
            <a:off x="6686550" y="2438400"/>
            <a:ext cx="4895850" cy="2609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1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Price changes · Personnel actions · Supplier changes · Store relocation or closure · Major investment
All high-impact decisions require evidence, approval and execution records.</a:t>
            </a:r>
            <a:endParaRPr sz="11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0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· 价格调整
· 人员处置
· 供应商更换
· 门店迁址与关停
· 重大资源投入
所有高影响决策都应留下依据、审批与执行记录。</a:t>
            </a:r>
            <a:endParaRPr sz="70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" name="矩形 46"/>
          <p:cNvSpPr>
            <a:spLocks noGrp="1"/>
          </p:cNvSpPr>
          <p:nvPr/>
        </p:nvSpPr>
        <p:spPr>
          <a:xfrm>
            <a:off x="400050" y="266700"/>
            <a:ext cx="7810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920" b="1">
                <a:solidFill>
                  <a:srgbClr val="2563EB"/>
                </a:solidFill>
                <a:latin typeface="Aptos"/>
                <a:ea typeface="Aptos"/>
                <a:cs typeface="Aptos"/>
              </a:rPr>
              <a:t>Xuanmou Intelligence · Multi-site Operations  </a:t>
            </a:r>
            <a:r>
              <a:rPr sz="62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玄谋智脑 · 连锁企业经营决策</a:t>
            </a:r>
            <a:endParaRPr sz="62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" name="矩形 1"/>
          <p:cNvSpPr>
            <a:spLocks noGrp="1"/>
          </p:cNvSpPr>
          <p:nvPr/>
        </p:nvSpPr>
        <p:spPr>
          <a:xfrm>
            <a:off x="400050" y="590550"/>
            <a:ext cx="110490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24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BI explains the past. Xuanmou drives the next action.</a:t>
            </a:r>
            <a:endParaRPr sz="240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11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BI 解释过去，玄谋智脑推动下一步</a:t>
            </a:r>
            <a:endParaRPr sz="11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直接连接符 2"/>
          <p:cNvSpPr>
            <a:spLocks noGrp="1"/>
          </p:cNvSpPr>
          <p:nvPr/>
        </p:nvSpPr>
        <p:spPr>
          <a:xfrm>
            <a:off x="400050" y="1323975"/>
            <a:ext cx="11391900" cy="0"/>
          </a:xfrm>
          <a:prstGeom prst="line">
            <a:avLst/>
          </a:prstGeom>
          <a:noFill/>
          <a:ln w="9525">
            <a:solidFill>
              <a:srgbClr val="C9CDD2"/>
            </a:solidFill>
            <a:prstDash val="solid"/>
          </a:ln>
        </p:spPr>
      </p:sp>
      <p:sp>
        <p:nvSpPr>
          <p:cNvPr id="4" name="矩形 3"/>
          <p:cNvSpPr>
            <a:spLocks noGrp="1"/>
          </p:cNvSpPr>
          <p:nvPr/>
        </p:nvSpPr>
        <p:spPr>
          <a:xfrm>
            <a:off x="11258550" y="6400800"/>
            <a:ext cx="5334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r">
              <a:buNone/>
              <a:defRPr sz="900" b="0">
                <a:solidFill>
                  <a:srgbClr val="62666D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900" b="0">
                <a:solidFill>
                  <a:srgbClr val="62666D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11</a:t>
            </a:r>
            <a:endParaRPr sz="900" b="0">
              <a:solidFill>
                <a:srgbClr val="62666D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5" name="矩形 4"/>
          <p:cNvSpPr>
            <a:spLocks noGrp="1"/>
          </p:cNvSpPr>
          <p:nvPr/>
        </p:nvSpPr>
        <p:spPr>
          <a:xfrm>
            <a:off x="400050" y="1619250"/>
            <a:ext cx="2171700" cy="476250"/>
          </a:xfrm>
          <a:prstGeom prst="rect">
            <a:avLst/>
          </a:prstGeom>
          <a:solidFill>
            <a:srgbClr val="111111"/>
          </a:solidFill>
          <a:ln w="0">
            <a:noFill/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552450" y="1762125"/>
            <a:ext cx="1866900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92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Dimension  </a:t>
            </a:r>
            <a:r>
              <a:rPr sz="62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维度</a:t>
            </a:r>
            <a:endParaRPr sz="62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7" name="矩形 6"/>
          <p:cNvSpPr>
            <a:spLocks noGrp="1"/>
          </p:cNvSpPr>
          <p:nvPr/>
        </p:nvSpPr>
        <p:spPr>
          <a:xfrm>
            <a:off x="2571750" y="1619250"/>
            <a:ext cx="3905250" cy="476250"/>
          </a:xfrm>
          <a:prstGeom prst="rect">
            <a:avLst/>
          </a:prstGeom>
          <a:solidFill>
            <a:srgbClr val="111111"/>
          </a:solidFill>
          <a:ln w="0">
            <a:noFill/>
            <a:prstDash val="solid"/>
          </a:ln>
        </p:spPr>
      </p:sp>
      <p:sp>
        <p:nvSpPr>
          <p:cNvPr id="8" name="矩形 7"/>
          <p:cNvSpPr>
            <a:spLocks noGrp="1"/>
          </p:cNvSpPr>
          <p:nvPr/>
        </p:nvSpPr>
        <p:spPr>
          <a:xfrm>
            <a:off x="2724150" y="1762125"/>
            <a:ext cx="3600450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92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Conventional BI  </a:t>
            </a:r>
            <a:r>
              <a:rPr sz="62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普通 BI</a:t>
            </a:r>
            <a:endParaRPr sz="62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9" name="矩形 8"/>
          <p:cNvSpPr>
            <a:spLocks noGrp="1"/>
          </p:cNvSpPr>
          <p:nvPr/>
        </p:nvSpPr>
        <p:spPr>
          <a:xfrm>
            <a:off x="6477000" y="1619250"/>
            <a:ext cx="5314950" cy="476250"/>
          </a:xfrm>
          <a:prstGeom prst="rect">
            <a:avLst/>
          </a:prstGeom>
          <a:solidFill>
            <a:srgbClr val="2778FF"/>
          </a:solidFill>
          <a:ln w="0">
            <a:noFill/>
            <a:prstDash val="solid"/>
          </a:ln>
        </p:spPr>
      </p:sp>
      <p:sp>
        <p:nvSpPr>
          <p:cNvPr id="10" name="矩形 9"/>
          <p:cNvSpPr>
            <a:spLocks noGrp="1"/>
          </p:cNvSpPr>
          <p:nvPr/>
        </p:nvSpPr>
        <p:spPr>
          <a:xfrm>
            <a:off x="6629400" y="1762125"/>
            <a:ext cx="5010150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92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Xuanmou Intelligence  </a:t>
            </a:r>
            <a:r>
              <a:rPr sz="62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玄谋智脑</a:t>
            </a:r>
            <a:endParaRPr sz="62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1" name="矩形 10"/>
          <p:cNvSpPr>
            <a:spLocks noGrp="1"/>
          </p:cNvSpPr>
          <p:nvPr/>
        </p:nvSpPr>
        <p:spPr>
          <a:xfrm>
            <a:off x="400050" y="2095500"/>
            <a:ext cx="2171700" cy="638175"/>
          </a:xfrm>
          <a:prstGeom prst="rect">
            <a:avLst/>
          </a:prstGeom>
          <a:solidFill>
            <a:srgbClr val="F1F3F5"/>
          </a:solidFill>
          <a:ln w="9525">
            <a:solidFill>
              <a:srgbClr val="C9CDD2"/>
            </a:solidFill>
            <a:prstDash val="solid"/>
          </a:ln>
        </p:spPr>
      </p:sp>
      <p:sp>
        <p:nvSpPr>
          <p:cNvPr id="12" name="矩形 11"/>
          <p:cNvSpPr>
            <a:spLocks noGrp="1"/>
          </p:cNvSpPr>
          <p:nvPr/>
        </p:nvSpPr>
        <p:spPr>
          <a:xfrm>
            <a:off x="552450" y="2266950"/>
            <a:ext cx="186690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Role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定位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3" name="矩形 12"/>
          <p:cNvSpPr>
            <a:spLocks noGrp="1"/>
          </p:cNvSpPr>
          <p:nvPr/>
        </p:nvSpPr>
        <p:spPr>
          <a:xfrm>
            <a:off x="2571750" y="2095500"/>
            <a:ext cx="3905250" cy="638175"/>
          </a:xfrm>
          <a:prstGeom prst="rect">
            <a:avLst/>
          </a:prstGeom>
          <a:solidFill>
            <a:srgbClr val="F1F3F5"/>
          </a:solidFill>
          <a:ln w="9525">
            <a:solidFill>
              <a:srgbClr val="C9CDD2"/>
            </a:solidFill>
            <a:prstDash val="solid"/>
          </a:ln>
        </p:spPr>
      </p:sp>
      <p:sp>
        <p:nvSpPr>
          <p:cNvPr id="14" name="矩形 13"/>
          <p:cNvSpPr>
            <a:spLocks noGrp="1"/>
          </p:cNvSpPr>
          <p:nvPr/>
        </p:nvSpPr>
        <p:spPr>
          <a:xfrm>
            <a:off x="2724150" y="2266950"/>
            <a:ext cx="36004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Display reports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展示报表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5" name="矩形 14"/>
          <p:cNvSpPr>
            <a:spLocks noGrp="1"/>
          </p:cNvSpPr>
          <p:nvPr/>
        </p:nvSpPr>
        <p:spPr>
          <a:xfrm>
            <a:off x="6477000" y="2095500"/>
            <a:ext cx="5314950" cy="638175"/>
          </a:xfrm>
          <a:prstGeom prst="rect">
            <a:avLst/>
          </a:prstGeom>
          <a:solidFill>
            <a:srgbClr val="F1F3F5"/>
          </a:solidFill>
          <a:ln w="9525">
            <a:solidFill>
              <a:srgbClr val="C9CDD2"/>
            </a:solidFill>
            <a:prstDash val="solid"/>
          </a:ln>
        </p:spPr>
      </p:sp>
      <p:sp>
        <p:nvSpPr>
          <p:cNvPr id="16" name="矩形 15"/>
          <p:cNvSpPr>
            <a:spLocks noGrp="1"/>
          </p:cNvSpPr>
          <p:nvPr/>
        </p:nvSpPr>
        <p:spPr>
          <a:xfrm>
            <a:off x="6629400" y="2266950"/>
            <a:ext cx="50101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Drive decisions and improvement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驱动经营决策与改善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7" name="矩形 16"/>
          <p:cNvSpPr>
            <a:spLocks noGrp="1"/>
          </p:cNvSpPr>
          <p:nvPr/>
        </p:nvSpPr>
        <p:spPr>
          <a:xfrm>
            <a:off x="400050" y="2733675"/>
            <a:ext cx="2171700" cy="638175"/>
          </a:xfrm>
          <a:prstGeom prst="rect">
            <a:avLst/>
          </a:prstGeom>
          <a:solidFill>
            <a:srgbClr val="FFFFFF"/>
          </a:solidFill>
          <a:ln w="9525">
            <a:solidFill>
              <a:srgbClr val="C9CDD2"/>
            </a:solidFill>
            <a:prstDash val="solid"/>
          </a:ln>
        </p:spPr>
      </p:sp>
      <p:sp>
        <p:nvSpPr>
          <p:cNvPr id="18" name="矩形 17"/>
          <p:cNvSpPr>
            <a:spLocks noGrp="1"/>
          </p:cNvSpPr>
          <p:nvPr/>
        </p:nvSpPr>
        <p:spPr>
          <a:xfrm>
            <a:off x="552450" y="2905125"/>
            <a:ext cx="186690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Business context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业务语义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9" name="矩形 18"/>
          <p:cNvSpPr>
            <a:spLocks noGrp="1"/>
          </p:cNvSpPr>
          <p:nvPr/>
        </p:nvSpPr>
        <p:spPr>
          <a:xfrm>
            <a:off x="2571750" y="2733675"/>
            <a:ext cx="3905250" cy="638175"/>
          </a:xfrm>
          <a:prstGeom prst="rect">
            <a:avLst/>
          </a:prstGeom>
          <a:solidFill>
            <a:srgbClr val="FFFFFF"/>
          </a:solidFill>
          <a:ln w="9525">
            <a:solidFill>
              <a:srgbClr val="C9CDD2"/>
            </a:solidFill>
            <a:prstDash val="solid"/>
          </a:ln>
        </p:spPr>
      </p:sp>
      <p:sp>
        <p:nvSpPr>
          <p:cNvPr id="20" name="矩形 19"/>
          <p:cNvSpPr>
            <a:spLocks noGrp="1"/>
          </p:cNvSpPr>
          <p:nvPr/>
        </p:nvSpPr>
        <p:spPr>
          <a:xfrm>
            <a:off x="2724150" y="2905125"/>
            <a:ext cx="36004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Fields and metrics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字段和指标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1" name="矩形 20"/>
          <p:cNvSpPr>
            <a:spLocks noGrp="1"/>
          </p:cNvSpPr>
          <p:nvPr/>
        </p:nvSpPr>
        <p:spPr>
          <a:xfrm>
            <a:off x="6477000" y="2733675"/>
            <a:ext cx="5314950" cy="638175"/>
          </a:xfrm>
          <a:prstGeom prst="rect">
            <a:avLst/>
          </a:prstGeom>
          <a:solidFill>
            <a:srgbClr val="FFFFFF"/>
          </a:solidFill>
          <a:ln w="9525">
            <a:solidFill>
              <a:srgbClr val="C9CDD2"/>
            </a:solidFill>
            <a:prstDash val="solid"/>
          </a:ln>
        </p:spPr>
      </p:sp>
      <p:sp>
        <p:nvSpPr>
          <p:cNvPr id="22" name="矩形 21"/>
          <p:cNvSpPr>
            <a:spLocks noGrp="1"/>
          </p:cNvSpPr>
          <p:nvPr/>
        </p:nvSpPr>
        <p:spPr>
          <a:xfrm>
            <a:off x="6629400" y="2905125"/>
            <a:ext cx="50101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Industry ontology for stores, products, people and members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门店、商品、人员、会员等行业本体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3" name="矩形 22"/>
          <p:cNvSpPr>
            <a:spLocks noGrp="1"/>
          </p:cNvSpPr>
          <p:nvPr/>
        </p:nvSpPr>
        <p:spPr>
          <a:xfrm>
            <a:off x="400050" y="3371850"/>
            <a:ext cx="2171700" cy="638175"/>
          </a:xfrm>
          <a:prstGeom prst="rect">
            <a:avLst/>
          </a:prstGeom>
          <a:solidFill>
            <a:srgbClr val="F1F3F5"/>
          </a:solidFill>
          <a:ln w="9525">
            <a:solidFill>
              <a:srgbClr val="C9CDD2"/>
            </a:solidFill>
            <a:prstDash val="solid"/>
          </a:ln>
        </p:spPr>
      </p:sp>
      <p:sp>
        <p:nvSpPr>
          <p:cNvPr id="24" name="矩形 23"/>
          <p:cNvSpPr>
            <a:spLocks noGrp="1"/>
          </p:cNvSpPr>
          <p:nvPr/>
        </p:nvSpPr>
        <p:spPr>
          <a:xfrm>
            <a:off x="552450" y="3543300"/>
            <a:ext cx="186690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Issue detection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问题发现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5" name="矩形 24"/>
          <p:cNvSpPr>
            <a:spLocks noGrp="1"/>
          </p:cNvSpPr>
          <p:nvPr/>
        </p:nvSpPr>
        <p:spPr>
          <a:xfrm>
            <a:off x="2571750" y="3371850"/>
            <a:ext cx="3905250" cy="638175"/>
          </a:xfrm>
          <a:prstGeom prst="rect">
            <a:avLst/>
          </a:prstGeom>
          <a:solidFill>
            <a:srgbClr val="F1F3F5"/>
          </a:solidFill>
          <a:ln w="9525">
            <a:solidFill>
              <a:srgbClr val="C9CDD2"/>
            </a:solidFill>
            <a:prstDash val="solid"/>
          </a:ln>
        </p:spPr>
      </p:sp>
      <p:sp>
        <p:nvSpPr>
          <p:cNvPr id="26" name="矩形 25"/>
          <p:cNvSpPr>
            <a:spLocks noGrp="1"/>
          </p:cNvSpPr>
          <p:nvPr/>
        </p:nvSpPr>
        <p:spPr>
          <a:xfrm>
            <a:off x="2724150" y="3543300"/>
            <a:ext cx="36004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People search the data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人主动看数据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7" name="矩形 26"/>
          <p:cNvSpPr>
            <a:spLocks noGrp="1"/>
          </p:cNvSpPr>
          <p:nvPr/>
        </p:nvSpPr>
        <p:spPr>
          <a:xfrm>
            <a:off x="6477000" y="3371850"/>
            <a:ext cx="5314950" cy="638175"/>
          </a:xfrm>
          <a:prstGeom prst="rect">
            <a:avLst/>
          </a:prstGeom>
          <a:solidFill>
            <a:srgbClr val="F1F3F5"/>
          </a:solidFill>
          <a:ln w="9525">
            <a:solidFill>
              <a:srgbClr val="C9CDD2"/>
            </a:solidFill>
            <a:prstDash val="solid"/>
          </a:ln>
        </p:spPr>
      </p:sp>
      <p:sp>
        <p:nvSpPr>
          <p:cNvPr id="28" name="矩形 27"/>
          <p:cNvSpPr>
            <a:spLocks noGrp="1"/>
          </p:cNvSpPr>
          <p:nvPr/>
        </p:nvSpPr>
        <p:spPr>
          <a:xfrm>
            <a:off x="6629400" y="3543300"/>
            <a:ext cx="50101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System detects, prioritizes and alerts continuously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系统持续发现、分级与推送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9" name="矩形 28"/>
          <p:cNvSpPr>
            <a:spLocks noGrp="1"/>
          </p:cNvSpPr>
          <p:nvPr/>
        </p:nvSpPr>
        <p:spPr>
          <a:xfrm>
            <a:off x="400050" y="4010025"/>
            <a:ext cx="2171700" cy="638175"/>
          </a:xfrm>
          <a:prstGeom prst="rect">
            <a:avLst/>
          </a:prstGeom>
          <a:solidFill>
            <a:srgbClr val="FFFFFF"/>
          </a:solidFill>
          <a:ln w="9525">
            <a:solidFill>
              <a:srgbClr val="C9CDD2"/>
            </a:solidFill>
            <a:prstDash val="solid"/>
          </a:ln>
        </p:spPr>
      </p:sp>
      <p:sp>
        <p:nvSpPr>
          <p:cNvPr id="30" name="矩形 29"/>
          <p:cNvSpPr>
            <a:spLocks noGrp="1"/>
          </p:cNvSpPr>
          <p:nvPr/>
        </p:nvSpPr>
        <p:spPr>
          <a:xfrm>
            <a:off x="552450" y="4181475"/>
            <a:ext cx="186690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Issue resolution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问题处理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1" name="矩形 30"/>
          <p:cNvSpPr>
            <a:spLocks noGrp="1"/>
          </p:cNvSpPr>
          <p:nvPr/>
        </p:nvSpPr>
        <p:spPr>
          <a:xfrm>
            <a:off x="2571750" y="4010025"/>
            <a:ext cx="3905250" cy="638175"/>
          </a:xfrm>
          <a:prstGeom prst="rect">
            <a:avLst/>
          </a:prstGeom>
          <a:solidFill>
            <a:srgbClr val="FFFFFF"/>
          </a:solidFill>
          <a:ln w="9525">
            <a:solidFill>
              <a:srgbClr val="C9CDD2"/>
            </a:solidFill>
            <a:prstDash val="solid"/>
          </a:ln>
        </p:spPr>
      </p:sp>
      <p:sp>
        <p:nvSpPr>
          <p:cNvPr id="32" name="矩形 31"/>
          <p:cNvSpPr>
            <a:spLocks noGrp="1"/>
          </p:cNvSpPr>
          <p:nvPr/>
        </p:nvSpPr>
        <p:spPr>
          <a:xfrm>
            <a:off x="2724150" y="4181475"/>
            <a:ext cx="36004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Report exceptions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报告异常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3" name="矩形 32"/>
          <p:cNvSpPr>
            <a:spLocks noGrp="1"/>
          </p:cNvSpPr>
          <p:nvPr/>
        </p:nvSpPr>
        <p:spPr>
          <a:xfrm>
            <a:off x="6477000" y="4010025"/>
            <a:ext cx="5314950" cy="638175"/>
          </a:xfrm>
          <a:prstGeom prst="rect">
            <a:avLst/>
          </a:prstGeom>
          <a:solidFill>
            <a:srgbClr val="FFFFFF"/>
          </a:solidFill>
          <a:ln w="9525">
            <a:solidFill>
              <a:srgbClr val="C9CDD2"/>
            </a:solidFill>
            <a:prstDash val="solid"/>
          </a:ln>
        </p:spPr>
      </p:sp>
      <p:sp>
        <p:nvSpPr>
          <p:cNvPr id="34" name="矩形 33"/>
          <p:cNvSpPr>
            <a:spLocks noGrp="1"/>
          </p:cNvSpPr>
          <p:nvPr/>
        </p:nvSpPr>
        <p:spPr>
          <a:xfrm>
            <a:off x="6629400" y="4181475"/>
            <a:ext cx="50101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Root cause, impact, recommendation and action task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归因、测算、方案和整改任务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5" name="矩形 34"/>
          <p:cNvSpPr>
            <a:spLocks noGrp="1"/>
          </p:cNvSpPr>
          <p:nvPr/>
        </p:nvSpPr>
        <p:spPr>
          <a:xfrm>
            <a:off x="400050" y="4648200"/>
            <a:ext cx="2171700" cy="638175"/>
          </a:xfrm>
          <a:prstGeom prst="rect">
            <a:avLst/>
          </a:prstGeom>
          <a:solidFill>
            <a:srgbClr val="F1F3F5"/>
          </a:solidFill>
          <a:ln w="9525">
            <a:solidFill>
              <a:srgbClr val="C9CDD2"/>
            </a:solidFill>
            <a:prstDash val="solid"/>
          </a:ln>
        </p:spPr>
      </p:sp>
      <p:sp>
        <p:nvSpPr>
          <p:cNvPr id="36" name="矩形 35"/>
          <p:cNvSpPr>
            <a:spLocks noGrp="1"/>
          </p:cNvSpPr>
          <p:nvPr/>
        </p:nvSpPr>
        <p:spPr>
          <a:xfrm>
            <a:off x="552450" y="4819650"/>
            <a:ext cx="186690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Outcome validation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结果验证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7" name="矩形 36"/>
          <p:cNvSpPr>
            <a:spLocks noGrp="1"/>
          </p:cNvSpPr>
          <p:nvPr/>
        </p:nvSpPr>
        <p:spPr>
          <a:xfrm>
            <a:off x="2571750" y="4648200"/>
            <a:ext cx="3905250" cy="638175"/>
          </a:xfrm>
          <a:prstGeom prst="rect">
            <a:avLst/>
          </a:prstGeom>
          <a:solidFill>
            <a:srgbClr val="F1F3F5"/>
          </a:solidFill>
          <a:ln w="9525">
            <a:solidFill>
              <a:srgbClr val="C9CDD2"/>
            </a:solidFill>
            <a:prstDash val="solid"/>
          </a:ln>
        </p:spPr>
      </p:sp>
      <p:sp>
        <p:nvSpPr>
          <p:cNvPr id="38" name="矩形 37"/>
          <p:cNvSpPr>
            <a:spLocks noGrp="1"/>
          </p:cNvSpPr>
          <p:nvPr/>
        </p:nvSpPr>
        <p:spPr>
          <a:xfrm>
            <a:off x="2724150" y="4819650"/>
            <a:ext cx="36004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Usually not tracked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通常不跟踪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9" name="矩形 38"/>
          <p:cNvSpPr>
            <a:spLocks noGrp="1"/>
          </p:cNvSpPr>
          <p:nvPr/>
        </p:nvSpPr>
        <p:spPr>
          <a:xfrm>
            <a:off x="6477000" y="4648200"/>
            <a:ext cx="5314950" cy="638175"/>
          </a:xfrm>
          <a:prstGeom prst="rect">
            <a:avLst/>
          </a:prstGeom>
          <a:solidFill>
            <a:srgbClr val="F1F3F5"/>
          </a:solidFill>
          <a:ln w="9525">
            <a:solidFill>
              <a:srgbClr val="C9CDD2"/>
            </a:solidFill>
            <a:prstDash val="solid"/>
          </a:ln>
        </p:spPr>
      </p:sp>
      <p:sp>
        <p:nvSpPr>
          <p:cNvPr id="40" name="矩形 39"/>
          <p:cNvSpPr>
            <a:spLocks noGrp="1"/>
          </p:cNvSpPr>
          <p:nvPr/>
        </p:nvSpPr>
        <p:spPr>
          <a:xfrm>
            <a:off x="6629400" y="4819650"/>
            <a:ext cx="50101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Verify improvement and update best practices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验证改善并更新最佳实践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41" name="矩形 40"/>
          <p:cNvSpPr>
            <a:spLocks noGrp="1"/>
          </p:cNvSpPr>
          <p:nvPr/>
        </p:nvSpPr>
        <p:spPr>
          <a:xfrm>
            <a:off x="400050" y="5286375"/>
            <a:ext cx="2171700" cy="638175"/>
          </a:xfrm>
          <a:prstGeom prst="rect">
            <a:avLst/>
          </a:prstGeom>
          <a:solidFill>
            <a:srgbClr val="FFFFFF"/>
          </a:solidFill>
          <a:ln w="9525">
            <a:solidFill>
              <a:srgbClr val="C9CDD2"/>
            </a:solidFill>
            <a:prstDash val="solid"/>
          </a:ln>
        </p:spPr>
      </p:sp>
      <p:sp>
        <p:nvSpPr>
          <p:cNvPr id="42" name="矩形 41"/>
          <p:cNvSpPr>
            <a:spLocks noGrp="1"/>
          </p:cNvSpPr>
          <p:nvPr/>
        </p:nvSpPr>
        <p:spPr>
          <a:xfrm>
            <a:off x="552450" y="5457825"/>
            <a:ext cx="186690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Long-term value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长期价值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43" name="矩形 42"/>
          <p:cNvSpPr>
            <a:spLocks noGrp="1"/>
          </p:cNvSpPr>
          <p:nvPr/>
        </p:nvSpPr>
        <p:spPr>
          <a:xfrm>
            <a:off x="2571750" y="5286375"/>
            <a:ext cx="3905250" cy="638175"/>
          </a:xfrm>
          <a:prstGeom prst="rect">
            <a:avLst/>
          </a:prstGeom>
          <a:solidFill>
            <a:srgbClr val="FFFFFF"/>
          </a:solidFill>
          <a:ln w="9525">
            <a:solidFill>
              <a:srgbClr val="C9CDD2"/>
            </a:solidFill>
            <a:prstDash val="solid"/>
          </a:ln>
        </p:spPr>
      </p:sp>
      <p:sp>
        <p:nvSpPr>
          <p:cNvPr id="44" name="矩形 43"/>
          <p:cNvSpPr>
            <a:spLocks noGrp="1"/>
          </p:cNvSpPr>
          <p:nvPr/>
        </p:nvSpPr>
        <p:spPr>
          <a:xfrm>
            <a:off x="2724150" y="5457825"/>
            <a:ext cx="36004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More and more reports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报表越来越多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45" name="矩形 44"/>
          <p:cNvSpPr>
            <a:spLocks noGrp="1"/>
          </p:cNvSpPr>
          <p:nvPr/>
        </p:nvSpPr>
        <p:spPr>
          <a:xfrm>
            <a:off x="6477000" y="5286375"/>
            <a:ext cx="5314950" cy="638175"/>
          </a:xfrm>
          <a:prstGeom prst="rect">
            <a:avLst/>
          </a:prstGeom>
          <a:solidFill>
            <a:srgbClr val="FFFFFF"/>
          </a:solidFill>
          <a:ln w="9525">
            <a:solidFill>
              <a:srgbClr val="C9CDD2"/>
            </a:solidFill>
            <a:prstDash val="solid"/>
          </a:ln>
        </p:spPr>
      </p:sp>
      <p:sp>
        <p:nvSpPr>
          <p:cNvPr id="46" name="矩形 45"/>
          <p:cNvSpPr>
            <a:spLocks noGrp="1"/>
          </p:cNvSpPr>
          <p:nvPr/>
        </p:nvSpPr>
        <p:spPr>
          <a:xfrm>
            <a:off x="6629400" y="5457825"/>
            <a:ext cx="50101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Industry models and company knowledge improve with use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行业模型与企业知识越用越成熟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" name="矩形 29"/>
          <p:cNvSpPr>
            <a:spLocks noGrp="1"/>
          </p:cNvSpPr>
          <p:nvPr/>
        </p:nvSpPr>
        <p:spPr>
          <a:xfrm>
            <a:off x="400050" y="266700"/>
            <a:ext cx="7810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920" b="1">
                <a:solidFill>
                  <a:srgbClr val="2563EB"/>
                </a:solidFill>
                <a:latin typeface="Aptos"/>
                <a:ea typeface="Aptos"/>
                <a:cs typeface="Aptos"/>
              </a:rPr>
              <a:t>Xuanmou Intelligence · Multi-site Operations  </a:t>
            </a:r>
            <a:r>
              <a:rPr sz="62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玄谋智脑 · 连锁企业经营决策</a:t>
            </a:r>
            <a:endParaRPr sz="62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" name="矩形 1"/>
          <p:cNvSpPr>
            <a:spLocks noGrp="1"/>
          </p:cNvSpPr>
          <p:nvPr/>
        </p:nvSpPr>
        <p:spPr>
          <a:xfrm>
            <a:off x="400050" y="590550"/>
            <a:ext cx="110490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24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Five capabilities that support scalable operations.</a:t>
            </a:r>
            <a:endParaRPr sz="240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11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五项基础能力，支撑门店规模化管理</a:t>
            </a:r>
            <a:endParaRPr sz="11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直接连接符 2"/>
          <p:cNvSpPr>
            <a:spLocks noGrp="1"/>
          </p:cNvSpPr>
          <p:nvPr/>
        </p:nvSpPr>
        <p:spPr>
          <a:xfrm>
            <a:off x="400050" y="1323975"/>
            <a:ext cx="11391900" cy="0"/>
          </a:xfrm>
          <a:prstGeom prst="line">
            <a:avLst/>
          </a:prstGeom>
          <a:noFill/>
          <a:ln w="9525">
            <a:solidFill>
              <a:srgbClr val="C9CDD2"/>
            </a:solidFill>
            <a:prstDash val="solid"/>
          </a:ln>
        </p:spPr>
      </p:sp>
      <p:sp>
        <p:nvSpPr>
          <p:cNvPr id="4" name="矩形 3"/>
          <p:cNvSpPr>
            <a:spLocks noGrp="1"/>
          </p:cNvSpPr>
          <p:nvPr/>
        </p:nvSpPr>
        <p:spPr>
          <a:xfrm>
            <a:off x="11258550" y="6400800"/>
            <a:ext cx="5334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r">
              <a:buNone/>
              <a:defRPr sz="900" b="0">
                <a:solidFill>
                  <a:srgbClr val="62666D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900" b="0">
                <a:solidFill>
                  <a:srgbClr val="62666D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12</a:t>
            </a:r>
            <a:endParaRPr sz="900" b="0">
              <a:solidFill>
                <a:srgbClr val="62666D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5" name="矩形 4"/>
          <p:cNvSpPr>
            <a:spLocks noGrp="1"/>
          </p:cNvSpPr>
          <p:nvPr/>
        </p:nvSpPr>
        <p:spPr>
          <a:xfrm>
            <a:off x="400050" y="1762125"/>
            <a:ext cx="5143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buNone/>
              <a:defRPr sz="1275" b="1">
                <a:solidFill>
                  <a:srgbClr val="27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75" b="1">
                <a:solidFill>
                  <a:srgbClr val="27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01</a:t>
            </a:r>
            <a:endParaRPr sz="1275" b="1">
              <a:solidFill>
                <a:srgbClr val="27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6" name="矩形 5"/>
          <p:cNvSpPr>
            <a:spLocks noGrp="1"/>
          </p:cNvSpPr>
          <p:nvPr/>
        </p:nvSpPr>
        <p:spPr>
          <a:xfrm>
            <a:off x="1123950" y="1628775"/>
            <a:ext cx="23812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Data foundation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数据资产化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7" name="矩形 6"/>
          <p:cNvSpPr>
            <a:spLocks noGrp="1"/>
          </p:cNvSpPr>
          <p:nvPr/>
        </p:nvSpPr>
        <p:spPr>
          <a:xfrm>
            <a:off x="4019550" y="1628775"/>
            <a:ext cx="23812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Connect the data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数据通起来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8" name="矩形 7"/>
          <p:cNvSpPr>
            <a:spLocks noGrp="1"/>
          </p:cNvSpPr>
          <p:nvPr/>
        </p:nvSpPr>
        <p:spPr>
          <a:xfrm>
            <a:off x="6858000" y="1628775"/>
            <a:ext cx="42862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One number, one source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一个数字、一个来源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9" name="直接连接符 8"/>
          <p:cNvSpPr>
            <a:spLocks noGrp="1"/>
          </p:cNvSpPr>
          <p:nvPr/>
        </p:nvSpPr>
        <p:spPr>
          <a:xfrm>
            <a:off x="1123950" y="2266950"/>
            <a:ext cx="10001250" cy="0"/>
          </a:xfrm>
          <a:prstGeom prst="line">
            <a:avLst/>
          </a:prstGeom>
          <a:noFill/>
          <a:ln w="9525">
            <a:solidFill>
              <a:srgbClr val="C9CDD2"/>
            </a:solidFill>
            <a:prstDash val="solid"/>
          </a:ln>
        </p:spPr>
      </p:sp>
      <p:sp>
        <p:nvSpPr>
          <p:cNvPr id="10" name="矩形 9"/>
          <p:cNvSpPr>
            <a:spLocks noGrp="1"/>
          </p:cNvSpPr>
          <p:nvPr/>
        </p:nvSpPr>
        <p:spPr>
          <a:xfrm>
            <a:off x="400050" y="2609850"/>
            <a:ext cx="5143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buNone/>
              <a:defRPr sz="1275" b="1">
                <a:solidFill>
                  <a:srgbClr val="27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75" b="1">
                <a:solidFill>
                  <a:srgbClr val="27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02</a:t>
            </a:r>
            <a:endParaRPr sz="1275" b="1">
              <a:solidFill>
                <a:srgbClr val="27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1" name="矩形 10"/>
          <p:cNvSpPr>
            <a:spLocks noGrp="1"/>
          </p:cNvSpPr>
          <p:nvPr/>
        </p:nvSpPr>
        <p:spPr>
          <a:xfrm>
            <a:off x="1123950" y="2476500"/>
            <a:ext cx="23812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Operational metrics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运营指标化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2" name="矩形 11"/>
          <p:cNvSpPr>
            <a:spLocks noGrp="1"/>
          </p:cNvSpPr>
          <p:nvPr/>
        </p:nvSpPr>
        <p:spPr>
          <a:xfrm>
            <a:off x="4019550" y="2476500"/>
            <a:ext cx="23812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Surface the issues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问题浮出来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3" name="矩形 12"/>
          <p:cNvSpPr>
            <a:spLocks noGrp="1"/>
          </p:cNvSpPr>
          <p:nvPr/>
        </p:nvSpPr>
        <p:spPr>
          <a:xfrm>
            <a:off x="6858000" y="2476500"/>
            <a:ext cx="42862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Trace exceptions to root causes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异常能穿透到根因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4" name="直接连接符 13"/>
          <p:cNvSpPr>
            <a:spLocks noGrp="1"/>
          </p:cNvSpPr>
          <p:nvPr/>
        </p:nvSpPr>
        <p:spPr>
          <a:xfrm>
            <a:off x="1123950" y="3114675"/>
            <a:ext cx="10001250" cy="0"/>
          </a:xfrm>
          <a:prstGeom prst="line">
            <a:avLst/>
          </a:prstGeom>
          <a:noFill/>
          <a:ln w="9525">
            <a:solidFill>
              <a:srgbClr val="C9CDD2"/>
            </a:solidFill>
            <a:prstDash val="solid"/>
          </a:ln>
        </p:spPr>
      </p:sp>
      <p:sp>
        <p:nvSpPr>
          <p:cNvPr id="15" name="矩形 14"/>
          <p:cNvSpPr>
            <a:spLocks noGrp="1"/>
          </p:cNvSpPr>
          <p:nvPr/>
        </p:nvSpPr>
        <p:spPr>
          <a:xfrm>
            <a:off x="400050" y="3457575"/>
            <a:ext cx="5143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buNone/>
              <a:defRPr sz="1275" b="1">
                <a:solidFill>
                  <a:srgbClr val="27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75" b="1">
                <a:solidFill>
                  <a:srgbClr val="27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03</a:t>
            </a:r>
            <a:endParaRPr sz="1275" b="1">
              <a:solidFill>
                <a:srgbClr val="27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6" name="矩形 15"/>
          <p:cNvSpPr>
            <a:spLocks noGrp="1"/>
          </p:cNvSpPr>
          <p:nvPr/>
        </p:nvSpPr>
        <p:spPr>
          <a:xfrm>
            <a:off x="1123950" y="3324225"/>
            <a:ext cx="23812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Strategy execution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战略穿透化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7" name="矩形 16"/>
          <p:cNvSpPr>
            <a:spLocks noGrp="1"/>
          </p:cNvSpPr>
          <p:nvPr/>
        </p:nvSpPr>
        <p:spPr>
          <a:xfrm>
            <a:off x="4019550" y="3324225"/>
            <a:ext cx="23812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Translate goals into action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目标落下去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8" name="矩形 17"/>
          <p:cNvSpPr>
            <a:spLocks noGrp="1"/>
          </p:cNvSpPr>
          <p:nvPr/>
        </p:nvSpPr>
        <p:spPr>
          <a:xfrm>
            <a:off x="6858000" y="3324225"/>
            <a:ext cx="42862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From strategy to regions, stores and individuals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战略到区域、门店和个人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9" name="直接连接符 18"/>
          <p:cNvSpPr>
            <a:spLocks noGrp="1"/>
          </p:cNvSpPr>
          <p:nvPr/>
        </p:nvSpPr>
        <p:spPr>
          <a:xfrm>
            <a:off x="1123950" y="3962400"/>
            <a:ext cx="10001250" cy="0"/>
          </a:xfrm>
          <a:prstGeom prst="line">
            <a:avLst/>
          </a:prstGeom>
          <a:noFill/>
          <a:ln w="9525">
            <a:solidFill>
              <a:srgbClr val="C9CDD2"/>
            </a:solidFill>
            <a:prstDash val="solid"/>
          </a:ln>
        </p:spPr>
      </p:sp>
      <p:sp>
        <p:nvSpPr>
          <p:cNvPr id="20" name="矩形 19"/>
          <p:cNvSpPr>
            <a:spLocks noGrp="1"/>
          </p:cNvSpPr>
          <p:nvPr/>
        </p:nvSpPr>
        <p:spPr>
          <a:xfrm>
            <a:off x="400050" y="4305300"/>
            <a:ext cx="5143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buNone/>
              <a:defRPr sz="1275" b="1">
                <a:solidFill>
                  <a:srgbClr val="27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75" b="1">
                <a:solidFill>
                  <a:srgbClr val="27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04</a:t>
            </a:r>
            <a:endParaRPr sz="1275" b="1">
              <a:solidFill>
                <a:srgbClr val="27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1" name="矩形 20"/>
          <p:cNvSpPr>
            <a:spLocks noGrp="1"/>
          </p:cNvSpPr>
          <p:nvPr/>
        </p:nvSpPr>
        <p:spPr>
          <a:xfrm>
            <a:off x="1123950" y="4171950"/>
            <a:ext cx="23812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Risk sensing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态势感知化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2" name="矩形 21"/>
          <p:cNvSpPr>
            <a:spLocks noGrp="1"/>
          </p:cNvSpPr>
          <p:nvPr/>
        </p:nvSpPr>
        <p:spPr>
          <a:xfrm>
            <a:off x="4019550" y="4171950"/>
            <a:ext cx="23812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See risks earlier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风险早知道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3" name="矩形 22"/>
          <p:cNvSpPr>
            <a:spLocks noGrp="1"/>
          </p:cNvSpPr>
          <p:nvPr/>
        </p:nvSpPr>
        <p:spPr>
          <a:xfrm>
            <a:off x="6858000" y="4171950"/>
            <a:ext cx="42862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Move from firefighting to prevention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从事后救火到事前预防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4" name="直接连接符 23"/>
          <p:cNvSpPr>
            <a:spLocks noGrp="1"/>
          </p:cNvSpPr>
          <p:nvPr/>
        </p:nvSpPr>
        <p:spPr>
          <a:xfrm>
            <a:off x="1123950" y="4810125"/>
            <a:ext cx="10001250" cy="0"/>
          </a:xfrm>
          <a:prstGeom prst="line">
            <a:avLst/>
          </a:prstGeom>
          <a:noFill/>
          <a:ln w="9525">
            <a:solidFill>
              <a:srgbClr val="C9CDD2"/>
            </a:solidFill>
            <a:prstDash val="solid"/>
          </a:ln>
        </p:spPr>
      </p:sp>
      <p:sp>
        <p:nvSpPr>
          <p:cNvPr id="25" name="矩形 24"/>
          <p:cNvSpPr>
            <a:spLocks noGrp="1"/>
          </p:cNvSpPr>
          <p:nvPr/>
        </p:nvSpPr>
        <p:spPr>
          <a:xfrm>
            <a:off x="400050" y="5153025"/>
            <a:ext cx="5143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buNone/>
              <a:defRPr sz="1275" b="1">
                <a:solidFill>
                  <a:srgbClr val="27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75" b="1">
                <a:solidFill>
                  <a:srgbClr val="27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05</a:t>
            </a:r>
            <a:endParaRPr sz="1275" b="1">
              <a:solidFill>
                <a:srgbClr val="27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6" name="矩形 25"/>
          <p:cNvSpPr>
            <a:spLocks noGrp="1"/>
          </p:cNvSpPr>
          <p:nvPr/>
        </p:nvSpPr>
        <p:spPr>
          <a:xfrm>
            <a:off x="1123950" y="5019675"/>
            <a:ext cx="23812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Knowledge capture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知识沉淀化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7" name="矩形 26"/>
          <p:cNvSpPr>
            <a:spLocks noGrp="1"/>
          </p:cNvSpPr>
          <p:nvPr/>
        </p:nvSpPr>
        <p:spPr>
          <a:xfrm>
            <a:off x="4019550" y="5019675"/>
            <a:ext cx="23812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 fontScale="97802"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Make the organization smarter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组织越来越聪明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8" name="矩形 27"/>
          <p:cNvSpPr>
            <a:spLocks noGrp="1"/>
          </p:cNvSpPr>
          <p:nvPr/>
        </p:nvSpPr>
        <p:spPr>
          <a:xfrm>
            <a:off x="6858000" y="5019675"/>
            <a:ext cx="42862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Best practices no longer depend on a few people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优秀能力不再依赖少数人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9" name="直接连接符 28"/>
          <p:cNvSpPr>
            <a:spLocks noGrp="1"/>
          </p:cNvSpPr>
          <p:nvPr/>
        </p:nvSpPr>
        <p:spPr>
          <a:xfrm>
            <a:off x="1123950" y="5657850"/>
            <a:ext cx="10001250" cy="0"/>
          </a:xfrm>
          <a:prstGeom prst="line">
            <a:avLst/>
          </a:prstGeom>
          <a:noFill/>
          <a:ln w="9525">
            <a:solidFill>
              <a:srgbClr val="C9CDD2"/>
            </a:solidFill>
            <a:prstDash val="solid"/>
          </a:ln>
        </p:spPr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" name="矩形 26"/>
          <p:cNvSpPr>
            <a:spLocks noGrp="1"/>
          </p:cNvSpPr>
          <p:nvPr/>
        </p:nvSpPr>
        <p:spPr>
          <a:xfrm>
            <a:off x="400050" y="266700"/>
            <a:ext cx="7810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920" b="1">
                <a:solidFill>
                  <a:srgbClr val="2563EB"/>
                </a:solidFill>
                <a:latin typeface="Aptos"/>
                <a:ea typeface="Aptos"/>
                <a:cs typeface="Aptos"/>
              </a:rPr>
              <a:t>Xuanmou Intelligence · Multi-site Operations  </a:t>
            </a:r>
            <a:r>
              <a:rPr sz="62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玄谋智脑 · 连锁企业经营决策</a:t>
            </a:r>
            <a:endParaRPr sz="62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" name="矩形 1"/>
          <p:cNvSpPr>
            <a:spLocks noGrp="1"/>
          </p:cNvSpPr>
          <p:nvPr/>
        </p:nvSpPr>
        <p:spPr>
          <a:xfrm>
            <a:off x="400050" y="590550"/>
            <a:ext cx="110490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24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The larger the network, the greater the value of replication.</a:t>
            </a:r>
            <a:endParaRPr sz="240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11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门店越多，复制优秀做法的价值越大</a:t>
            </a:r>
            <a:endParaRPr sz="11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直接连接符 2"/>
          <p:cNvSpPr>
            <a:spLocks noGrp="1"/>
          </p:cNvSpPr>
          <p:nvPr/>
        </p:nvSpPr>
        <p:spPr>
          <a:xfrm>
            <a:off x="400050" y="1323975"/>
            <a:ext cx="11391900" cy="0"/>
          </a:xfrm>
          <a:prstGeom prst="line">
            <a:avLst/>
          </a:prstGeom>
          <a:noFill/>
          <a:ln w="9525">
            <a:solidFill>
              <a:srgbClr val="C9CDD2"/>
            </a:solidFill>
            <a:prstDash val="solid"/>
          </a:ln>
        </p:spPr>
      </p:sp>
      <p:sp>
        <p:nvSpPr>
          <p:cNvPr id="4" name="矩形 3"/>
          <p:cNvSpPr>
            <a:spLocks noGrp="1"/>
          </p:cNvSpPr>
          <p:nvPr/>
        </p:nvSpPr>
        <p:spPr>
          <a:xfrm>
            <a:off x="11258550" y="6400800"/>
            <a:ext cx="5334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r">
              <a:buNone/>
              <a:defRPr sz="900" b="0">
                <a:solidFill>
                  <a:srgbClr val="62666D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900" b="0">
                <a:solidFill>
                  <a:srgbClr val="62666D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13</a:t>
            </a:r>
            <a:endParaRPr sz="900" b="0">
              <a:solidFill>
                <a:srgbClr val="62666D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5" name="矩形 4"/>
          <p:cNvSpPr>
            <a:spLocks noGrp="1"/>
          </p:cNvSpPr>
          <p:nvPr/>
        </p:nvSpPr>
        <p:spPr>
          <a:xfrm>
            <a:off x="400050" y="1733550"/>
            <a:ext cx="3429000" cy="2381250"/>
          </a:xfrm>
          <a:prstGeom prst="rect">
            <a:avLst/>
          </a:prstGeom>
          <a:solidFill>
            <a:srgbClr val="F1F3F5"/>
          </a:solidFill>
          <a:ln w="0">
            <a:noFill/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400050" y="1733550"/>
            <a:ext cx="66675" cy="2381250"/>
          </a:xfrm>
          <a:prstGeom prst="rect">
            <a:avLst/>
          </a:prstGeom>
          <a:solidFill>
            <a:srgbClr val="2778FF"/>
          </a:solidFill>
          <a:ln w="0">
            <a:noFill/>
            <a:prstDash val="solid"/>
          </a:ln>
        </p:spPr>
      </p:sp>
      <p:sp>
        <p:nvSpPr>
          <p:cNvPr id="7" name="矩形 6"/>
          <p:cNvSpPr>
            <a:spLocks noGrp="1"/>
          </p:cNvSpPr>
          <p:nvPr/>
        </p:nvSpPr>
        <p:spPr>
          <a:xfrm>
            <a:off x="628650" y="1943100"/>
            <a:ext cx="29908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Less dependence on star performers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不依赖能人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8" name="矩形 7"/>
          <p:cNvSpPr>
            <a:spLocks noGrp="1"/>
          </p:cNvSpPr>
          <p:nvPr/>
        </p:nvSpPr>
        <p:spPr>
          <a:xfrm>
            <a:off x="628650" y="2438400"/>
            <a:ext cx="2990850" cy="1504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1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Turn strong store-manager practices into rules, cases and SOPs.</a:t>
            </a:r>
            <a:endParaRPr sz="11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0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优秀店长的做法沉淀为规则、案例和 SOP。</a:t>
            </a:r>
            <a:endParaRPr sz="70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9" name="矩形 8"/>
          <p:cNvSpPr>
            <a:spLocks noGrp="1"/>
          </p:cNvSpPr>
          <p:nvPr/>
        </p:nvSpPr>
        <p:spPr>
          <a:xfrm>
            <a:off x="4219575" y="1733550"/>
            <a:ext cx="3429000" cy="2381250"/>
          </a:xfrm>
          <a:prstGeom prst="rect">
            <a:avLst/>
          </a:prstGeom>
          <a:solidFill>
            <a:srgbClr val="F1F3F5"/>
          </a:solidFill>
          <a:ln w="0">
            <a:noFill/>
            <a:prstDash val="solid"/>
          </a:ln>
        </p:spPr>
      </p:sp>
      <p:sp>
        <p:nvSpPr>
          <p:cNvPr id="10" name="矩形 9"/>
          <p:cNvSpPr>
            <a:spLocks noGrp="1"/>
          </p:cNvSpPr>
          <p:nvPr/>
        </p:nvSpPr>
        <p:spPr>
          <a:xfrm>
            <a:off x="4219575" y="1733550"/>
            <a:ext cx="66675" cy="2381250"/>
          </a:xfrm>
          <a:prstGeom prst="rect">
            <a:avLst/>
          </a:prstGeom>
          <a:solidFill>
            <a:srgbClr val="2778FF"/>
          </a:solidFill>
          <a:ln w="0">
            <a:noFill/>
            <a:prstDash val="solid"/>
          </a:ln>
        </p:spPr>
      </p:sp>
      <p:sp>
        <p:nvSpPr>
          <p:cNvPr id="11" name="矩形 10"/>
          <p:cNvSpPr>
            <a:spLocks noGrp="1"/>
          </p:cNvSpPr>
          <p:nvPr/>
        </p:nvSpPr>
        <p:spPr>
          <a:xfrm>
            <a:off x="4448175" y="1943100"/>
            <a:ext cx="29908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Scale without losing control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扩张不失控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2" name="矩形 11"/>
          <p:cNvSpPr>
            <a:spLocks noGrp="1"/>
          </p:cNvSpPr>
          <p:nvPr/>
        </p:nvSpPr>
        <p:spPr>
          <a:xfrm>
            <a:off x="4448175" y="2438400"/>
            <a:ext cx="2990850" cy="1504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1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Replicate proven actions by store profile.</a:t>
            </a:r>
            <a:endParaRPr sz="11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0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验证有效的改善方案，可按门店特征分类复制。</a:t>
            </a:r>
            <a:endParaRPr sz="70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3" name="矩形 12"/>
          <p:cNvSpPr>
            <a:spLocks noGrp="1"/>
          </p:cNvSpPr>
          <p:nvPr/>
        </p:nvSpPr>
        <p:spPr>
          <a:xfrm>
            <a:off x="8039100" y="1733550"/>
            <a:ext cx="3429000" cy="2381250"/>
          </a:xfrm>
          <a:prstGeom prst="rect">
            <a:avLst/>
          </a:prstGeom>
          <a:solidFill>
            <a:srgbClr val="F1F3F5"/>
          </a:solidFill>
          <a:ln w="0">
            <a:noFill/>
            <a:prstDash val="solid"/>
          </a:ln>
        </p:spPr>
      </p:sp>
      <p:sp>
        <p:nvSpPr>
          <p:cNvPr id="14" name="矩形 13"/>
          <p:cNvSpPr>
            <a:spLocks noGrp="1"/>
          </p:cNvSpPr>
          <p:nvPr/>
        </p:nvSpPr>
        <p:spPr>
          <a:xfrm>
            <a:off x="8039100" y="1733550"/>
            <a:ext cx="66675" cy="2381250"/>
          </a:xfrm>
          <a:prstGeom prst="rect">
            <a:avLst/>
          </a:prstGeom>
          <a:solidFill>
            <a:srgbClr val="2778FF"/>
          </a:solidFill>
          <a:ln w="0">
            <a:noFill/>
            <a:prstDash val="solid"/>
          </a:ln>
        </p:spPr>
      </p:sp>
      <p:sp>
        <p:nvSpPr>
          <p:cNvPr id="15" name="矩形 14"/>
          <p:cNvSpPr>
            <a:spLocks noGrp="1"/>
          </p:cNvSpPr>
          <p:nvPr/>
        </p:nvSpPr>
        <p:spPr>
          <a:xfrm>
            <a:off x="8267700" y="1943100"/>
            <a:ext cx="29908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Capabilities compound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能力持续复利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6" name="矩形 15"/>
          <p:cNvSpPr>
            <a:spLocks noGrp="1"/>
          </p:cNvSpPr>
          <p:nvPr/>
        </p:nvSpPr>
        <p:spPr>
          <a:xfrm>
            <a:off x="8267700" y="2438400"/>
            <a:ext cx="2990850" cy="1504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1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Scenarios, models, AI recommendations and decision feedback reinforce one another.</a:t>
            </a:r>
            <a:endParaRPr sz="11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0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场景、模型、AI 建议与决策反馈相互增强。</a:t>
            </a:r>
            <a:endParaRPr sz="70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7" name="直接连接符 16"/>
          <p:cNvSpPr>
            <a:spLocks noGrp="1"/>
          </p:cNvSpPr>
          <p:nvPr/>
        </p:nvSpPr>
        <p:spPr>
          <a:xfrm>
            <a:off x="1143000" y="4953000"/>
            <a:ext cx="9334500" cy="0"/>
          </a:xfrm>
          <a:prstGeom prst="line">
            <a:avLst/>
          </a:prstGeom>
          <a:noFill/>
          <a:ln w="19050">
            <a:solidFill>
              <a:srgbClr val="C9CDD2"/>
            </a:solidFill>
            <a:prstDash val="solid"/>
          </a:ln>
        </p:spPr>
      </p:sp>
      <p:sp>
        <p:nvSpPr>
          <p:cNvPr id="18" name="矩形 17"/>
          <p:cNvSpPr>
            <a:spLocks noGrp="1"/>
          </p:cNvSpPr>
          <p:nvPr/>
        </p:nvSpPr>
        <p:spPr>
          <a:xfrm>
            <a:off x="990600" y="4781550"/>
            <a:ext cx="361950" cy="361950"/>
          </a:xfrm>
          <a:prstGeom prst="rect">
            <a:avLst/>
          </a:prstGeom>
          <a:solidFill>
            <a:srgbClr val="111111"/>
          </a:solidFill>
          <a:ln w="0">
            <a:noFill/>
            <a:prstDash val="solid"/>
          </a:ln>
        </p:spPr>
      </p:sp>
      <p:sp>
        <p:nvSpPr>
          <p:cNvPr id="19" name="矩形 18"/>
          <p:cNvSpPr>
            <a:spLocks noGrp="1"/>
          </p:cNvSpPr>
          <p:nvPr/>
        </p:nvSpPr>
        <p:spPr>
          <a:xfrm>
            <a:off x="895350" y="5286375"/>
            <a:ext cx="14287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92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30 stores  </a:t>
            </a:r>
            <a:r>
              <a:rPr sz="62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30 家</a:t>
            </a:r>
            <a:endParaRPr sz="62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0" name="矩形 19"/>
          <p:cNvSpPr>
            <a:spLocks noGrp="1"/>
          </p:cNvSpPr>
          <p:nvPr/>
        </p:nvSpPr>
        <p:spPr>
          <a:xfrm>
            <a:off x="895350" y="5610225"/>
            <a:ext cx="16192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92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Managed by people  </a:t>
            </a:r>
            <a:r>
              <a:rPr sz="62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靠人盯</a:t>
            </a:r>
            <a:endParaRPr sz="62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1" name="矩形 20"/>
          <p:cNvSpPr>
            <a:spLocks noGrp="1"/>
          </p:cNvSpPr>
          <p:nvPr/>
        </p:nvSpPr>
        <p:spPr>
          <a:xfrm>
            <a:off x="5562600" y="4781550"/>
            <a:ext cx="361950" cy="361950"/>
          </a:xfrm>
          <a:prstGeom prst="rect">
            <a:avLst/>
          </a:prstGeom>
          <a:solidFill>
            <a:srgbClr val="111111"/>
          </a:solidFill>
          <a:ln w="0">
            <a:noFill/>
            <a:prstDash val="solid"/>
          </a:ln>
        </p:spPr>
      </p:sp>
      <p:sp>
        <p:nvSpPr>
          <p:cNvPr id="22" name="矩形 21"/>
          <p:cNvSpPr>
            <a:spLocks noGrp="1"/>
          </p:cNvSpPr>
          <p:nvPr/>
        </p:nvSpPr>
        <p:spPr>
          <a:xfrm>
            <a:off x="5467350" y="5286375"/>
            <a:ext cx="14287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92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100 stores  </a:t>
            </a:r>
            <a:r>
              <a:rPr sz="62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100 家</a:t>
            </a:r>
            <a:endParaRPr sz="62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3" name="矩形 22"/>
          <p:cNvSpPr>
            <a:spLocks noGrp="1"/>
          </p:cNvSpPr>
          <p:nvPr/>
        </p:nvSpPr>
        <p:spPr>
          <a:xfrm>
            <a:off x="5467350" y="5610225"/>
            <a:ext cx="16192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92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Managed by process  </a:t>
            </a:r>
            <a:r>
              <a:rPr sz="62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靠机制</a:t>
            </a:r>
            <a:endParaRPr sz="62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4" name="矩形 23"/>
          <p:cNvSpPr>
            <a:spLocks noGrp="1"/>
          </p:cNvSpPr>
          <p:nvPr/>
        </p:nvSpPr>
        <p:spPr>
          <a:xfrm>
            <a:off x="10134600" y="4781550"/>
            <a:ext cx="361950" cy="361950"/>
          </a:xfrm>
          <a:prstGeom prst="rect">
            <a:avLst/>
          </a:prstGeom>
          <a:solidFill>
            <a:srgbClr val="2778FF"/>
          </a:solidFill>
          <a:ln w="0">
            <a:noFill/>
            <a:prstDash val="solid"/>
          </a:ln>
        </p:spPr>
      </p:sp>
      <p:sp>
        <p:nvSpPr>
          <p:cNvPr id="25" name="矩形 24"/>
          <p:cNvSpPr>
            <a:spLocks noGrp="1"/>
          </p:cNvSpPr>
          <p:nvPr/>
        </p:nvSpPr>
        <p:spPr>
          <a:xfrm>
            <a:off x="10039350" y="5286375"/>
            <a:ext cx="14287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92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300 stores  </a:t>
            </a:r>
            <a:r>
              <a:rPr sz="62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300 家</a:t>
            </a:r>
            <a:endParaRPr sz="62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6" name="矩形 25"/>
          <p:cNvSpPr>
            <a:spLocks noGrp="1"/>
          </p:cNvSpPr>
          <p:nvPr/>
        </p:nvSpPr>
        <p:spPr>
          <a:xfrm>
            <a:off x="10039350" y="5610225"/>
            <a:ext cx="16192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 fontScale="97403"/>
          </a:bodyPr>
          <a:lstStyle/>
          <a:p>
            <a:r>
              <a:rPr sz="92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Scaled through models  </a:t>
            </a:r>
            <a:r>
              <a:rPr sz="62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靠模型复制</a:t>
            </a:r>
            <a:endParaRPr sz="62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矩形 13"/>
          <p:cNvSpPr>
            <a:spLocks noGrp="1"/>
          </p:cNvSpPr>
          <p:nvPr/>
        </p:nvSpPr>
        <p:spPr>
          <a:xfrm>
            <a:off x="400050" y="266700"/>
            <a:ext cx="7810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920" b="1">
                <a:solidFill>
                  <a:srgbClr val="2563EB"/>
                </a:solidFill>
                <a:latin typeface="Aptos"/>
                <a:ea typeface="Aptos"/>
                <a:cs typeface="Aptos"/>
              </a:rPr>
              <a:t>Xuanmou Intelligence · Multi-site Operations  </a:t>
            </a:r>
            <a:r>
              <a:rPr sz="62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玄谋智脑 · 连锁企业经营决策</a:t>
            </a:r>
            <a:endParaRPr sz="62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" name="矩形 1"/>
          <p:cNvSpPr>
            <a:spLocks noGrp="1"/>
          </p:cNvSpPr>
          <p:nvPr/>
        </p:nvSpPr>
        <p:spPr>
          <a:xfrm>
            <a:off x="400050" y="590550"/>
            <a:ext cx="110490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24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A real data asset is a traceable operating capability.</a:t>
            </a:r>
            <a:endParaRPr sz="240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11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真正的数据资产，是可追溯的经营能力</a:t>
            </a:r>
            <a:endParaRPr sz="11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直接连接符 2"/>
          <p:cNvSpPr>
            <a:spLocks noGrp="1"/>
          </p:cNvSpPr>
          <p:nvPr/>
        </p:nvSpPr>
        <p:spPr>
          <a:xfrm>
            <a:off x="400050" y="1323975"/>
            <a:ext cx="11391900" cy="0"/>
          </a:xfrm>
          <a:prstGeom prst="line">
            <a:avLst/>
          </a:prstGeom>
          <a:noFill/>
          <a:ln w="9525">
            <a:solidFill>
              <a:srgbClr val="C9CDD2"/>
            </a:solidFill>
            <a:prstDash val="solid"/>
          </a:ln>
        </p:spPr>
      </p:sp>
      <p:sp>
        <p:nvSpPr>
          <p:cNvPr id="4" name="矩形 3"/>
          <p:cNvSpPr>
            <a:spLocks noGrp="1"/>
          </p:cNvSpPr>
          <p:nvPr/>
        </p:nvSpPr>
        <p:spPr>
          <a:xfrm>
            <a:off x="11258550" y="6400800"/>
            <a:ext cx="5334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r">
              <a:buNone/>
              <a:defRPr sz="900" b="0">
                <a:solidFill>
                  <a:srgbClr val="62666D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900" b="0">
                <a:solidFill>
                  <a:srgbClr val="62666D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14</a:t>
            </a:r>
            <a:endParaRPr sz="900" b="0">
              <a:solidFill>
                <a:srgbClr val="62666D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5" name="矩形 4"/>
          <p:cNvSpPr>
            <a:spLocks noGrp="1"/>
          </p:cNvSpPr>
          <p:nvPr/>
        </p:nvSpPr>
        <p:spPr>
          <a:xfrm>
            <a:off x="400050" y="1714500"/>
            <a:ext cx="5334000" cy="3476625"/>
          </a:xfrm>
          <a:prstGeom prst="rect">
            <a:avLst/>
          </a:prstGeom>
          <a:solidFill>
            <a:srgbClr val="F1F3F5"/>
          </a:solidFill>
          <a:ln w="0">
            <a:noFill/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400050" y="1714500"/>
            <a:ext cx="66675" cy="3476625"/>
          </a:xfrm>
          <a:prstGeom prst="rect">
            <a:avLst/>
          </a:prstGeom>
          <a:solidFill>
            <a:srgbClr val="2778FF"/>
          </a:solidFill>
          <a:ln w="0">
            <a:noFill/>
            <a:prstDash val="solid"/>
          </a:ln>
        </p:spPr>
      </p:sp>
      <p:sp>
        <p:nvSpPr>
          <p:cNvPr id="7" name="矩形 6"/>
          <p:cNvSpPr>
            <a:spLocks noGrp="1"/>
          </p:cNvSpPr>
          <p:nvPr/>
        </p:nvSpPr>
        <p:spPr>
          <a:xfrm>
            <a:off x="628650" y="1924050"/>
            <a:ext cx="48958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Enterprise data assets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企业数据资产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8" name="矩形 7"/>
          <p:cNvSpPr>
            <a:spLocks noGrp="1"/>
          </p:cNvSpPr>
          <p:nvPr/>
        </p:nvSpPr>
        <p:spPr>
          <a:xfrm>
            <a:off x="628650" y="2419350"/>
            <a:ext cx="4895850" cy="2600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1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Common metric definitions and accountability · Business ontology · Industry rules · Decisions and validated outcomes · Best-practice knowledge</a:t>
            </a:r>
            <a:endParaRPr sz="11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0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· 统一指标口径与责任关系
· 门店、商品、人员、会员、供应商本体
· 行业规则与异常模式
· 决策、执行与验证结果
· 最佳实践与风险知识</a:t>
            </a:r>
            <a:endParaRPr sz="70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9" name="矩形 8"/>
          <p:cNvSpPr>
            <a:spLocks noGrp="1"/>
          </p:cNvSpPr>
          <p:nvPr/>
        </p:nvSpPr>
        <p:spPr>
          <a:xfrm>
            <a:off x="6457950" y="1714500"/>
            <a:ext cx="5334000" cy="3476625"/>
          </a:xfrm>
          <a:prstGeom prst="rect">
            <a:avLst/>
          </a:prstGeom>
          <a:solidFill>
            <a:srgbClr val="F1F3F5"/>
          </a:solidFill>
          <a:ln w="0">
            <a:noFill/>
            <a:prstDash val="solid"/>
          </a:ln>
        </p:spPr>
      </p:sp>
      <p:sp>
        <p:nvSpPr>
          <p:cNvPr id="10" name="矩形 9"/>
          <p:cNvSpPr>
            <a:spLocks noGrp="1"/>
          </p:cNvSpPr>
          <p:nvPr/>
        </p:nvSpPr>
        <p:spPr>
          <a:xfrm>
            <a:off x="6457950" y="1714500"/>
            <a:ext cx="66675" cy="3476625"/>
          </a:xfrm>
          <a:prstGeom prst="rect">
            <a:avLst/>
          </a:prstGeom>
          <a:solidFill>
            <a:srgbClr val="2778FF"/>
          </a:solidFill>
          <a:ln w="0">
            <a:noFill/>
            <a:prstDash val="solid"/>
          </a:ln>
        </p:spPr>
      </p:sp>
      <p:sp>
        <p:nvSpPr>
          <p:cNvPr id="11" name="矩形 10"/>
          <p:cNvSpPr>
            <a:spLocks noGrp="1"/>
          </p:cNvSpPr>
          <p:nvPr/>
        </p:nvSpPr>
        <p:spPr>
          <a:xfrm>
            <a:off x="6686550" y="1924050"/>
            <a:ext cx="48958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Financing and due-diligence support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融资与尽调支持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2" name="矩形 11"/>
          <p:cNvSpPr>
            <a:spLocks noGrp="1"/>
          </p:cNvSpPr>
          <p:nvPr/>
        </p:nvSpPr>
        <p:spPr>
          <a:xfrm>
            <a:off x="6686550" y="2419350"/>
            <a:ext cx="4895850" cy="2600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1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Store-level P&amp;L and cash flow · Revenue stability · Risk and remediation records · Forecasts · Traceable operating evidence</a:t>
            </a:r>
            <a:endParaRPr sz="11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0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· 门店级损益与现金流
· 收入稳定性分析
· 风险预警与整改记录
· 未来经营预测
· 更完整、可追溯的经营证明</a:t>
            </a:r>
            <a:endParaRPr sz="70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3" name="矩形 12"/>
          <p:cNvSpPr>
            <a:spLocks noGrp="1"/>
          </p:cNvSpPr>
          <p:nvPr/>
        </p:nvSpPr>
        <p:spPr>
          <a:xfrm>
            <a:off x="400050" y="5505450"/>
            <a:ext cx="95250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Scope: data and analytical support only; no promise of bank credit or financing outcomes.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边界：提供数据与分析支持，不承诺银行授信或融资结果。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矩形 28"/>
          <p:cNvSpPr>
            <a:spLocks noGrp="1"/>
          </p:cNvSpPr>
          <p:nvPr/>
        </p:nvSpPr>
        <p:spPr>
          <a:xfrm>
            <a:off x="400050" y="266700"/>
            <a:ext cx="7810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920" b="1">
                <a:solidFill>
                  <a:srgbClr val="2563EB"/>
                </a:solidFill>
                <a:latin typeface="Aptos"/>
                <a:ea typeface="Aptos"/>
                <a:cs typeface="Aptos"/>
              </a:rPr>
              <a:t>Xuanmou Intelligence · Multi-site Operations  </a:t>
            </a:r>
            <a:r>
              <a:rPr sz="62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玄谋智脑 · 连锁企业经营决策</a:t>
            </a:r>
            <a:endParaRPr sz="62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" name="矩形 1"/>
          <p:cNvSpPr>
            <a:spLocks noGrp="1"/>
          </p:cNvSpPr>
          <p:nvPr/>
        </p:nvSpPr>
        <p:spPr>
          <a:xfrm>
            <a:off x="400050" y="590550"/>
            <a:ext cx="110490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24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Production data must remain within clear security boundaries.</a:t>
            </a:r>
            <a:endParaRPr sz="240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11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生产数据必须留在清晰的安全边界内</a:t>
            </a:r>
            <a:endParaRPr sz="11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直接连接符 2"/>
          <p:cNvSpPr>
            <a:spLocks noGrp="1"/>
          </p:cNvSpPr>
          <p:nvPr/>
        </p:nvSpPr>
        <p:spPr>
          <a:xfrm>
            <a:off x="400050" y="1323975"/>
            <a:ext cx="11391900" cy="0"/>
          </a:xfrm>
          <a:prstGeom prst="line">
            <a:avLst/>
          </a:prstGeom>
          <a:noFill/>
          <a:ln w="9525">
            <a:solidFill>
              <a:srgbClr val="C9CDD2"/>
            </a:solidFill>
            <a:prstDash val="solid"/>
          </a:ln>
        </p:spPr>
      </p:sp>
      <p:sp>
        <p:nvSpPr>
          <p:cNvPr id="4" name="矩形 3"/>
          <p:cNvSpPr>
            <a:spLocks noGrp="1"/>
          </p:cNvSpPr>
          <p:nvPr/>
        </p:nvSpPr>
        <p:spPr>
          <a:xfrm>
            <a:off x="11258550" y="6400800"/>
            <a:ext cx="5334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r">
              <a:buNone/>
              <a:defRPr sz="900" b="0">
                <a:solidFill>
                  <a:srgbClr val="62666D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900" b="0">
                <a:solidFill>
                  <a:srgbClr val="62666D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15</a:t>
            </a:r>
            <a:endParaRPr sz="900" b="0">
              <a:solidFill>
                <a:srgbClr val="62666D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5" name="矩形 4"/>
          <p:cNvSpPr>
            <a:spLocks noGrp="1"/>
          </p:cNvSpPr>
          <p:nvPr/>
        </p:nvSpPr>
        <p:spPr>
          <a:xfrm>
            <a:off x="400050" y="1714500"/>
            <a:ext cx="3429000" cy="1619250"/>
          </a:xfrm>
          <a:prstGeom prst="rect">
            <a:avLst/>
          </a:prstGeom>
          <a:solidFill>
            <a:srgbClr val="F1F3F5"/>
          </a:solidFill>
          <a:ln w="0">
            <a:noFill/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400050" y="1714500"/>
            <a:ext cx="66675" cy="1619250"/>
          </a:xfrm>
          <a:prstGeom prst="rect">
            <a:avLst/>
          </a:prstGeom>
          <a:solidFill>
            <a:srgbClr val="2778FF"/>
          </a:solidFill>
          <a:ln w="0">
            <a:noFill/>
            <a:prstDash val="solid"/>
          </a:ln>
        </p:spPr>
      </p:sp>
      <p:sp>
        <p:nvSpPr>
          <p:cNvPr id="7" name="矩形 6"/>
          <p:cNvSpPr>
            <a:spLocks noGrp="1"/>
          </p:cNvSpPr>
          <p:nvPr/>
        </p:nvSpPr>
        <p:spPr>
          <a:xfrm>
            <a:off x="628650" y="1924050"/>
            <a:ext cx="29908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Deployment boundary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部署边界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8" name="矩形 7"/>
          <p:cNvSpPr>
            <a:spLocks noGrp="1"/>
          </p:cNvSpPr>
          <p:nvPr/>
        </p:nvSpPr>
        <p:spPr>
          <a:xfrm>
            <a:off x="628650" y="2419350"/>
            <a:ext cx="29908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Does not replace transaction systems; read-only or controlled integration.</a:t>
            </a:r>
            <a:endParaRPr sz="130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不替代现有交易系统，只读或受控对接。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9" name="矩形 8"/>
          <p:cNvSpPr>
            <a:spLocks noGrp="1"/>
          </p:cNvSpPr>
          <p:nvPr/>
        </p:nvSpPr>
        <p:spPr>
          <a:xfrm>
            <a:off x="4219575" y="1714500"/>
            <a:ext cx="3429000" cy="1619250"/>
          </a:xfrm>
          <a:prstGeom prst="rect">
            <a:avLst/>
          </a:prstGeom>
          <a:solidFill>
            <a:srgbClr val="F1F3F5"/>
          </a:solidFill>
          <a:ln w="0">
            <a:noFill/>
            <a:prstDash val="solid"/>
          </a:ln>
        </p:spPr>
      </p:sp>
      <p:sp>
        <p:nvSpPr>
          <p:cNvPr id="10" name="矩形 9"/>
          <p:cNvSpPr>
            <a:spLocks noGrp="1"/>
          </p:cNvSpPr>
          <p:nvPr/>
        </p:nvSpPr>
        <p:spPr>
          <a:xfrm>
            <a:off x="4219575" y="1714500"/>
            <a:ext cx="66675" cy="1619250"/>
          </a:xfrm>
          <a:prstGeom prst="rect">
            <a:avLst/>
          </a:prstGeom>
          <a:solidFill>
            <a:srgbClr val="2778FF"/>
          </a:solidFill>
          <a:ln w="0">
            <a:noFill/>
            <a:prstDash val="solid"/>
          </a:ln>
        </p:spPr>
      </p:sp>
      <p:sp>
        <p:nvSpPr>
          <p:cNvPr id="11" name="矩形 10"/>
          <p:cNvSpPr>
            <a:spLocks noGrp="1"/>
          </p:cNvSpPr>
          <p:nvPr/>
        </p:nvSpPr>
        <p:spPr>
          <a:xfrm>
            <a:off x="4448175" y="1924050"/>
            <a:ext cx="29908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Least privilege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最小权限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2" name="矩形 11"/>
          <p:cNvSpPr>
            <a:spLocks noGrp="1"/>
          </p:cNvSpPr>
          <p:nvPr/>
        </p:nvSpPr>
        <p:spPr>
          <a:xfrm>
            <a:off x="4448175" y="2419350"/>
            <a:ext cx="29908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Access by role across owner, head office, region and store.</a:t>
            </a:r>
            <a:endParaRPr sz="130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老板、总部、区域、门店按职责查看。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3" name="矩形 12"/>
          <p:cNvSpPr>
            <a:spLocks noGrp="1"/>
          </p:cNvSpPr>
          <p:nvPr/>
        </p:nvSpPr>
        <p:spPr>
          <a:xfrm>
            <a:off x="8039100" y="1714500"/>
            <a:ext cx="3429000" cy="1619250"/>
          </a:xfrm>
          <a:prstGeom prst="rect">
            <a:avLst/>
          </a:prstGeom>
          <a:solidFill>
            <a:srgbClr val="F1F3F5"/>
          </a:solidFill>
          <a:ln w="0">
            <a:noFill/>
            <a:prstDash val="solid"/>
          </a:ln>
        </p:spPr>
      </p:sp>
      <p:sp>
        <p:nvSpPr>
          <p:cNvPr id="14" name="矩形 13"/>
          <p:cNvSpPr>
            <a:spLocks noGrp="1"/>
          </p:cNvSpPr>
          <p:nvPr/>
        </p:nvSpPr>
        <p:spPr>
          <a:xfrm>
            <a:off x="8039100" y="1714500"/>
            <a:ext cx="66675" cy="1619250"/>
          </a:xfrm>
          <a:prstGeom prst="rect">
            <a:avLst/>
          </a:prstGeom>
          <a:solidFill>
            <a:srgbClr val="2778FF"/>
          </a:solidFill>
          <a:ln w="0">
            <a:noFill/>
            <a:prstDash val="solid"/>
          </a:ln>
        </p:spPr>
      </p:sp>
      <p:sp>
        <p:nvSpPr>
          <p:cNvPr id="15" name="矩形 14"/>
          <p:cNvSpPr>
            <a:spLocks noGrp="1"/>
          </p:cNvSpPr>
          <p:nvPr/>
        </p:nvSpPr>
        <p:spPr>
          <a:xfrm>
            <a:off x="8267700" y="1924050"/>
            <a:ext cx="29908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Sensitive-data protection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敏感保护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6" name="矩形 15"/>
          <p:cNvSpPr>
            <a:spLocks noGrp="1"/>
          </p:cNvSpPr>
          <p:nvPr/>
        </p:nvSpPr>
        <p:spPr>
          <a:xfrm>
            <a:off x="8267700" y="2419350"/>
            <a:ext cx="29908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Classify, mask and audit member, payroll and financial details.</a:t>
            </a:r>
            <a:endParaRPr sz="130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会员、薪酬、财务明细分级、脱敏与审计。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7" name="矩形 16"/>
          <p:cNvSpPr>
            <a:spLocks noGrp="1"/>
          </p:cNvSpPr>
          <p:nvPr/>
        </p:nvSpPr>
        <p:spPr>
          <a:xfrm>
            <a:off x="400050" y="3714750"/>
            <a:ext cx="3429000" cy="1619250"/>
          </a:xfrm>
          <a:prstGeom prst="rect">
            <a:avLst/>
          </a:prstGeom>
          <a:solidFill>
            <a:srgbClr val="F1F3F5"/>
          </a:solidFill>
          <a:ln w="0">
            <a:noFill/>
            <a:prstDash val="solid"/>
          </a:ln>
        </p:spPr>
      </p:sp>
      <p:sp>
        <p:nvSpPr>
          <p:cNvPr id="18" name="矩形 17"/>
          <p:cNvSpPr>
            <a:spLocks noGrp="1"/>
          </p:cNvSpPr>
          <p:nvPr/>
        </p:nvSpPr>
        <p:spPr>
          <a:xfrm>
            <a:off x="400050" y="3714750"/>
            <a:ext cx="66675" cy="1619250"/>
          </a:xfrm>
          <a:prstGeom prst="rect">
            <a:avLst/>
          </a:prstGeom>
          <a:solidFill>
            <a:srgbClr val="2778FF"/>
          </a:solidFill>
          <a:ln w="0">
            <a:noFill/>
            <a:prstDash val="solid"/>
          </a:ln>
        </p:spPr>
      </p:sp>
      <p:sp>
        <p:nvSpPr>
          <p:cNvPr id="19" name="矩形 18"/>
          <p:cNvSpPr>
            <a:spLocks noGrp="1"/>
          </p:cNvSpPr>
          <p:nvPr/>
        </p:nvSpPr>
        <p:spPr>
          <a:xfrm>
            <a:off x="628650" y="3924300"/>
            <a:ext cx="29908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Traceable AI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AI 可追溯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0" name="矩形 19"/>
          <p:cNvSpPr>
            <a:spLocks noGrp="1"/>
          </p:cNvSpPr>
          <p:nvPr/>
        </p:nvSpPr>
        <p:spPr>
          <a:xfrm>
            <a:off x="628650" y="4419600"/>
            <a:ext cx="29908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Key conclusions show evidence, timing, logic and scope.</a:t>
            </a:r>
            <a:endParaRPr sz="130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重要结论显示依据、时间、路径和适用边界。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1" name="矩形 20"/>
          <p:cNvSpPr>
            <a:spLocks noGrp="1"/>
          </p:cNvSpPr>
          <p:nvPr/>
        </p:nvSpPr>
        <p:spPr>
          <a:xfrm>
            <a:off x="4219575" y="3714750"/>
            <a:ext cx="3429000" cy="1619250"/>
          </a:xfrm>
          <a:prstGeom prst="rect">
            <a:avLst/>
          </a:prstGeom>
          <a:solidFill>
            <a:srgbClr val="F1F3F5"/>
          </a:solidFill>
          <a:ln w="0">
            <a:noFill/>
            <a:prstDash val="solid"/>
          </a:ln>
        </p:spPr>
      </p:sp>
      <p:sp>
        <p:nvSpPr>
          <p:cNvPr id="22" name="矩形 21"/>
          <p:cNvSpPr>
            <a:spLocks noGrp="1"/>
          </p:cNvSpPr>
          <p:nvPr/>
        </p:nvSpPr>
        <p:spPr>
          <a:xfrm>
            <a:off x="4219575" y="3714750"/>
            <a:ext cx="66675" cy="1619250"/>
          </a:xfrm>
          <a:prstGeom prst="rect">
            <a:avLst/>
          </a:prstGeom>
          <a:solidFill>
            <a:srgbClr val="2778FF"/>
          </a:solidFill>
          <a:ln w="0">
            <a:noFill/>
            <a:prstDash val="solid"/>
          </a:ln>
        </p:spPr>
      </p:sp>
      <p:sp>
        <p:nvSpPr>
          <p:cNvPr id="23" name="矩形 22"/>
          <p:cNvSpPr>
            <a:spLocks noGrp="1"/>
          </p:cNvSpPr>
          <p:nvPr/>
        </p:nvSpPr>
        <p:spPr>
          <a:xfrm>
            <a:off x="4448175" y="3924300"/>
            <a:ext cx="29908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Human approval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人工审批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4" name="矩形 23"/>
          <p:cNvSpPr>
            <a:spLocks noGrp="1"/>
          </p:cNvSpPr>
          <p:nvPr/>
        </p:nvSpPr>
        <p:spPr>
          <a:xfrm>
            <a:off x="4448175" y="4419600"/>
            <a:ext cx="29908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High-impact decisions require approval by authorized management.</a:t>
            </a:r>
            <a:endParaRPr sz="130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高影响决策必须经有权限的管理者审批。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5" name="矩形 24"/>
          <p:cNvSpPr>
            <a:spLocks noGrp="1"/>
          </p:cNvSpPr>
          <p:nvPr/>
        </p:nvSpPr>
        <p:spPr>
          <a:xfrm>
            <a:off x="8039100" y="3714750"/>
            <a:ext cx="3429000" cy="1619250"/>
          </a:xfrm>
          <a:prstGeom prst="rect">
            <a:avLst/>
          </a:prstGeom>
          <a:solidFill>
            <a:srgbClr val="F1F3F5"/>
          </a:solidFill>
          <a:ln w="0">
            <a:noFill/>
            <a:prstDash val="solid"/>
          </a:ln>
        </p:spPr>
      </p:sp>
      <p:sp>
        <p:nvSpPr>
          <p:cNvPr id="26" name="矩形 25"/>
          <p:cNvSpPr>
            <a:spLocks noGrp="1"/>
          </p:cNvSpPr>
          <p:nvPr/>
        </p:nvSpPr>
        <p:spPr>
          <a:xfrm>
            <a:off x="8039100" y="3714750"/>
            <a:ext cx="66675" cy="1619250"/>
          </a:xfrm>
          <a:prstGeom prst="rect">
            <a:avLst/>
          </a:prstGeom>
          <a:solidFill>
            <a:srgbClr val="2778FF"/>
          </a:solidFill>
          <a:ln w="0">
            <a:noFill/>
            <a:prstDash val="solid"/>
          </a:ln>
        </p:spPr>
      </p:sp>
      <p:sp>
        <p:nvSpPr>
          <p:cNvPr id="27" name="矩形 26"/>
          <p:cNvSpPr>
            <a:spLocks noGrp="1"/>
          </p:cNvSpPr>
          <p:nvPr/>
        </p:nvSpPr>
        <p:spPr>
          <a:xfrm>
            <a:off x="8267700" y="3924300"/>
            <a:ext cx="29908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Full audit trail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全程留痕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8" name="矩形 27"/>
          <p:cNvSpPr>
            <a:spLocks noGrp="1"/>
          </p:cNvSpPr>
          <p:nvPr/>
        </p:nvSpPr>
        <p:spPr>
          <a:xfrm>
            <a:off x="8267700" y="4419600"/>
            <a:ext cx="29908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Access, recommendations, edits, approvals and outcomes are auditable.</a:t>
            </a:r>
            <a:endParaRPr sz="130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访问、建议、修改、审批和执行结果均可审计。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" name="矩形 27"/>
          <p:cNvSpPr>
            <a:spLocks noGrp="1"/>
          </p:cNvSpPr>
          <p:nvPr/>
        </p:nvSpPr>
        <p:spPr>
          <a:xfrm>
            <a:off x="400050" y="266700"/>
            <a:ext cx="7810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920" b="1">
                <a:solidFill>
                  <a:srgbClr val="2563EB"/>
                </a:solidFill>
                <a:latin typeface="Aptos"/>
                <a:ea typeface="Aptos"/>
                <a:cs typeface="Aptos"/>
              </a:rPr>
              <a:t>Xuanmou Intelligence · Multi-site Operations  </a:t>
            </a:r>
            <a:r>
              <a:rPr sz="62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玄谋智脑 · 连锁企业经营决策</a:t>
            </a:r>
            <a:endParaRPr sz="62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" name="矩形 1"/>
          <p:cNvSpPr>
            <a:spLocks noGrp="1"/>
          </p:cNvSpPr>
          <p:nvPr/>
        </p:nvSpPr>
        <p:spPr>
          <a:xfrm>
            <a:off x="400050" y="590550"/>
            <a:ext cx="110490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24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Prove the value in eight weeks before scaling.</a:t>
            </a:r>
            <a:endParaRPr sz="240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11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先用 8 周证明价值，再决定扩大范围</a:t>
            </a:r>
            <a:endParaRPr sz="11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直接连接符 2"/>
          <p:cNvSpPr>
            <a:spLocks noGrp="1"/>
          </p:cNvSpPr>
          <p:nvPr/>
        </p:nvSpPr>
        <p:spPr>
          <a:xfrm>
            <a:off x="400050" y="1323975"/>
            <a:ext cx="11391900" cy="0"/>
          </a:xfrm>
          <a:prstGeom prst="line">
            <a:avLst/>
          </a:prstGeom>
          <a:noFill/>
          <a:ln w="9525">
            <a:solidFill>
              <a:srgbClr val="C9CDD2"/>
            </a:solidFill>
            <a:prstDash val="solid"/>
          </a:ln>
        </p:spPr>
      </p:sp>
      <p:sp>
        <p:nvSpPr>
          <p:cNvPr id="4" name="矩形 3"/>
          <p:cNvSpPr>
            <a:spLocks noGrp="1"/>
          </p:cNvSpPr>
          <p:nvPr/>
        </p:nvSpPr>
        <p:spPr>
          <a:xfrm>
            <a:off x="11258550" y="6400800"/>
            <a:ext cx="5334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r">
              <a:buNone/>
              <a:defRPr sz="900" b="0">
                <a:solidFill>
                  <a:srgbClr val="62666D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900" b="0">
                <a:solidFill>
                  <a:srgbClr val="62666D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16</a:t>
            </a:r>
            <a:endParaRPr sz="900" b="0">
              <a:solidFill>
                <a:srgbClr val="62666D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5" name="直接连接符 4"/>
          <p:cNvSpPr>
            <a:spLocks noGrp="1"/>
          </p:cNvSpPr>
          <p:nvPr/>
        </p:nvSpPr>
        <p:spPr>
          <a:xfrm>
            <a:off x="628650" y="3238500"/>
            <a:ext cx="10477500" cy="0"/>
          </a:xfrm>
          <a:prstGeom prst="line">
            <a:avLst/>
          </a:prstGeom>
          <a:noFill/>
          <a:ln w="19050">
            <a:solidFill>
              <a:srgbClr val="C9CDD2"/>
            </a:solidFill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514350" y="3067050"/>
            <a:ext cx="361950" cy="361950"/>
          </a:xfrm>
          <a:prstGeom prst="rect">
            <a:avLst/>
          </a:prstGeom>
          <a:solidFill>
            <a:srgbClr val="111111"/>
          </a:solidFill>
          <a:ln w="0">
            <a:noFill/>
            <a:prstDash val="solid"/>
          </a:ln>
        </p:spPr>
      </p:sp>
      <p:sp>
        <p:nvSpPr>
          <p:cNvPr id="7" name="矩形 6"/>
          <p:cNvSpPr>
            <a:spLocks noGrp="1"/>
          </p:cNvSpPr>
          <p:nvPr/>
        </p:nvSpPr>
        <p:spPr>
          <a:xfrm>
            <a:off x="466725" y="1962150"/>
            <a:ext cx="1905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92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Week 1  </a:t>
            </a:r>
            <a:r>
              <a:rPr sz="62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第 1 周</a:t>
            </a:r>
            <a:endParaRPr sz="62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8" name="矩形 7"/>
          <p:cNvSpPr>
            <a:spLocks noGrp="1"/>
          </p:cNvSpPr>
          <p:nvPr/>
        </p:nvSpPr>
        <p:spPr>
          <a:xfrm>
            <a:off x="466725" y="2381250"/>
            <a:ext cx="1952625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Select a profit initiative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选定利润专项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9" name="矩形 8"/>
          <p:cNvSpPr>
            <a:spLocks noGrp="1"/>
          </p:cNvSpPr>
          <p:nvPr/>
        </p:nvSpPr>
        <p:spPr>
          <a:xfrm>
            <a:off x="466725" y="3752850"/>
            <a:ext cx="1952625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Baseline · </a:t>
            </a:r>
            <a:endParaRPr sz="130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pPr>
              <a:spcAft>
                <a:spcPts val="0"/>
              </a:spcAft>
            </a:pPr>
            <a:r>
              <a:rPr sz="13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Definition · Owner</a:t>
            </a:r>
            <a:endParaRPr sz="130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基线·口径·责任人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0" name="矩形 9"/>
          <p:cNvSpPr>
            <a:spLocks noGrp="1"/>
          </p:cNvSpPr>
          <p:nvPr/>
        </p:nvSpPr>
        <p:spPr>
          <a:xfrm>
            <a:off x="2790825" y="3067050"/>
            <a:ext cx="361950" cy="361950"/>
          </a:xfrm>
          <a:prstGeom prst="rect">
            <a:avLst/>
          </a:prstGeom>
          <a:solidFill>
            <a:srgbClr val="111111"/>
          </a:solidFill>
          <a:ln w="0">
            <a:noFill/>
            <a:prstDash val="solid"/>
          </a:ln>
        </p:spPr>
      </p:sp>
      <p:sp>
        <p:nvSpPr>
          <p:cNvPr id="11" name="矩形 10"/>
          <p:cNvSpPr>
            <a:spLocks noGrp="1"/>
          </p:cNvSpPr>
          <p:nvPr/>
        </p:nvSpPr>
        <p:spPr>
          <a:xfrm>
            <a:off x="2743200" y="1962150"/>
            <a:ext cx="1905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92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Weeks 1–2  </a:t>
            </a:r>
            <a:r>
              <a:rPr sz="62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第 1—2 周</a:t>
            </a:r>
            <a:endParaRPr sz="62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2" name="矩形 11"/>
          <p:cNvSpPr>
            <a:spLocks noGrp="1"/>
          </p:cNvSpPr>
          <p:nvPr/>
        </p:nvSpPr>
        <p:spPr>
          <a:xfrm>
            <a:off x="2743200" y="2381250"/>
            <a:ext cx="1952625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Connect existing data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连接现有数据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3" name="矩形 12"/>
          <p:cNvSpPr>
            <a:spLocks noGrp="1"/>
          </p:cNvSpPr>
          <p:nvPr/>
        </p:nvSpPr>
        <p:spPr>
          <a:xfrm>
            <a:off x="2743200" y="3752850"/>
            <a:ext cx="1952625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Data inventory · </a:t>
            </a:r>
            <a:endParaRPr sz="130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pPr>
              <a:spcAft>
                <a:spcPts val="0"/>
              </a:spcAft>
            </a:pPr>
            <a:r>
              <a:rPr sz="13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Quality · Common definitions</a:t>
            </a:r>
            <a:endParaRPr sz="130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数据清单·质量·统一口径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4" name="矩形 13"/>
          <p:cNvSpPr>
            <a:spLocks noGrp="1"/>
          </p:cNvSpPr>
          <p:nvPr/>
        </p:nvSpPr>
        <p:spPr>
          <a:xfrm>
            <a:off x="5067300" y="3067050"/>
            <a:ext cx="361950" cy="361950"/>
          </a:xfrm>
          <a:prstGeom prst="rect">
            <a:avLst/>
          </a:prstGeom>
          <a:solidFill>
            <a:srgbClr val="111111"/>
          </a:solidFill>
          <a:ln w="0">
            <a:noFill/>
            <a:prstDash val="solid"/>
          </a:ln>
        </p:spPr>
      </p:sp>
      <p:sp>
        <p:nvSpPr>
          <p:cNvPr id="15" name="矩形 14"/>
          <p:cNvSpPr>
            <a:spLocks noGrp="1"/>
          </p:cNvSpPr>
          <p:nvPr/>
        </p:nvSpPr>
        <p:spPr>
          <a:xfrm>
            <a:off x="5019675" y="1962150"/>
            <a:ext cx="1905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92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Weeks 3–4  </a:t>
            </a:r>
            <a:r>
              <a:rPr sz="62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第 3—4 周</a:t>
            </a:r>
            <a:endParaRPr sz="62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6" name="矩形 15"/>
          <p:cNvSpPr>
            <a:spLocks noGrp="1"/>
          </p:cNvSpPr>
          <p:nvPr/>
        </p:nvSpPr>
        <p:spPr>
          <a:xfrm>
            <a:off x="5019675" y="2381250"/>
            <a:ext cx="1952625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 fontScale="99614"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Find opportunities and causes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发现机会与根因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7" name="矩形 16"/>
          <p:cNvSpPr>
            <a:spLocks noGrp="1"/>
          </p:cNvSpPr>
          <p:nvPr/>
        </p:nvSpPr>
        <p:spPr>
          <a:xfrm>
            <a:off x="5019675" y="3752850"/>
            <a:ext cx="1952625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Exception · Financial impact · Evidence</a:t>
            </a:r>
            <a:endParaRPr sz="130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异常·影响金额·证据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8" name="矩形 17"/>
          <p:cNvSpPr>
            <a:spLocks noGrp="1"/>
          </p:cNvSpPr>
          <p:nvPr/>
        </p:nvSpPr>
        <p:spPr>
          <a:xfrm>
            <a:off x="7343775" y="3067050"/>
            <a:ext cx="361950" cy="361950"/>
          </a:xfrm>
          <a:prstGeom prst="rect">
            <a:avLst/>
          </a:prstGeom>
          <a:solidFill>
            <a:srgbClr val="111111"/>
          </a:solidFill>
          <a:ln w="0">
            <a:noFill/>
            <a:prstDash val="solid"/>
          </a:ln>
        </p:spPr>
      </p:sp>
      <p:sp>
        <p:nvSpPr>
          <p:cNvPr id="19" name="矩形 18"/>
          <p:cNvSpPr>
            <a:spLocks noGrp="1"/>
          </p:cNvSpPr>
          <p:nvPr/>
        </p:nvSpPr>
        <p:spPr>
          <a:xfrm>
            <a:off x="7296150" y="1962150"/>
            <a:ext cx="1905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92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Weeks 5–6  </a:t>
            </a:r>
            <a:r>
              <a:rPr sz="62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第 5—6 周</a:t>
            </a:r>
            <a:endParaRPr sz="62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0" name="矩形 19"/>
          <p:cNvSpPr>
            <a:spLocks noGrp="1"/>
          </p:cNvSpPr>
          <p:nvPr/>
        </p:nvSpPr>
        <p:spPr>
          <a:xfrm>
            <a:off x="7296150" y="2381250"/>
            <a:ext cx="1952625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Drive corrective action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推动整改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1" name="矩形 20"/>
          <p:cNvSpPr>
            <a:spLocks noGrp="1"/>
          </p:cNvSpPr>
          <p:nvPr/>
        </p:nvSpPr>
        <p:spPr>
          <a:xfrm>
            <a:off x="7296150" y="3752850"/>
            <a:ext cx="1952625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Task · Deadline · </a:t>
            </a:r>
            <a:endParaRPr sz="130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pPr>
              <a:spcAft>
                <a:spcPts val="0"/>
              </a:spcAft>
            </a:pPr>
            <a:r>
              <a:rPr sz="13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Execution record</a:t>
            </a:r>
            <a:endParaRPr sz="130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任务·期限·执行记录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2" name="矩形 21"/>
          <p:cNvSpPr>
            <a:spLocks noGrp="1"/>
          </p:cNvSpPr>
          <p:nvPr/>
        </p:nvSpPr>
        <p:spPr>
          <a:xfrm>
            <a:off x="9620250" y="3067050"/>
            <a:ext cx="361950" cy="361950"/>
          </a:xfrm>
          <a:prstGeom prst="rect">
            <a:avLst/>
          </a:prstGeom>
          <a:solidFill>
            <a:srgbClr val="2778FF"/>
          </a:solidFill>
          <a:ln w="0">
            <a:noFill/>
            <a:prstDash val="solid"/>
          </a:ln>
        </p:spPr>
      </p:sp>
      <p:sp>
        <p:nvSpPr>
          <p:cNvPr id="23" name="矩形 22"/>
          <p:cNvSpPr>
            <a:spLocks noGrp="1"/>
          </p:cNvSpPr>
          <p:nvPr/>
        </p:nvSpPr>
        <p:spPr>
          <a:xfrm>
            <a:off x="9572625" y="1962150"/>
            <a:ext cx="1905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92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Weeks 7–8  </a:t>
            </a:r>
            <a:r>
              <a:rPr sz="62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第 7—8 周</a:t>
            </a:r>
            <a:endParaRPr sz="62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4" name="矩形 23"/>
          <p:cNvSpPr>
            <a:spLocks noGrp="1"/>
          </p:cNvSpPr>
          <p:nvPr/>
        </p:nvSpPr>
        <p:spPr>
          <a:xfrm>
            <a:off x="9572625" y="2381250"/>
            <a:ext cx="1952625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Verify and replicate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验证并复制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5" name="矩形 24"/>
          <p:cNvSpPr>
            <a:spLocks noGrp="1"/>
          </p:cNvSpPr>
          <p:nvPr/>
        </p:nvSpPr>
        <p:spPr>
          <a:xfrm>
            <a:off x="9572625" y="3752850"/>
            <a:ext cx="1952625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Improvement value · Acceptance · </a:t>
            </a:r>
            <a:endParaRPr sz="130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pPr>
              <a:spcAft>
                <a:spcPts val="0"/>
              </a:spcAft>
            </a:pPr>
            <a:r>
              <a:rPr sz="13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Best practice</a:t>
            </a:r>
            <a:endParaRPr sz="130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改善金额·验收·最佳实践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6" name="矩形 25"/>
          <p:cNvSpPr>
            <a:spLocks noGrp="1"/>
          </p:cNvSpPr>
          <p:nvPr/>
        </p:nvSpPr>
        <p:spPr>
          <a:xfrm>
            <a:off x="400050" y="5238750"/>
            <a:ext cx="11391900" cy="571500"/>
          </a:xfrm>
          <a:prstGeom prst="rect">
            <a:avLst/>
          </a:prstGeom>
          <a:solidFill>
            <a:srgbClr val="DDEBFF"/>
          </a:solidFill>
          <a:ln w="0">
            <a:noFill/>
            <a:prstDash val="solid"/>
          </a:ln>
        </p:spPr>
      </p:sp>
      <p:sp>
        <p:nvSpPr>
          <p:cNvPr id="27" name="矩形 26"/>
          <p:cNvSpPr>
            <a:spLocks noGrp="1"/>
          </p:cNvSpPr>
          <p:nvPr/>
        </p:nvSpPr>
        <p:spPr>
          <a:xfrm>
            <a:off x="628650" y="5400675"/>
            <a:ext cx="109347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92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Prioritize cases with available data, measurable impact, executable actions and results verifiable in eight weeks.  </a:t>
            </a:r>
            <a:r>
              <a:rPr sz="62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优先选择：数据可获得 · 影响可测算 · 动作可执行 · 八周可验证。</a:t>
            </a:r>
            <a:endParaRPr sz="62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" name="矩形 26"/>
          <p:cNvSpPr>
            <a:spLocks noGrp="1"/>
          </p:cNvSpPr>
          <p:nvPr/>
        </p:nvSpPr>
        <p:spPr>
          <a:xfrm>
            <a:off x="400050" y="266700"/>
            <a:ext cx="7810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920" b="1">
                <a:solidFill>
                  <a:srgbClr val="2563EB"/>
                </a:solidFill>
                <a:latin typeface="Aptos"/>
                <a:ea typeface="Aptos"/>
                <a:cs typeface="Aptos"/>
              </a:rPr>
              <a:t>Xuanmou Intelligence · Multi-site Operations  </a:t>
            </a:r>
            <a:r>
              <a:rPr sz="62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玄谋智脑 · 连锁企业经营决策</a:t>
            </a:r>
            <a:endParaRPr sz="62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" name="矩形 1"/>
          <p:cNvSpPr>
            <a:spLocks noGrp="1"/>
          </p:cNvSpPr>
          <p:nvPr/>
        </p:nvSpPr>
        <p:spPr>
          <a:xfrm>
            <a:off x="400050" y="590550"/>
            <a:ext cx="110490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24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Measure business improvement, not feature count.</a:t>
            </a:r>
            <a:endParaRPr sz="240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11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验收看经营改善，不看功能数量</a:t>
            </a:r>
            <a:endParaRPr sz="11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直接连接符 2"/>
          <p:cNvSpPr>
            <a:spLocks noGrp="1"/>
          </p:cNvSpPr>
          <p:nvPr/>
        </p:nvSpPr>
        <p:spPr>
          <a:xfrm>
            <a:off x="400050" y="1323975"/>
            <a:ext cx="11391900" cy="0"/>
          </a:xfrm>
          <a:prstGeom prst="line">
            <a:avLst/>
          </a:prstGeom>
          <a:noFill/>
          <a:ln w="9525">
            <a:solidFill>
              <a:srgbClr val="C9CDD2"/>
            </a:solidFill>
            <a:prstDash val="solid"/>
          </a:ln>
        </p:spPr>
      </p:sp>
      <p:sp>
        <p:nvSpPr>
          <p:cNvPr id="4" name="矩形 3"/>
          <p:cNvSpPr>
            <a:spLocks noGrp="1"/>
          </p:cNvSpPr>
          <p:nvPr/>
        </p:nvSpPr>
        <p:spPr>
          <a:xfrm>
            <a:off x="11258550" y="6400800"/>
            <a:ext cx="5334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r">
              <a:buNone/>
              <a:defRPr sz="900" b="0">
                <a:solidFill>
                  <a:srgbClr val="62666D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900" b="0">
                <a:solidFill>
                  <a:srgbClr val="FFFF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17</a:t>
            </a:r>
            <a:endParaRPr sz="900" b="0">
              <a:solidFill>
                <a:srgbClr val="FFFF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5" name="矩形 4"/>
          <p:cNvSpPr>
            <a:spLocks noGrp="1"/>
          </p:cNvSpPr>
          <p:nvPr/>
        </p:nvSpPr>
        <p:spPr>
          <a:xfrm>
            <a:off x="400050" y="1790700"/>
            <a:ext cx="47625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buNone/>
              <a:defRPr sz="1200" b="1">
                <a:solidFill>
                  <a:srgbClr val="27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00" b="1">
                <a:solidFill>
                  <a:srgbClr val="27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01</a:t>
            </a:r>
            <a:endParaRPr sz="1200" b="1">
              <a:solidFill>
                <a:srgbClr val="27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6" name="矩形 5"/>
          <p:cNvSpPr>
            <a:spLocks noGrp="1"/>
          </p:cNvSpPr>
          <p:nvPr/>
        </p:nvSpPr>
        <p:spPr>
          <a:xfrm>
            <a:off x="1066800" y="1657350"/>
            <a:ext cx="21907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Business outcomes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经营结果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7" name="矩形 6"/>
          <p:cNvSpPr>
            <a:spLocks noGrp="1"/>
          </p:cNvSpPr>
          <p:nvPr/>
        </p:nvSpPr>
        <p:spPr>
          <a:xfrm>
            <a:off x="3762375" y="1657350"/>
            <a:ext cx="7239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Contribution profit · Cost · Waste · Inventory cash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贡献利润·成本·损耗·库存资金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8" name="直接连接符 7"/>
          <p:cNvSpPr>
            <a:spLocks noGrp="1"/>
          </p:cNvSpPr>
          <p:nvPr/>
        </p:nvSpPr>
        <p:spPr>
          <a:xfrm>
            <a:off x="1066800" y="2276475"/>
            <a:ext cx="9906000" cy="0"/>
          </a:xfrm>
          <a:prstGeom prst="line">
            <a:avLst/>
          </a:prstGeom>
          <a:noFill/>
          <a:ln w="9525">
            <a:solidFill>
              <a:srgbClr val="C9CDD2"/>
            </a:solidFill>
            <a:prstDash val="solid"/>
          </a:ln>
        </p:spPr>
      </p:sp>
      <p:sp>
        <p:nvSpPr>
          <p:cNvPr id="9" name="矩形 8"/>
          <p:cNvSpPr>
            <a:spLocks noGrp="1"/>
          </p:cNvSpPr>
          <p:nvPr/>
        </p:nvSpPr>
        <p:spPr>
          <a:xfrm>
            <a:off x="400050" y="2609850"/>
            <a:ext cx="47625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buNone/>
              <a:defRPr sz="1200" b="1">
                <a:solidFill>
                  <a:srgbClr val="27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00" b="1">
                <a:solidFill>
                  <a:srgbClr val="27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02</a:t>
            </a:r>
            <a:endParaRPr sz="1200" b="1">
              <a:solidFill>
                <a:srgbClr val="27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0" name="矩形 9"/>
          <p:cNvSpPr>
            <a:spLocks noGrp="1"/>
          </p:cNvSpPr>
          <p:nvPr/>
        </p:nvSpPr>
        <p:spPr>
          <a:xfrm>
            <a:off x="1066800" y="2476500"/>
            <a:ext cx="21907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Issue detection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问题发现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1" name="矩形 10"/>
          <p:cNvSpPr>
            <a:spLocks noGrp="1"/>
          </p:cNvSpPr>
          <p:nvPr/>
        </p:nvSpPr>
        <p:spPr>
          <a:xfrm>
            <a:off x="3762375" y="2476500"/>
            <a:ext cx="7239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Detection cycle · Valid-exception rate · Impact coverage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发现周期·有效异常率·影响覆盖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2" name="直接连接符 11"/>
          <p:cNvSpPr>
            <a:spLocks noGrp="1"/>
          </p:cNvSpPr>
          <p:nvPr/>
        </p:nvSpPr>
        <p:spPr>
          <a:xfrm>
            <a:off x="1066800" y="3095625"/>
            <a:ext cx="9906000" cy="0"/>
          </a:xfrm>
          <a:prstGeom prst="line">
            <a:avLst/>
          </a:prstGeom>
          <a:noFill/>
          <a:ln w="9525">
            <a:solidFill>
              <a:srgbClr val="C9CDD2"/>
            </a:solidFill>
            <a:prstDash val="solid"/>
          </a:ln>
        </p:spPr>
      </p:sp>
      <p:sp>
        <p:nvSpPr>
          <p:cNvPr id="13" name="矩形 12"/>
          <p:cNvSpPr>
            <a:spLocks noGrp="1"/>
          </p:cNvSpPr>
          <p:nvPr/>
        </p:nvSpPr>
        <p:spPr>
          <a:xfrm>
            <a:off x="400050" y="3429000"/>
            <a:ext cx="47625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buNone/>
              <a:defRPr sz="1200" b="1">
                <a:solidFill>
                  <a:srgbClr val="27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00" b="1">
                <a:solidFill>
                  <a:srgbClr val="27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03</a:t>
            </a:r>
            <a:endParaRPr sz="1200" b="1">
              <a:solidFill>
                <a:srgbClr val="27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4" name="矩形 13"/>
          <p:cNvSpPr>
            <a:spLocks noGrp="1"/>
          </p:cNvSpPr>
          <p:nvPr/>
        </p:nvSpPr>
        <p:spPr>
          <a:xfrm>
            <a:off x="1066800" y="3295650"/>
            <a:ext cx="21907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Execution loop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执行闭环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5" name="矩形 14"/>
          <p:cNvSpPr>
            <a:spLocks noGrp="1"/>
          </p:cNvSpPr>
          <p:nvPr/>
        </p:nvSpPr>
        <p:spPr>
          <a:xfrm>
            <a:off x="3762375" y="3295650"/>
            <a:ext cx="7239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Acceptance · On-time completion · Remediation effectiveness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接收率·按期完成率·整改有效率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6" name="直接连接符 15"/>
          <p:cNvSpPr>
            <a:spLocks noGrp="1"/>
          </p:cNvSpPr>
          <p:nvPr/>
        </p:nvSpPr>
        <p:spPr>
          <a:xfrm>
            <a:off x="1066800" y="3914775"/>
            <a:ext cx="9906000" cy="0"/>
          </a:xfrm>
          <a:prstGeom prst="line">
            <a:avLst/>
          </a:prstGeom>
          <a:noFill/>
          <a:ln w="9525">
            <a:solidFill>
              <a:srgbClr val="C9CDD2"/>
            </a:solidFill>
            <a:prstDash val="solid"/>
          </a:ln>
        </p:spPr>
      </p:sp>
      <p:sp>
        <p:nvSpPr>
          <p:cNvPr id="17" name="矩形 16"/>
          <p:cNvSpPr>
            <a:spLocks noGrp="1"/>
          </p:cNvSpPr>
          <p:nvPr/>
        </p:nvSpPr>
        <p:spPr>
          <a:xfrm>
            <a:off x="400050" y="4248150"/>
            <a:ext cx="47625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buNone/>
              <a:defRPr sz="1200" b="1">
                <a:solidFill>
                  <a:srgbClr val="27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00" b="1">
                <a:solidFill>
                  <a:srgbClr val="27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04</a:t>
            </a:r>
            <a:endParaRPr sz="1200" b="1">
              <a:solidFill>
                <a:srgbClr val="27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8" name="矩形 17"/>
          <p:cNvSpPr>
            <a:spLocks noGrp="1"/>
          </p:cNvSpPr>
          <p:nvPr/>
        </p:nvSpPr>
        <p:spPr>
          <a:xfrm>
            <a:off x="1066800" y="4114800"/>
            <a:ext cx="21907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Organizational replication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组织复制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9" name="矩形 18"/>
          <p:cNvSpPr>
            <a:spLocks noGrp="1"/>
          </p:cNvSpPr>
          <p:nvPr/>
        </p:nvSpPr>
        <p:spPr>
          <a:xfrm>
            <a:off x="3762375" y="4114800"/>
            <a:ext cx="7239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Stores replicated · Success rate · New-store ramp time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复制门店数·成功率·新店导入时间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0" name="直接连接符 19"/>
          <p:cNvSpPr>
            <a:spLocks noGrp="1"/>
          </p:cNvSpPr>
          <p:nvPr/>
        </p:nvSpPr>
        <p:spPr>
          <a:xfrm>
            <a:off x="1066800" y="4733925"/>
            <a:ext cx="9906000" cy="0"/>
          </a:xfrm>
          <a:prstGeom prst="line">
            <a:avLst/>
          </a:prstGeom>
          <a:noFill/>
          <a:ln w="9525">
            <a:solidFill>
              <a:srgbClr val="C9CDD2"/>
            </a:solidFill>
            <a:prstDash val="solid"/>
          </a:ln>
        </p:spPr>
      </p:sp>
      <p:sp>
        <p:nvSpPr>
          <p:cNvPr id="21" name="矩形 20"/>
          <p:cNvSpPr>
            <a:spLocks noGrp="1"/>
          </p:cNvSpPr>
          <p:nvPr/>
        </p:nvSpPr>
        <p:spPr>
          <a:xfrm>
            <a:off x="400050" y="5067300"/>
            <a:ext cx="47625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buNone/>
              <a:defRPr sz="1200" b="1">
                <a:solidFill>
                  <a:srgbClr val="27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00" b="1">
                <a:solidFill>
                  <a:srgbClr val="27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05</a:t>
            </a:r>
            <a:endParaRPr sz="1200" b="1">
              <a:solidFill>
                <a:srgbClr val="27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2" name="矩形 21"/>
          <p:cNvSpPr>
            <a:spLocks noGrp="1"/>
          </p:cNvSpPr>
          <p:nvPr/>
        </p:nvSpPr>
        <p:spPr>
          <a:xfrm>
            <a:off x="1066800" y="4933950"/>
            <a:ext cx="21907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Data quality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数据质量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3" name="矩形 22"/>
          <p:cNvSpPr>
            <a:spLocks noGrp="1"/>
          </p:cNvSpPr>
          <p:nvPr/>
        </p:nvSpPr>
        <p:spPr>
          <a:xfrm>
            <a:off x="3762375" y="4933950"/>
            <a:ext cx="7239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Consistent · Complete · Timely · Traceable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口径一致·完整·及时·可追溯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4" name="直接连接符 23"/>
          <p:cNvSpPr>
            <a:spLocks noGrp="1"/>
          </p:cNvSpPr>
          <p:nvPr/>
        </p:nvSpPr>
        <p:spPr>
          <a:xfrm>
            <a:off x="1066800" y="5553075"/>
            <a:ext cx="9906000" cy="0"/>
          </a:xfrm>
          <a:prstGeom prst="line">
            <a:avLst/>
          </a:prstGeom>
          <a:noFill/>
          <a:ln w="9525">
            <a:solidFill>
              <a:srgbClr val="C9CDD2"/>
            </a:solidFill>
            <a:prstDash val="solid"/>
          </a:ln>
        </p:spPr>
      </p:sp>
      <p:sp>
        <p:nvSpPr>
          <p:cNvPr id="25" name="矩形 24"/>
          <p:cNvSpPr>
            <a:spLocks noGrp="1"/>
          </p:cNvSpPr>
          <p:nvPr/>
        </p:nvSpPr>
        <p:spPr>
          <a:xfrm>
            <a:off x="400050" y="5829300"/>
            <a:ext cx="11391900" cy="400050"/>
          </a:xfrm>
          <a:prstGeom prst="rect">
            <a:avLst/>
          </a:prstGeom>
          <a:solidFill>
            <a:srgbClr val="111111"/>
          </a:solidFill>
          <a:ln w="0">
            <a:noFill/>
            <a:prstDash val="solid"/>
          </a:ln>
        </p:spPr>
      </p:sp>
      <p:sp>
        <p:nvSpPr>
          <p:cNvPr id="26" name="矩形 25"/>
          <p:cNvSpPr>
            <a:spLocks noGrp="1"/>
          </p:cNvSpPr>
          <p:nvPr/>
        </p:nvSpPr>
        <p:spPr>
          <a:xfrm>
            <a:off x="609600" y="5924550"/>
            <a:ext cx="109728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92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Agree the baseline, definitions and external factors at launch so normal variation is not mistaken for system impact.  </a:t>
            </a:r>
            <a:r>
              <a:rPr sz="62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项目启动时即确认基线、口径和外部影响因素，避免将自然波动误认为系统收益。</a:t>
            </a:r>
            <a:endParaRPr sz="62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" name="矩形 5"/>
          <p:cNvSpPr>
            <a:spLocks noGrp="1"/>
          </p:cNvSpPr>
          <p:nvPr/>
        </p:nvSpPr>
        <p:spPr>
          <a:xfrm>
            <a:off x="400050" y="333375"/>
            <a:ext cx="2286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920" b="1">
                <a:solidFill>
                  <a:srgbClr val="2563EB"/>
                </a:solidFill>
                <a:latin typeface="Aptos"/>
                <a:ea typeface="Aptos"/>
                <a:cs typeface="Aptos"/>
              </a:rPr>
              <a:t>Xuanmou Intelligence  </a:t>
            </a:r>
            <a:r>
              <a:rPr sz="62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玄谋智脑</a:t>
            </a:r>
            <a:endParaRPr sz="62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" name="矩形 1"/>
          <p:cNvSpPr>
            <a:spLocks noGrp="1"/>
          </p:cNvSpPr>
          <p:nvPr/>
        </p:nvSpPr>
        <p:spPr>
          <a:xfrm>
            <a:off x="400050" y="1524000"/>
            <a:ext cx="9906000" cy="2000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38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Start with the first measurable profit opportunities.</a:t>
            </a:r>
            <a:endParaRPr sz="380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170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先用 8 周，找到第一批可验证的利润机会</a:t>
            </a:r>
            <a:endParaRPr sz="170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400050" y="4000500"/>
            <a:ext cx="809625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Scale only after the value is proven.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再决定如何扩大应用范围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4" name="直接连接符 3"/>
          <p:cNvSpPr>
            <a:spLocks noGrp="1"/>
          </p:cNvSpPr>
          <p:nvPr/>
        </p:nvSpPr>
        <p:spPr>
          <a:xfrm>
            <a:off x="400050" y="5810250"/>
            <a:ext cx="11391900" cy="0"/>
          </a:xfrm>
          <a:prstGeom prst="line">
            <a:avLst/>
          </a:prstGeom>
          <a:noFill/>
          <a:ln w="38100">
            <a:solidFill>
              <a:srgbClr val="2778FF"/>
            </a:solidFill>
            <a:prstDash val="solid"/>
          </a:ln>
        </p:spPr>
      </p:sp>
      <p:sp>
        <p:nvSpPr>
          <p:cNvPr id="5" name="矩形 4"/>
          <p:cNvSpPr>
            <a:spLocks noGrp="1"/>
          </p:cNvSpPr>
          <p:nvPr/>
        </p:nvSpPr>
        <p:spPr>
          <a:xfrm>
            <a:off x="400050" y="6057900"/>
            <a:ext cx="104775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92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Find issues earlier · Make corrective action stick · Replicate every proven improvement  </a:t>
            </a:r>
            <a:r>
              <a:rPr sz="62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让问题更早被发现 · 让整改真正落地 · 让每一次改善复制到更多门店</a:t>
            </a:r>
            <a:endParaRPr sz="62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矩形 17"/>
          <p:cNvSpPr>
            <a:spLocks noGrp="1"/>
          </p:cNvSpPr>
          <p:nvPr/>
        </p:nvSpPr>
        <p:spPr>
          <a:xfrm>
            <a:off x="400050" y="266700"/>
            <a:ext cx="7810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920" b="1">
                <a:solidFill>
                  <a:srgbClr val="2563EB"/>
                </a:solidFill>
                <a:latin typeface="Aptos"/>
                <a:ea typeface="Aptos"/>
                <a:cs typeface="Aptos"/>
              </a:rPr>
              <a:t>Xuanmou Intelligence · Multi-site Operations  </a:t>
            </a:r>
            <a:r>
              <a:rPr sz="62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玄谋智脑 · 连锁企业经营决策</a:t>
            </a:r>
            <a:endParaRPr sz="62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" name="矩形 1"/>
          <p:cNvSpPr>
            <a:spLocks noGrp="1"/>
          </p:cNvSpPr>
          <p:nvPr/>
        </p:nvSpPr>
        <p:spPr>
          <a:xfrm>
            <a:off x="400050" y="590550"/>
            <a:ext cx="110490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24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Three decisions matter most to the owner.</a:t>
            </a:r>
            <a:endParaRPr sz="240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11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老板最终要判断三件事</a:t>
            </a:r>
            <a:endParaRPr sz="11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直接连接符 2"/>
          <p:cNvSpPr>
            <a:spLocks noGrp="1"/>
          </p:cNvSpPr>
          <p:nvPr/>
        </p:nvSpPr>
        <p:spPr>
          <a:xfrm>
            <a:off x="400050" y="1323975"/>
            <a:ext cx="11391900" cy="0"/>
          </a:xfrm>
          <a:prstGeom prst="line">
            <a:avLst/>
          </a:prstGeom>
          <a:noFill/>
          <a:ln w="9525">
            <a:solidFill>
              <a:srgbClr val="C9CDD2"/>
            </a:solidFill>
            <a:prstDash val="solid"/>
          </a:ln>
        </p:spPr>
      </p:sp>
      <p:sp>
        <p:nvSpPr>
          <p:cNvPr id="4" name="矩形 3"/>
          <p:cNvSpPr>
            <a:spLocks noGrp="1"/>
          </p:cNvSpPr>
          <p:nvPr/>
        </p:nvSpPr>
        <p:spPr>
          <a:xfrm>
            <a:off x="11258550" y="6400800"/>
            <a:ext cx="5334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r">
              <a:buNone/>
              <a:defRPr sz="900" b="0">
                <a:solidFill>
                  <a:srgbClr val="62666D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900" b="0">
                <a:solidFill>
                  <a:srgbClr val="62666D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02</a:t>
            </a:r>
            <a:endParaRPr sz="900" b="0">
              <a:solidFill>
                <a:srgbClr val="62666D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5" name="矩形 4"/>
          <p:cNvSpPr>
            <a:spLocks noGrp="1"/>
          </p:cNvSpPr>
          <p:nvPr/>
        </p:nvSpPr>
        <p:spPr>
          <a:xfrm>
            <a:off x="400050" y="1809750"/>
            <a:ext cx="762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buNone/>
              <a:defRPr sz="2100" b="1">
                <a:solidFill>
                  <a:srgbClr val="27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00" b="1">
                <a:solidFill>
                  <a:srgbClr val="27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01</a:t>
            </a:r>
            <a:endParaRPr sz="2100" b="1">
              <a:solidFill>
                <a:srgbClr val="27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6" name="直接连接符 5"/>
          <p:cNvSpPr>
            <a:spLocks noGrp="1"/>
          </p:cNvSpPr>
          <p:nvPr/>
        </p:nvSpPr>
        <p:spPr>
          <a:xfrm>
            <a:off x="400050" y="2362200"/>
            <a:ext cx="3333750" cy="0"/>
          </a:xfrm>
          <a:prstGeom prst="line">
            <a:avLst/>
          </a:prstGeom>
          <a:noFill/>
          <a:ln w="9525">
            <a:solidFill>
              <a:srgbClr val="C9CDD2"/>
            </a:solidFill>
            <a:prstDash val="solid"/>
          </a:ln>
        </p:spPr>
      </p:sp>
      <p:sp>
        <p:nvSpPr>
          <p:cNvPr id="7" name="矩形 6"/>
          <p:cNvSpPr>
            <a:spLocks noGrp="1"/>
          </p:cNvSpPr>
          <p:nvPr/>
        </p:nvSpPr>
        <p:spPr>
          <a:xfrm>
            <a:off x="400050" y="2647950"/>
            <a:ext cx="333375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Where are we losing money?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哪里在亏钱？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8" name="矩形 7"/>
          <p:cNvSpPr>
            <a:spLocks noGrp="1"/>
          </p:cNvSpPr>
          <p:nvPr/>
        </p:nvSpPr>
        <p:spPr>
          <a:xfrm>
            <a:off x="400050" y="3352800"/>
            <a:ext cx="3333750" cy="1333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1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Which profit leaks across stores, SKUs, promotions, inventory and labor should be fixed first?</a:t>
            </a:r>
            <a:endParaRPr sz="11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0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门店、SKU、促销、库存、人力中，哪些利润漏洞最应该先处理？</a:t>
            </a:r>
            <a:endParaRPr sz="70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9" name="矩形 8"/>
          <p:cNvSpPr>
            <a:spLocks noGrp="1"/>
          </p:cNvSpPr>
          <p:nvPr/>
        </p:nvSpPr>
        <p:spPr>
          <a:xfrm>
            <a:off x="4219575" y="1809750"/>
            <a:ext cx="762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buNone/>
              <a:defRPr sz="2100" b="1">
                <a:solidFill>
                  <a:srgbClr val="27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00" b="1">
                <a:solidFill>
                  <a:srgbClr val="27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02</a:t>
            </a:r>
            <a:endParaRPr sz="2100" b="1">
              <a:solidFill>
                <a:srgbClr val="27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0" name="直接连接符 9"/>
          <p:cNvSpPr>
            <a:spLocks noGrp="1"/>
          </p:cNvSpPr>
          <p:nvPr/>
        </p:nvSpPr>
        <p:spPr>
          <a:xfrm>
            <a:off x="4219575" y="2362200"/>
            <a:ext cx="3333750" cy="0"/>
          </a:xfrm>
          <a:prstGeom prst="line">
            <a:avLst/>
          </a:prstGeom>
          <a:noFill/>
          <a:ln w="9525">
            <a:solidFill>
              <a:srgbClr val="C9CDD2"/>
            </a:solidFill>
            <a:prstDash val="solid"/>
          </a:ln>
        </p:spPr>
      </p:sp>
      <p:sp>
        <p:nvSpPr>
          <p:cNvPr id="11" name="矩形 10"/>
          <p:cNvSpPr>
            <a:spLocks noGrp="1"/>
          </p:cNvSpPr>
          <p:nvPr/>
        </p:nvSpPr>
        <p:spPr>
          <a:xfrm>
            <a:off x="4219575" y="2647950"/>
            <a:ext cx="333375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Which actions will improve profit?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哪些动作能增利？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2" name="矩形 11"/>
          <p:cNvSpPr>
            <a:spLocks noGrp="1"/>
          </p:cNvSpPr>
          <p:nvPr/>
        </p:nvSpPr>
        <p:spPr>
          <a:xfrm>
            <a:off x="4219575" y="3352800"/>
            <a:ext cx="3333750" cy="1333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1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Quantify the impact, recommend actions, track execution and verify the outcome.</a:t>
            </a:r>
            <a:endParaRPr sz="11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0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不只找问题，还要测算影响、给出方案、跟踪执行并验证结果。</a:t>
            </a:r>
            <a:endParaRPr sz="70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3" name="矩形 12"/>
          <p:cNvSpPr>
            <a:spLocks noGrp="1"/>
          </p:cNvSpPr>
          <p:nvPr/>
        </p:nvSpPr>
        <p:spPr>
          <a:xfrm>
            <a:off x="8039100" y="1809750"/>
            <a:ext cx="762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buNone/>
              <a:defRPr sz="2100" b="1">
                <a:solidFill>
                  <a:srgbClr val="27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00" b="1">
                <a:solidFill>
                  <a:srgbClr val="27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03</a:t>
            </a:r>
            <a:endParaRPr sz="2100" b="1">
              <a:solidFill>
                <a:srgbClr val="27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4" name="直接连接符 13"/>
          <p:cNvSpPr>
            <a:spLocks noGrp="1"/>
          </p:cNvSpPr>
          <p:nvPr/>
        </p:nvSpPr>
        <p:spPr>
          <a:xfrm>
            <a:off x="8039100" y="2362200"/>
            <a:ext cx="3333750" cy="0"/>
          </a:xfrm>
          <a:prstGeom prst="line">
            <a:avLst/>
          </a:prstGeom>
          <a:noFill/>
          <a:ln w="9525">
            <a:solidFill>
              <a:srgbClr val="C9CDD2"/>
            </a:solidFill>
            <a:prstDash val="solid"/>
          </a:ln>
        </p:spPr>
      </p:sp>
      <p:sp>
        <p:nvSpPr>
          <p:cNvPr id="15" name="矩形 14"/>
          <p:cNvSpPr>
            <a:spLocks noGrp="1"/>
          </p:cNvSpPr>
          <p:nvPr/>
        </p:nvSpPr>
        <p:spPr>
          <a:xfrm>
            <a:off x="8039100" y="2647950"/>
            <a:ext cx="333375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Can we stay in control as we scale?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扩张后还能管住吗？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6" name="矩形 15"/>
          <p:cNvSpPr>
            <a:spLocks noGrp="1"/>
          </p:cNvSpPr>
          <p:nvPr/>
        </p:nvSpPr>
        <p:spPr>
          <a:xfrm>
            <a:off x="8039100" y="3352800"/>
            <a:ext cx="3333750" cy="1333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1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Can proven practices be replicated from 30 to 300 stores, consistently and at low cost?</a:t>
            </a:r>
            <a:endParaRPr sz="11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0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从 30 家到 300 家门店，有效经验能否被低成本、高质量地复制？</a:t>
            </a:r>
            <a:endParaRPr sz="70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7" name="矩形 16"/>
          <p:cNvSpPr>
            <a:spLocks noGrp="1"/>
          </p:cNvSpPr>
          <p:nvPr/>
        </p:nvSpPr>
        <p:spPr>
          <a:xfrm>
            <a:off x="400050" y="5619750"/>
            <a:ext cx="10477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The goal is not more reports, but measurable operating improvement.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不是看更多报表，而是将数据转化为可验证的经营改善。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矩形 28"/>
          <p:cNvSpPr>
            <a:spLocks noGrp="1"/>
          </p:cNvSpPr>
          <p:nvPr/>
        </p:nvSpPr>
        <p:spPr>
          <a:xfrm>
            <a:off x="400050" y="266700"/>
            <a:ext cx="7810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920" b="1">
                <a:solidFill>
                  <a:srgbClr val="2563EB"/>
                </a:solidFill>
                <a:latin typeface="Aptos"/>
                <a:ea typeface="Aptos"/>
                <a:cs typeface="Aptos"/>
              </a:rPr>
              <a:t>Xuanmou Intelligence · Multi-site Operations  </a:t>
            </a:r>
            <a:r>
              <a:rPr sz="62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玄谋智脑 · 连锁企业经营决策</a:t>
            </a:r>
            <a:endParaRPr sz="62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" name="矩形 1"/>
          <p:cNvSpPr>
            <a:spLocks noGrp="1"/>
          </p:cNvSpPr>
          <p:nvPr/>
        </p:nvSpPr>
        <p:spPr>
          <a:xfrm>
            <a:off x="400050" y="590550"/>
            <a:ext cx="110490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24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Plenty of data, but no clear view of where profit goes.</a:t>
            </a:r>
            <a:endParaRPr sz="240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11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数据很多，利润去向仍然说不清</a:t>
            </a:r>
            <a:endParaRPr sz="11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直接连接符 2"/>
          <p:cNvSpPr>
            <a:spLocks noGrp="1"/>
          </p:cNvSpPr>
          <p:nvPr/>
        </p:nvSpPr>
        <p:spPr>
          <a:xfrm>
            <a:off x="400050" y="1323975"/>
            <a:ext cx="11391900" cy="0"/>
          </a:xfrm>
          <a:prstGeom prst="line">
            <a:avLst/>
          </a:prstGeom>
          <a:noFill/>
          <a:ln w="9525">
            <a:solidFill>
              <a:srgbClr val="C9CDD2"/>
            </a:solidFill>
            <a:prstDash val="solid"/>
          </a:ln>
        </p:spPr>
      </p:sp>
      <p:sp>
        <p:nvSpPr>
          <p:cNvPr id="4" name="矩形 3"/>
          <p:cNvSpPr>
            <a:spLocks noGrp="1"/>
          </p:cNvSpPr>
          <p:nvPr/>
        </p:nvSpPr>
        <p:spPr>
          <a:xfrm>
            <a:off x="11258550" y="6400800"/>
            <a:ext cx="5334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r">
              <a:buNone/>
              <a:defRPr sz="900" b="0">
                <a:solidFill>
                  <a:srgbClr val="62666D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900" b="0">
                <a:solidFill>
                  <a:srgbClr val="62666D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03</a:t>
            </a:r>
            <a:endParaRPr sz="900" b="0">
              <a:solidFill>
                <a:srgbClr val="62666D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5" name="矩形 4"/>
          <p:cNvSpPr>
            <a:spLocks noGrp="1"/>
          </p:cNvSpPr>
          <p:nvPr/>
        </p:nvSpPr>
        <p:spPr>
          <a:xfrm>
            <a:off x="400050" y="1790700"/>
            <a:ext cx="3429000" cy="1524000"/>
          </a:xfrm>
          <a:prstGeom prst="rect">
            <a:avLst/>
          </a:prstGeom>
          <a:solidFill>
            <a:srgbClr val="F1F3F5"/>
          </a:solidFill>
          <a:ln w="0">
            <a:noFill/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400050" y="1790700"/>
            <a:ext cx="66675" cy="1524000"/>
          </a:xfrm>
          <a:prstGeom prst="rect">
            <a:avLst/>
          </a:prstGeom>
          <a:solidFill>
            <a:srgbClr val="2778FF"/>
          </a:solidFill>
          <a:ln w="0">
            <a:noFill/>
            <a:prstDash val="solid"/>
          </a:ln>
        </p:spPr>
      </p:sp>
      <p:sp>
        <p:nvSpPr>
          <p:cNvPr id="7" name="矩形 6"/>
          <p:cNvSpPr>
            <a:spLocks noGrp="1"/>
          </p:cNvSpPr>
          <p:nvPr/>
        </p:nvSpPr>
        <p:spPr>
          <a:xfrm>
            <a:off x="628650" y="2000250"/>
            <a:ext cx="29908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Revenue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营收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8" name="矩形 7"/>
          <p:cNvSpPr>
            <a:spLocks noGrp="1"/>
          </p:cNvSpPr>
          <p:nvPr/>
        </p:nvSpPr>
        <p:spPr>
          <a:xfrm>
            <a:off x="628650" y="2495550"/>
            <a:ext cx="2990850" cy="647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Why is profit not keeping pace with revenue?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营收增长，利润为何没有同步？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9" name="矩形 8"/>
          <p:cNvSpPr>
            <a:spLocks noGrp="1"/>
          </p:cNvSpPr>
          <p:nvPr/>
        </p:nvSpPr>
        <p:spPr>
          <a:xfrm>
            <a:off x="4219575" y="1790700"/>
            <a:ext cx="3429000" cy="1524000"/>
          </a:xfrm>
          <a:prstGeom prst="rect">
            <a:avLst/>
          </a:prstGeom>
          <a:solidFill>
            <a:srgbClr val="F1F3F5"/>
          </a:solidFill>
          <a:ln w="0">
            <a:noFill/>
            <a:prstDash val="solid"/>
          </a:ln>
        </p:spPr>
      </p:sp>
      <p:sp>
        <p:nvSpPr>
          <p:cNvPr id="10" name="矩形 9"/>
          <p:cNvSpPr>
            <a:spLocks noGrp="1"/>
          </p:cNvSpPr>
          <p:nvPr/>
        </p:nvSpPr>
        <p:spPr>
          <a:xfrm>
            <a:off x="4219575" y="1790700"/>
            <a:ext cx="66675" cy="1524000"/>
          </a:xfrm>
          <a:prstGeom prst="rect">
            <a:avLst/>
          </a:prstGeom>
          <a:solidFill>
            <a:srgbClr val="2778FF"/>
          </a:solidFill>
          <a:ln w="0">
            <a:noFill/>
            <a:prstDash val="solid"/>
          </a:ln>
        </p:spPr>
      </p:sp>
      <p:sp>
        <p:nvSpPr>
          <p:cNvPr id="11" name="矩形 10"/>
          <p:cNvSpPr>
            <a:spLocks noGrp="1"/>
          </p:cNvSpPr>
          <p:nvPr/>
        </p:nvSpPr>
        <p:spPr>
          <a:xfrm>
            <a:off x="4448175" y="2000250"/>
            <a:ext cx="29908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Stores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门店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2" name="矩形 11"/>
          <p:cNvSpPr>
            <a:spLocks noGrp="1"/>
          </p:cNvSpPr>
          <p:nvPr/>
        </p:nvSpPr>
        <p:spPr>
          <a:xfrm>
            <a:off x="4448175" y="2495550"/>
            <a:ext cx="2990850" cy="647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Which stores appear profitable but tie up cash?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哪些门店看似赚钱，实际占用资金？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3" name="矩形 12"/>
          <p:cNvSpPr>
            <a:spLocks noGrp="1"/>
          </p:cNvSpPr>
          <p:nvPr/>
        </p:nvSpPr>
        <p:spPr>
          <a:xfrm>
            <a:off x="8039100" y="1790700"/>
            <a:ext cx="3429000" cy="1524000"/>
          </a:xfrm>
          <a:prstGeom prst="rect">
            <a:avLst/>
          </a:prstGeom>
          <a:solidFill>
            <a:srgbClr val="F1F3F5"/>
          </a:solidFill>
          <a:ln w="0">
            <a:noFill/>
            <a:prstDash val="solid"/>
          </a:ln>
        </p:spPr>
      </p:sp>
      <p:sp>
        <p:nvSpPr>
          <p:cNvPr id="14" name="矩形 13"/>
          <p:cNvSpPr>
            <a:spLocks noGrp="1"/>
          </p:cNvSpPr>
          <p:nvPr/>
        </p:nvSpPr>
        <p:spPr>
          <a:xfrm>
            <a:off x="8039100" y="1790700"/>
            <a:ext cx="66675" cy="1524000"/>
          </a:xfrm>
          <a:prstGeom prst="rect">
            <a:avLst/>
          </a:prstGeom>
          <a:solidFill>
            <a:srgbClr val="2778FF"/>
          </a:solidFill>
          <a:ln w="0">
            <a:noFill/>
            <a:prstDash val="solid"/>
          </a:ln>
        </p:spPr>
      </p:sp>
      <p:sp>
        <p:nvSpPr>
          <p:cNvPr id="15" name="矩形 14"/>
          <p:cNvSpPr>
            <a:spLocks noGrp="1"/>
          </p:cNvSpPr>
          <p:nvPr/>
        </p:nvSpPr>
        <p:spPr>
          <a:xfrm>
            <a:off x="8267700" y="2000250"/>
            <a:ext cx="29908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Promotions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促销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6" name="矩形 15"/>
          <p:cNvSpPr>
            <a:spLocks noGrp="1"/>
          </p:cNvSpPr>
          <p:nvPr/>
        </p:nvSpPr>
        <p:spPr>
          <a:xfrm>
            <a:off x="8267700" y="2495550"/>
            <a:ext cx="2990850" cy="647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Which campaigns add orders but destroy profit?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哪些活动增加订单，却消耗利润？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7" name="矩形 16"/>
          <p:cNvSpPr>
            <a:spLocks noGrp="1"/>
          </p:cNvSpPr>
          <p:nvPr/>
        </p:nvSpPr>
        <p:spPr>
          <a:xfrm>
            <a:off x="400050" y="3714750"/>
            <a:ext cx="3429000" cy="1524000"/>
          </a:xfrm>
          <a:prstGeom prst="rect">
            <a:avLst/>
          </a:prstGeom>
          <a:solidFill>
            <a:srgbClr val="F1F3F5"/>
          </a:solidFill>
          <a:ln w="0">
            <a:noFill/>
            <a:prstDash val="solid"/>
          </a:ln>
        </p:spPr>
      </p:sp>
      <p:sp>
        <p:nvSpPr>
          <p:cNvPr id="18" name="矩形 17"/>
          <p:cNvSpPr>
            <a:spLocks noGrp="1"/>
          </p:cNvSpPr>
          <p:nvPr/>
        </p:nvSpPr>
        <p:spPr>
          <a:xfrm>
            <a:off x="400050" y="3714750"/>
            <a:ext cx="66675" cy="1524000"/>
          </a:xfrm>
          <a:prstGeom prst="rect">
            <a:avLst/>
          </a:prstGeom>
          <a:solidFill>
            <a:srgbClr val="2778FF"/>
          </a:solidFill>
          <a:ln w="0">
            <a:noFill/>
            <a:prstDash val="solid"/>
          </a:ln>
        </p:spPr>
      </p:sp>
      <p:sp>
        <p:nvSpPr>
          <p:cNvPr id="19" name="矩形 18"/>
          <p:cNvSpPr>
            <a:spLocks noGrp="1"/>
          </p:cNvSpPr>
          <p:nvPr/>
        </p:nvSpPr>
        <p:spPr>
          <a:xfrm>
            <a:off x="628650" y="3924300"/>
            <a:ext cx="29908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buNone/>
              <a:defRPr sz="1800" b="1">
                <a:solidFill>
                  <a:srgbClr val="111111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800" b="1">
                <a:solidFill>
                  <a:srgbClr val="111111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SKU</a:t>
            </a:r>
            <a:endParaRPr sz="1800" b="1">
              <a:solidFill>
                <a:srgbClr val="111111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0" name="矩形 19"/>
          <p:cNvSpPr>
            <a:spLocks noGrp="1"/>
          </p:cNvSpPr>
          <p:nvPr/>
        </p:nvSpPr>
        <p:spPr>
          <a:xfrm>
            <a:off x="628650" y="4419600"/>
            <a:ext cx="2990850" cy="647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Which products sell well but contribute too little margin?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哪些商品销量不低，却毛利不足？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1" name="矩形 20"/>
          <p:cNvSpPr>
            <a:spLocks noGrp="1"/>
          </p:cNvSpPr>
          <p:nvPr/>
        </p:nvSpPr>
        <p:spPr>
          <a:xfrm>
            <a:off x="4219575" y="3714750"/>
            <a:ext cx="3429000" cy="1524000"/>
          </a:xfrm>
          <a:prstGeom prst="rect">
            <a:avLst/>
          </a:prstGeom>
          <a:solidFill>
            <a:srgbClr val="F1F3F5"/>
          </a:solidFill>
          <a:ln w="0">
            <a:noFill/>
            <a:prstDash val="solid"/>
          </a:ln>
        </p:spPr>
      </p:sp>
      <p:sp>
        <p:nvSpPr>
          <p:cNvPr id="22" name="矩形 21"/>
          <p:cNvSpPr>
            <a:spLocks noGrp="1"/>
          </p:cNvSpPr>
          <p:nvPr/>
        </p:nvSpPr>
        <p:spPr>
          <a:xfrm>
            <a:off x="4219575" y="3714750"/>
            <a:ext cx="66675" cy="1524000"/>
          </a:xfrm>
          <a:prstGeom prst="rect">
            <a:avLst/>
          </a:prstGeom>
          <a:solidFill>
            <a:srgbClr val="2778FF"/>
          </a:solidFill>
          <a:ln w="0">
            <a:noFill/>
            <a:prstDash val="solid"/>
          </a:ln>
        </p:spPr>
      </p:sp>
      <p:sp>
        <p:nvSpPr>
          <p:cNvPr id="23" name="矩形 22"/>
          <p:cNvSpPr>
            <a:spLocks noGrp="1"/>
          </p:cNvSpPr>
          <p:nvPr/>
        </p:nvSpPr>
        <p:spPr>
          <a:xfrm>
            <a:off x="4448175" y="3924300"/>
            <a:ext cx="29908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Labor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人力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4" name="矩形 23"/>
          <p:cNvSpPr>
            <a:spLocks noGrp="1"/>
          </p:cNvSpPr>
          <p:nvPr/>
        </p:nvSpPr>
        <p:spPr>
          <a:xfrm>
            <a:off x="4448175" y="4419600"/>
            <a:ext cx="2990850" cy="647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When are teams idle, yet understaffed at peak times?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哪些时段人员闲置，高峰又缺人？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5" name="矩形 24"/>
          <p:cNvSpPr>
            <a:spLocks noGrp="1"/>
          </p:cNvSpPr>
          <p:nvPr/>
        </p:nvSpPr>
        <p:spPr>
          <a:xfrm>
            <a:off x="8039100" y="3714750"/>
            <a:ext cx="3429000" cy="1524000"/>
          </a:xfrm>
          <a:prstGeom prst="rect">
            <a:avLst/>
          </a:prstGeom>
          <a:solidFill>
            <a:srgbClr val="F1F3F5"/>
          </a:solidFill>
          <a:ln w="0">
            <a:noFill/>
            <a:prstDash val="solid"/>
          </a:ln>
        </p:spPr>
      </p:sp>
      <p:sp>
        <p:nvSpPr>
          <p:cNvPr id="26" name="矩形 25"/>
          <p:cNvSpPr>
            <a:spLocks noGrp="1"/>
          </p:cNvSpPr>
          <p:nvPr/>
        </p:nvSpPr>
        <p:spPr>
          <a:xfrm>
            <a:off x="8039100" y="3714750"/>
            <a:ext cx="66675" cy="1524000"/>
          </a:xfrm>
          <a:prstGeom prst="rect">
            <a:avLst/>
          </a:prstGeom>
          <a:solidFill>
            <a:srgbClr val="E95454"/>
          </a:solidFill>
          <a:ln w="0">
            <a:noFill/>
            <a:prstDash val="solid"/>
          </a:ln>
        </p:spPr>
      </p:sp>
      <p:sp>
        <p:nvSpPr>
          <p:cNvPr id="27" name="矩形 26"/>
          <p:cNvSpPr>
            <a:spLocks noGrp="1"/>
          </p:cNvSpPr>
          <p:nvPr/>
        </p:nvSpPr>
        <p:spPr>
          <a:xfrm>
            <a:off x="8267700" y="3924300"/>
            <a:ext cx="29908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Loss control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止损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8" name="矩形 27"/>
          <p:cNvSpPr>
            <a:spLocks noGrp="1"/>
          </p:cNvSpPr>
          <p:nvPr/>
        </p:nvSpPr>
        <p:spPr>
          <a:xfrm>
            <a:off x="8267700" y="4419600"/>
            <a:ext cx="2990850" cy="647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Which stores should be fixed, relocated, resized or closed?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哪些门店应整改、迁址、缩编或关停？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" name="矩形 31"/>
          <p:cNvSpPr>
            <a:spLocks noGrp="1"/>
          </p:cNvSpPr>
          <p:nvPr/>
        </p:nvSpPr>
        <p:spPr>
          <a:xfrm>
            <a:off x="400050" y="266700"/>
            <a:ext cx="7810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920" b="1">
                <a:solidFill>
                  <a:srgbClr val="2563EB"/>
                </a:solidFill>
                <a:latin typeface="Aptos"/>
                <a:ea typeface="Aptos"/>
                <a:cs typeface="Aptos"/>
              </a:rPr>
              <a:t>Xuanmou Intelligence · Multi-site Operations  </a:t>
            </a:r>
            <a:r>
              <a:rPr sz="62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玄谋智脑 · 连锁企业经营决策</a:t>
            </a:r>
            <a:endParaRPr sz="62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" name="矩形 1"/>
          <p:cNvSpPr>
            <a:spLocks noGrp="1"/>
          </p:cNvSpPr>
          <p:nvPr/>
        </p:nvSpPr>
        <p:spPr>
          <a:xfrm>
            <a:off x="400050" y="590550"/>
            <a:ext cx="110490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24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Turn exceptions into actions with measurable outcomes.</a:t>
            </a:r>
            <a:endParaRPr sz="240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11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把异常处理成有结果的经营行动</a:t>
            </a:r>
            <a:endParaRPr sz="11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直接连接符 2"/>
          <p:cNvSpPr>
            <a:spLocks noGrp="1"/>
          </p:cNvSpPr>
          <p:nvPr/>
        </p:nvSpPr>
        <p:spPr>
          <a:xfrm>
            <a:off x="400050" y="1323975"/>
            <a:ext cx="11391900" cy="0"/>
          </a:xfrm>
          <a:prstGeom prst="line">
            <a:avLst/>
          </a:prstGeom>
          <a:noFill/>
          <a:ln w="9525">
            <a:solidFill>
              <a:srgbClr val="C9CDD2"/>
            </a:solidFill>
            <a:prstDash val="solid"/>
          </a:ln>
        </p:spPr>
      </p:sp>
      <p:sp>
        <p:nvSpPr>
          <p:cNvPr id="4" name="矩形 3"/>
          <p:cNvSpPr>
            <a:spLocks noGrp="1"/>
          </p:cNvSpPr>
          <p:nvPr/>
        </p:nvSpPr>
        <p:spPr>
          <a:xfrm>
            <a:off x="11258550" y="6400800"/>
            <a:ext cx="5334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r">
              <a:buNone/>
              <a:defRPr sz="900" b="0">
                <a:solidFill>
                  <a:srgbClr val="62666D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900" b="0">
                <a:solidFill>
                  <a:srgbClr val="62666D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04</a:t>
            </a:r>
            <a:endParaRPr sz="900" b="0">
              <a:solidFill>
                <a:srgbClr val="62666D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5" name="直接连接符 4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781050" y="3333750"/>
            <a:ext cx="10382250" cy="0"/>
          </a:xfrm>
          <a:prstGeom prst="line">
            <a:avLst/>
          </a:prstGeom>
          <a:noFill/>
          <a:ln w="19050">
            <a:solidFill>
              <a:srgbClr val="C9CDD2"/>
            </a:solidFill>
            <a:prstDash val="solid"/>
          </a:ln>
        </p:spPr>
      </p:sp>
      <p:sp>
        <p:nvSpPr>
          <p:cNvPr id="6" name="矩形 5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14350" y="3162300"/>
            <a:ext cx="342900" cy="342900"/>
          </a:xfrm>
          <a:prstGeom prst="rect">
            <a:avLst/>
          </a:prstGeom>
          <a:solidFill>
            <a:srgbClr val="111111"/>
          </a:solidFill>
          <a:ln w="0">
            <a:noFill/>
            <a:prstDash val="solid"/>
          </a:ln>
        </p:spPr>
      </p:sp>
      <p:sp>
        <p:nvSpPr>
          <p:cNvPr id="7" name="矩形 6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514350" y="3209925"/>
            <a:ext cx="3429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ctr">
            <a:normAutofit/>
          </a:bodyPr>
          <a:lstStyle/>
          <a:p>
            <a:pPr algn="ctr">
              <a:buNone/>
              <a:defRPr sz="1125" b="1">
                <a:solidFill>
                  <a:srgbClr val="FFFF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1">
                <a:solidFill>
                  <a:srgbClr val="FFFF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</a:t>
            </a:r>
            <a:endParaRPr sz="1125" b="1">
              <a:solidFill>
                <a:srgbClr val="FFFF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8" name="矩形 7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419100" y="2238375"/>
            <a:ext cx="1428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Detect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发现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9" name="矩形 8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419100" y="3810000"/>
            <a:ext cx="156210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Profit exception</a:t>
            </a:r>
            <a:endParaRPr sz="130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利润异常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0" name="矩形 9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2409825" y="3162300"/>
            <a:ext cx="342900" cy="342900"/>
          </a:xfrm>
          <a:prstGeom prst="rect">
            <a:avLst/>
          </a:prstGeom>
          <a:solidFill>
            <a:srgbClr val="111111"/>
          </a:solidFill>
          <a:ln w="0">
            <a:noFill/>
            <a:prstDash val="solid"/>
          </a:ln>
        </p:spPr>
      </p:sp>
      <p:sp>
        <p:nvSpPr>
          <p:cNvPr id="11" name="矩形 10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2409825" y="3209925"/>
            <a:ext cx="3429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ctr">
            <a:normAutofit/>
          </a:bodyPr>
          <a:lstStyle/>
          <a:p>
            <a:pPr algn="ctr">
              <a:buNone/>
              <a:defRPr sz="1125" b="1">
                <a:solidFill>
                  <a:srgbClr val="FFFF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1">
                <a:solidFill>
                  <a:srgbClr val="FFFF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2</a:t>
            </a:r>
            <a:endParaRPr sz="1125" b="1">
              <a:solidFill>
                <a:srgbClr val="FFFF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2" name="矩形 1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2314575" y="2238375"/>
            <a:ext cx="1428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Drill down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穿透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3" name="矩形 12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2314575" y="3810000"/>
            <a:ext cx="156210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Region · Store · </a:t>
            </a:r>
            <a:endParaRPr sz="130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pPr>
              <a:spcAft>
                <a:spcPts val="0"/>
              </a:spcAft>
            </a:pPr>
            <a:r>
              <a:rPr sz="13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SKU · Shift</a:t>
            </a:r>
            <a:endParaRPr sz="130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区域·门店·SKU·班次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4" name="矩形 13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4305300" y="3162300"/>
            <a:ext cx="342900" cy="342900"/>
          </a:xfrm>
          <a:prstGeom prst="rect">
            <a:avLst/>
          </a:prstGeom>
          <a:solidFill>
            <a:srgbClr val="111111"/>
          </a:solidFill>
          <a:ln w="0">
            <a:noFill/>
            <a:prstDash val="solid"/>
          </a:ln>
        </p:spPr>
      </p:sp>
      <p:sp>
        <p:nvSpPr>
          <p:cNvPr id="15" name="矩形 14"/>
          <p:cNvSpPr>
            <a:spLocks noGrp="1"/>
          </p:cNvSpPr>
          <p:nvPr>
            <p:custDataLst>
              <p:tags r:id="rId11"/>
            </p:custDataLst>
          </p:nvPr>
        </p:nvSpPr>
        <p:spPr>
          <a:xfrm>
            <a:off x="4305300" y="3209925"/>
            <a:ext cx="3429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ctr">
            <a:normAutofit/>
          </a:bodyPr>
          <a:lstStyle/>
          <a:p>
            <a:pPr algn="ctr">
              <a:buNone/>
              <a:defRPr sz="1125" b="1">
                <a:solidFill>
                  <a:srgbClr val="FFFF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1">
                <a:solidFill>
                  <a:srgbClr val="FFFF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3</a:t>
            </a:r>
            <a:endParaRPr sz="1125" b="1">
              <a:solidFill>
                <a:srgbClr val="FFFF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6" name="矩形 15"/>
          <p:cNvSpPr>
            <a:spLocks noGrp="1"/>
          </p:cNvSpPr>
          <p:nvPr>
            <p:custDataLst>
              <p:tags r:id="rId12"/>
            </p:custDataLst>
          </p:nvPr>
        </p:nvSpPr>
        <p:spPr>
          <a:xfrm>
            <a:off x="4210050" y="2238375"/>
            <a:ext cx="1428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Quantify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测算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7" name="矩形 16"/>
          <p:cNvSpPr>
            <a:spLocks noGrp="1"/>
          </p:cNvSpPr>
          <p:nvPr>
            <p:custDataLst>
              <p:tags r:id="rId13"/>
            </p:custDataLst>
          </p:nvPr>
        </p:nvSpPr>
        <p:spPr>
          <a:xfrm>
            <a:off x="4210050" y="3810000"/>
            <a:ext cx="156210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Financial impact and priority</a:t>
            </a:r>
            <a:endParaRPr sz="130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影响金额与优先级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8" name="矩形 17"/>
          <p:cNvSpPr>
            <a:spLocks noGrp="1"/>
          </p:cNvSpPr>
          <p:nvPr>
            <p:custDataLst>
              <p:tags r:id="rId14"/>
            </p:custDataLst>
          </p:nvPr>
        </p:nvSpPr>
        <p:spPr>
          <a:xfrm>
            <a:off x="6200775" y="3162300"/>
            <a:ext cx="342900" cy="342900"/>
          </a:xfrm>
          <a:prstGeom prst="rect">
            <a:avLst/>
          </a:prstGeom>
          <a:solidFill>
            <a:srgbClr val="111111"/>
          </a:solidFill>
          <a:ln w="0">
            <a:noFill/>
            <a:prstDash val="solid"/>
          </a:ln>
        </p:spPr>
      </p:sp>
      <p:sp>
        <p:nvSpPr>
          <p:cNvPr id="19" name="矩形 18"/>
          <p:cNvSpPr>
            <a:spLocks noGrp="1"/>
          </p:cNvSpPr>
          <p:nvPr>
            <p:custDataLst>
              <p:tags r:id="rId15"/>
            </p:custDataLst>
          </p:nvPr>
        </p:nvSpPr>
        <p:spPr>
          <a:xfrm>
            <a:off x="6200775" y="3209925"/>
            <a:ext cx="3429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ctr">
            <a:normAutofit/>
          </a:bodyPr>
          <a:lstStyle/>
          <a:p>
            <a:pPr algn="ctr">
              <a:buNone/>
              <a:defRPr sz="1125" b="1">
                <a:solidFill>
                  <a:srgbClr val="FFFF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1">
                <a:solidFill>
                  <a:srgbClr val="FFFF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4</a:t>
            </a:r>
            <a:endParaRPr sz="1125" b="1">
              <a:solidFill>
                <a:srgbClr val="FFFF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0" name="矩形 19"/>
          <p:cNvSpPr>
            <a:spLocks noGrp="1"/>
          </p:cNvSpPr>
          <p:nvPr>
            <p:custDataLst>
              <p:tags r:id="rId16"/>
            </p:custDataLst>
          </p:nvPr>
        </p:nvSpPr>
        <p:spPr>
          <a:xfrm>
            <a:off x="6105525" y="2238375"/>
            <a:ext cx="1428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Act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整改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1" name="矩形 20"/>
          <p:cNvSpPr>
            <a:spLocks noGrp="1"/>
          </p:cNvSpPr>
          <p:nvPr>
            <p:custDataLst>
              <p:tags r:id="rId17"/>
            </p:custDataLst>
          </p:nvPr>
        </p:nvSpPr>
        <p:spPr>
          <a:xfrm>
            <a:off x="6105525" y="3810000"/>
            <a:ext cx="156210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Action · Owner · </a:t>
            </a:r>
            <a:endParaRPr sz="130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pPr>
              <a:spcAft>
                <a:spcPts val="0"/>
              </a:spcAft>
            </a:pPr>
            <a:r>
              <a:rPr sz="13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Deadline</a:t>
            </a:r>
            <a:endParaRPr sz="130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动作·责任人·期限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2" name="矩形 21"/>
          <p:cNvSpPr>
            <a:spLocks noGrp="1"/>
          </p:cNvSpPr>
          <p:nvPr>
            <p:custDataLst>
              <p:tags r:id="rId18"/>
            </p:custDataLst>
          </p:nvPr>
        </p:nvSpPr>
        <p:spPr>
          <a:xfrm>
            <a:off x="8096250" y="3162300"/>
            <a:ext cx="342900" cy="342900"/>
          </a:xfrm>
          <a:prstGeom prst="rect">
            <a:avLst/>
          </a:prstGeom>
          <a:solidFill>
            <a:srgbClr val="2778FF"/>
          </a:solidFill>
          <a:ln w="0">
            <a:noFill/>
            <a:prstDash val="solid"/>
          </a:ln>
        </p:spPr>
      </p:sp>
      <p:sp>
        <p:nvSpPr>
          <p:cNvPr id="23" name="矩形 22"/>
          <p:cNvSpPr>
            <a:spLocks noGrp="1"/>
          </p:cNvSpPr>
          <p:nvPr>
            <p:custDataLst>
              <p:tags r:id="rId19"/>
            </p:custDataLst>
          </p:nvPr>
        </p:nvSpPr>
        <p:spPr>
          <a:xfrm>
            <a:off x="8096250" y="3209925"/>
            <a:ext cx="3429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ctr">
            <a:normAutofit/>
          </a:bodyPr>
          <a:lstStyle/>
          <a:p>
            <a:pPr algn="ctr">
              <a:buNone/>
              <a:defRPr sz="1125" b="1">
                <a:solidFill>
                  <a:srgbClr val="FFFF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1">
                <a:solidFill>
                  <a:srgbClr val="FFFF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5</a:t>
            </a:r>
            <a:endParaRPr sz="1125" b="1">
              <a:solidFill>
                <a:srgbClr val="FFFF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4" name="矩形 23"/>
          <p:cNvSpPr>
            <a:spLocks noGrp="1"/>
          </p:cNvSpPr>
          <p:nvPr>
            <p:custDataLst>
              <p:tags r:id="rId20"/>
            </p:custDataLst>
          </p:nvPr>
        </p:nvSpPr>
        <p:spPr>
          <a:xfrm>
            <a:off x="8001000" y="2238375"/>
            <a:ext cx="1428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Verify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验证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5" name="矩形 24"/>
          <p:cNvSpPr>
            <a:spLocks noGrp="1"/>
          </p:cNvSpPr>
          <p:nvPr>
            <p:custDataLst>
              <p:tags r:id="rId21"/>
            </p:custDataLst>
          </p:nvPr>
        </p:nvSpPr>
        <p:spPr>
          <a:xfrm>
            <a:off x="8001000" y="3810000"/>
            <a:ext cx="156210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Confirm real profit improvement</a:t>
            </a:r>
            <a:endParaRPr sz="130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利润是否真正改善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6" name="矩形 25"/>
          <p:cNvSpPr>
            <a:spLocks noGrp="1"/>
          </p:cNvSpPr>
          <p:nvPr>
            <p:custDataLst>
              <p:tags r:id="rId22"/>
            </p:custDataLst>
          </p:nvPr>
        </p:nvSpPr>
        <p:spPr>
          <a:xfrm>
            <a:off x="9991725" y="3162300"/>
            <a:ext cx="342900" cy="342900"/>
          </a:xfrm>
          <a:prstGeom prst="rect">
            <a:avLst/>
          </a:prstGeom>
          <a:solidFill>
            <a:srgbClr val="111111"/>
          </a:solidFill>
          <a:ln w="0">
            <a:noFill/>
            <a:prstDash val="solid"/>
          </a:ln>
        </p:spPr>
      </p:sp>
      <p:sp>
        <p:nvSpPr>
          <p:cNvPr id="27" name="矩形 26"/>
          <p:cNvSpPr>
            <a:spLocks noGrp="1"/>
          </p:cNvSpPr>
          <p:nvPr>
            <p:custDataLst>
              <p:tags r:id="rId23"/>
            </p:custDataLst>
          </p:nvPr>
        </p:nvSpPr>
        <p:spPr>
          <a:xfrm>
            <a:off x="9991725" y="3209925"/>
            <a:ext cx="3429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ctr">
            <a:normAutofit/>
          </a:bodyPr>
          <a:lstStyle/>
          <a:p>
            <a:pPr algn="ctr">
              <a:buNone/>
              <a:defRPr sz="1125" b="1">
                <a:solidFill>
                  <a:srgbClr val="FFFF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1">
                <a:solidFill>
                  <a:srgbClr val="FFFF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6</a:t>
            </a:r>
            <a:endParaRPr sz="1125" b="1">
              <a:solidFill>
                <a:srgbClr val="FFFF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8" name="矩形 27"/>
          <p:cNvSpPr>
            <a:spLocks noGrp="1"/>
          </p:cNvSpPr>
          <p:nvPr>
            <p:custDataLst>
              <p:tags r:id="rId24"/>
            </p:custDataLst>
          </p:nvPr>
        </p:nvSpPr>
        <p:spPr>
          <a:xfrm>
            <a:off x="9896475" y="2238375"/>
            <a:ext cx="1428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Codify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沉淀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9" name="矩形 28"/>
          <p:cNvSpPr>
            <a:spLocks noGrp="1"/>
          </p:cNvSpPr>
          <p:nvPr>
            <p:custDataLst>
              <p:tags r:id="rId25"/>
            </p:custDataLst>
          </p:nvPr>
        </p:nvSpPr>
        <p:spPr>
          <a:xfrm>
            <a:off x="9896475" y="3810000"/>
            <a:ext cx="156210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Update company best practices</a:t>
            </a:r>
            <a:endParaRPr sz="130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更新企业最佳实践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0" name="矩形 29"/>
          <p:cNvSpPr>
            <a:spLocks noGrp="1"/>
          </p:cNvSpPr>
          <p:nvPr/>
        </p:nvSpPr>
        <p:spPr>
          <a:xfrm>
            <a:off x="400050" y="5257800"/>
            <a:ext cx="11391900" cy="552450"/>
          </a:xfrm>
          <a:prstGeom prst="rect">
            <a:avLst/>
          </a:prstGeom>
          <a:solidFill>
            <a:srgbClr val="DDEBFF"/>
          </a:solidFill>
          <a:ln w="0">
            <a:noFill/>
            <a:prstDash val="solid"/>
          </a:ln>
        </p:spPr>
      </p:sp>
      <p:sp>
        <p:nvSpPr>
          <p:cNvPr id="31" name="矩形 30"/>
          <p:cNvSpPr>
            <a:spLocks noGrp="1"/>
          </p:cNvSpPr>
          <p:nvPr/>
        </p:nvSpPr>
        <p:spPr>
          <a:xfrm>
            <a:off x="628650" y="5410200"/>
            <a:ext cx="109347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92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The value lies in turning issues into repeatable profit improvement.  </a:t>
            </a:r>
            <a:r>
              <a:rPr sz="62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关键不是“发现问题”，而是“把问题变成可复制的利润改善”。</a:t>
            </a:r>
            <a:endParaRPr sz="62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" name="矩形 21"/>
          <p:cNvSpPr>
            <a:spLocks noGrp="1"/>
          </p:cNvSpPr>
          <p:nvPr/>
        </p:nvSpPr>
        <p:spPr>
          <a:xfrm>
            <a:off x="400050" y="266700"/>
            <a:ext cx="7810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920" b="1">
                <a:solidFill>
                  <a:srgbClr val="2563EB"/>
                </a:solidFill>
                <a:latin typeface="Aptos"/>
                <a:ea typeface="Aptos"/>
                <a:cs typeface="Aptos"/>
              </a:rPr>
              <a:t>Anonymous composite case · SKU portfolio  </a:t>
            </a:r>
            <a:r>
              <a:rPr sz="62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匿名复合案例 · SKU 组合决策</a:t>
            </a:r>
            <a:endParaRPr sz="62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" name="矩形 1"/>
          <p:cNvSpPr>
            <a:spLocks noGrp="1"/>
          </p:cNvSpPr>
          <p:nvPr/>
        </p:nvSpPr>
        <p:spPr>
          <a:xfrm>
            <a:off x="400050" y="590550"/>
            <a:ext cx="110490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24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More SKUs often mean more cost, not more choice.</a:t>
            </a:r>
            <a:endParaRPr sz="240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11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SKU 过多，往往增加的是复杂度和成本</a:t>
            </a:r>
            <a:endParaRPr sz="11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直接连接符 2"/>
          <p:cNvSpPr>
            <a:spLocks noGrp="1"/>
          </p:cNvSpPr>
          <p:nvPr/>
        </p:nvSpPr>
        <p:spPr>
          <a:xfrm>
            <a:off x="400050" y="1323975"/>
            <a:ext cx="11391900" cy="0"/>
          </a:xfrm>
          <a:prstGeom prst="line">
            <a:avLst/>
          </a:prstGeom>
          <a:noFill/>
          <a:ln w="9525">
            <a:solidFill>
              <a:srgbClr val="C9CDD2"/>
            </a:solidFill>
            <a:prstDash val="solid"/>
          </a:ln>
        </p:spPr>
      </p:sp>
      <p:sp>
        <p:nvSpPr>
          <p:cNvPr id="4" name="矩形 3"/>
          <p:cNvSpPr>
            <a:spLocks noGrp="1"/>
          </p:cNvSpPr>
          <p:nvPr/>
        </p:nvSpPr>
        <p:spPr>
          <a:xfrm>
            <a:off x="11258550" y="6400800"/>
            <a:ext cx="5334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r">
              <a:buNone/>
              <a:defRPr sz="900" b="0">
                <a:solidFill>
                  <a:srgbClr val="62666D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900" b="0">
                <a:solidFill>
                  <a:srgbClr val="FFFF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05</a:t>
            </a:r>
            <a:endParaRPr sz="900" b="0">
              <a:solidFill>
                <a:srgbClr val="FFFF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5" name="矩形 4"/>
          <p:cNvSpPr>
            <a:spLocks noGrp="1"/>
          </p:cNvSpPr>
          <p:nvPr/>
        </p:nvSpPr>
        <p:spPr>
          <a:xfrm>
            <a:off x="400050" y="1733550"/>
            <a:ext cx="18097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buNone/>
              <a:defRPr sz="3600" b="1">
                <a:solidFill>
                  <a:srgbClr val="27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600" b="1">
                <a:solidFill>
                  <a:srgbClr val="27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480</a:t>
            </a:r>
            <a:endParaRPr sz="3600" b="1">
              <a:solidFill>
                <a:srgbClr val="27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6" name="矩形 5"/>
          <p:cNvSpPr>
            <a:spLocks noGrp="1"/>
          </p:cNvSpPr>
          <p:nvPr/>
        </p:nvSpPr>
        <p:spPr>
          <a:xfrm>
            <a:off x="400050" y="2438400"/>
            <a:ext cx="18097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92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Active SKUs  </a:t>
            </a:r>
            <a:r>
              <a:rPr sz="62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在售 SKU</a:t>
            </a:r>
            <a:endParaRPr sz="62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7" name="矩形 6"/>
          <p:cNvSpPr>
            <a:spLocks noGrp="1"/>
          </p:cNvSpPr>
          <p:nvPr/>
        </p:nvSpPr>
        <p:spPr>
          <a:xfrm>
            <a:off x="2495550" y="1809750"/>
            <a:ext cx="762000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The bottom 20% of SKUs contribute about 3% of sales while continuously tying up inventory cash.</a:t>
            </a:r>
            <a:endParaRPr sz="130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后 20% SKU 仅贡献约 3% 销售额，却持续占用库存资金。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8" name="矩形 7"/>
          <p:cNvSpPr>
            <a:spLocks noGrp="1"/>
          </p:cNvSpPr>
          <p:nvPr/>
        </p:nvSpPr>
        <p:spPr>
          <a:xfrm>
            <a:off x="400050" y="3124200"/>
            <a:ext cx="2571750" cy="1619250"/>
          </a:xfrm>
          <a:prstGeom prst="rect">
            <a:avLst/>
          </a:prstGeom>
          <a:solidFill>
            <a:srgbClr val="F1F3F5"/>
          </a:solidFill>
          <a:ln w="0">
            <a:noFill/>
            <a:prstDash val="solid"/>
          </a:ln>
        </p:spPr>
      </p:sp>
      <p:sp>
        <p:nvSpPr>
          <p:cNvPr id="9" name="矩形 8"/>
          <p:cNvSpPr>
            <a:spLocks noGrp="1"/>
          </p:cNvSpPr>
          <p:nvPr/>
        </p:nvSpPr>
        <p:spPr>
          <a:xfrm>
            <a:off x="628650" y="3371850"/>
            <a:ext cx="211455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37 items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37 个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0" name="矩形 9"/>
          <p:cNvSpPr>
            <a:spLocks noGrp="1"/>
          </p:cNvSpPr>
          <p:nvPr/>
        </p:nvSpPr>
        <p:spPr>
          <a:xfrm>
            <a:off x="628650" y="4133850"/>
            <a:ext cx="21145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Low sales · Low margin · High waste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低销量·低毛利·高损耗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1" name="矩形 10"/>
          <p:cNvSpPr>
            <a:spLocks noGrp="1"/>
          </p:cNvSpPr>
          <p:nvPr/>
        </p:nvSpPr>
        <p:spPr>
          <a:xfrm>
            <a:off x="3248025" y="3124200"/>
            <a:ext cx="2571750" cy="1619250"/>
          </a:xfrm>
          <a:prstGeom prst="rect">
            <a:avLst/>
          </a:prstGeom>
          <a:solidFill>
            <a:srgbClr val="F1F3F5"/>
          </a:solidFill>
          <a:ln w="0">
            <a:noFill/>
            <a:prstDash val="solid"/>
          </a:ln>
        </p:spPr>
      </p:sp>
      <p:sp>
        <p:nvSpPr>
          <p:cNvPr id="12" name="矩形 11"/>
          <p:cNvSpPr>
            <a:spLocks noGrp="1"/>
          </p:cNvSpPr>
          <p:nvPr/>
        </p:nvSpPr>
        <p:spPr>
          <a:xfrm>
            <a:off x="3476625" y="3371850"/>
            <a:ext cx="211455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9 items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9 个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3" name="矩形 12"/>
          <p:cNvSpPr>
            <a:spLocks noGrp="1"/>
          </p:cNvSpPr>
          <p:nvPr/>
        </p:nvSpPr>
        <p:spPr>
          <a:xfrm>
            <a:off x="3476625" y="4133850"/>
            <a:ext cx="21145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High sales but low profit contribution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高销量但低贡献利润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4" name="矩形 13"/>
          <p:cNvSpPr>
            <a:spLocks noGrp="1"/>
          </p:cNvSpPr>
          <p:nvPr/>
        </p:nvSpPr>
        <p:spPr>
          <a:xfrm>
            <a:off x="6096000" y="3124200"/>
            <a:ext cx="2571750" cy="1619250"/>
          </a:xfrm>
          <a:prstGeom prst="rect">
            <a:avLst/>
          </a:prstGeom>
          <a:solidFill>
            <a:srgbClr val="F1F3F5"/>
          </a:solidFill>
          <a:ln w="0">
            <a:noFill/>
            <a:prstDash val="solid"/>
          </a:ln>
        </p:spPr>
      </p:sp>
      <p:sp>
        <p:nvSpPr>
          <p:cNvPr id="15" name="矩形 14"/>
          <p:cNvSpPr>
            <a:spLocks noGrp="1"/>
          </p:cNvSpPr>
          <p:nvPr/>
        </p:nvSpPr>
        <p:spPr>
          <a:xfrm>
            <a:off x="6324600" y="3371850"/>
            <a:ext cx="211455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16 items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16 个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6" name="矩形 15"/>
          <p:cNvSpPr>
            <a:spLocks noGrp="1"/>
          </p:cNvSpPr>
          <p:nvPr/>
        </p:nvSpPr>
        <p:spPr>
          <a:xfrm>
            <a:off x="6324600" y="4133850"/>
            <a:ext cx="21145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Shared or substitutable ingredients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可共享或替换原料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7" name="矩形 16"/>
          <p:cNvSpPr>
            <a:spLocks noGrp="1"/>
          </p:cNvSpPr>
          <p:nvPr/>
        </p:nvSpPr>
        <p:spPr>
          <a:xfrm>
            <a:off x="8943975" y="3124200"/>
            <a:ext cx="2571750" cy="1619250"/>
          </a:xfrm>
          <a:prstGeom prst="rect">
            <a:avLst/>
          </a:prstGeom>
          <a:solidFill>
            <a:srgbClr val="F1F3F5"/>
          </a:solidFill>
          <a:ln w="0">
            <a:noFill/>
            <a:prstDash val="solid"/>
          </a:ln>
        </p:spPr>
      </p:sp>
      <p:sp>
        <p:nvSpPr>
          <p:cNvPr id="18" name="矩形 17"/>
          <p:cNvSpPr>
            <a:spLocks noGrp="1"/>
          </p:cNvSpPr>
          <p:nvPr/>
        </p:nvSpPr>
        <p:spPr>
          <a:xfrm>
            <a:off x="9172575" y="3371850"/>
            <a:ext cx="211455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22 items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22 个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9" name="矩形 18"/>
          <p:cNvSpPr>
            <a:spLocks noGrp="1"/>
          </p:cNvSpPr>
          <p:nvPr/>
        </p:nvSpPr>
        <p:spPr>
          <a:xfrm>
            <a:off x="9172575" y="4133850"/>
            <a:ext cx="21145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Overlapping price points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价格带重叠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0" name="矩形 19"/>
          <p:cNvSpPr>
            <a:spLocks noGrp="1"/>
          </p:cNvSpPr>
          <p:nvPr/>
        </p:nvSpPr>
        <p:spPr>
          <a:xfrm>
            <a:off x="400050" y="5095875"/>
            <a:ext cx="11391900" cy="809625"/>
          </a:xfrm>
          <a:prstGeom prst="rect">
            <a:avLst/>
          </a:prstGeom>
          <a:solidFill>
            <a:srgbClr val="111111"/>
          </a:solidFill>
          <a:ln w="0">
            <a:noFill/>
            <a:prstDash val="solid"/>
          </a:ln>
        </p:spPr>
      </p:sp>
      <p:sp>
        <p:nvSpPr>
          <p:cNvPr id="21" name="矩形 20"/>
          <p:cNvSpPr>
            <a:spLocks noGrp="1"/>
          </p:cNvSpPr>
          <p:nvPr/>
        </p:nvSpPr>
        <p:spPr>
          <a:xfrm>
            <a:off x="647700" y="5314950"/>
            <a:ext cx="108585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Illustrative estimate: release RMB 0.8m in inventory cash · reduce annual waste by RMB 0.35m · lift gross margin by about 0.6 pp  </a:t>
            </a:r>
            <a:r>
              <a:rPr sz="68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模拟测算：释放库存资金约 80 万元 · 年减少报损约 35 万元 · 综合毛利率提升约 0.6 个百分点</a:t>
            </a:r>
            <a:endParaRPr sz="68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" name="矩形 18"/>
          <p:cNvSpPr>
            <a:spLocks noGrp="1"/>
          </p:cNvSpPr>
          <p:nvPr/>
        </p:nvSpPr>
        <p:spPr>
          <a:xfrm>
            <a:off x="400050" y="266700"/>
            <a:ext cx="7810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920" b="1">
                <a:solidFill>
                  <a:srgbClr val="2563EB"/>
                </a:solidFill>
                <a:latin typeface="Aptos"/>
                <a:ea typeface="Aptos"/>
                <a:cs typeface="Aptos"/>
              </a:rPr>
              <a:t>Anonymous composite case · Store A-017  </a:t>
            </a:r>
            <a:r>
              <a:rPr sz="62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匿名复合案例 · 门店 A-017</a:t>
            </a:r>
            <a:endParaRPr sz="62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" name="矩形 1"/>
          <p:cNvSpPr>
            <a:spLocks noGrp="1"/>
          </p:cNvSpPr>
          <p:nvPr/>
        </p:nvSpPr>
        <p:spPr>
          <a:xfrm>
            <a:off x="400050" y="590550"/>
            <a:ext cx="110490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24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Labor hours should follow demand.</a:t>
            </a:r>
            <a:endParaRPr sz="240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11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排班的关键，是工时跟着客流走</a:t>
            </a:r>
            <a:endParaRPr sz="11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直接连接符 2"/>
          <p:cNvSpPr>
            <a:spLocks noGrp="1"/>
          </p:cNvSpPr>
          <p:nvPr/>
        </p:nvSpPr>
        <p:spPr>
          <a:xfrm>
            <a:off x="400050" y="1323975"/>
            <a:ext cx="11391900" cy="0"/>
          </a:xfrm>
          <a:prstGeom prst="line">
            <a:avLst/>
          </a:prstGeom>
          <a:noFill/>
          <a:ln w="9525">
            <a:solidFill>
              <a:srgbClr val="C9CDD2"/>
            </a:solidFill>
            <a:prstDash val="solid"/>
          </a:ln>
        </p:spPr>
      </p:sp>
      <p:sp>
        <p:nvSpPr>
          <p:cNvPr id="4" name="矩形 3"/>
          <p:cNvSpPr>
            <a:spLocks noGrp="1"/>
          </p:cNvSpPr>
          <p:nvPr/>
        </p:nvSpPr>
        <p:spPr>
          <a:xfrm>
            <a:off x="11258550" y="6400800"/>
            <a:ext cx="5334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r">
              <a:buNone/>
              <a:defRPr sz="900" b="0">
                <a:solidFill>
                  <a:srgbClr val="62666D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900" b="0">
                <a:solidFill>
                  <a:srgbClr val="62666D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06</a:t>
            </a:r>
            <a:endParaRPr sz="900" b="0">
              <a:solidFill>
                <a:srgbClr val="62666D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5" name="矩形 4"/>
          <p:cNvSpPr>
            <a:spLocks noGrp="1"/>
          </p:cNvSpPr>
          <p:nvPr/>
        </p:nvSpPr>
        <p:spPr>
          <a:xfrm>
            <a:off x="400050" y="1733550"/>
            <a:ext cx="3448050" cy="2990850"/>
          </a:xfrm>
          <a:prstGeom prst="rect">
            <a:avLst/>
          </a:prstGeom>
          <a:solidFill>
            <a:srgbClr val="F1F3F5"/>
          </a:solidFill>
          <a:ln w="0">
            <a:noFill/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400050" y="1733550"/>
            <a:ext cx="66675" cy="2990850"/>
          </a:xfrm>
          <a:prstGeom prst="rect">
            <a:avLst/>
          </a:prstGeom>
          <a:solidFill>
            <a:srgbClr val="E95454"/>
          </a:solidFill>
          <a:ln w="0">
            <a:noFill/>
            <a:prstDash val="solid"/>
          </a:ln>
        </p:spPr>
      </p:sp>
      <p:sp>
        <p:nvSpPr>
          <p:cNvPr id="7" name="矩形 6"/>
          <p:cNvSpPr>
            <a:spLocks noGrp="1"/>
          </p:cNvSpPr>
          <p:nvPr/>
        </p:nvSpPr>
        <p:spPr>
          <a:xfrm>
            <a:off x="628650" y="1943100"/>
            <a:ext cx="30099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Detect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发现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8" name="矩形 7"/>
          <p:cNvSpPr>
            <a:spLocks noGrp="1"/>
          </p:cNvSpPr>
          <p:nvPr/>
        </p:nvSpPr>
        <p:spPr>
          <a:xfrm>
            <a:off x="628650" y="2438400"/>
            <a:ext cx="3009900" cy="2114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1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Idle labor on weekday mornings · Understaffed on Friday peaks · Habit-based shifts · Overtime concentrated in a few roles</a:t>
            </a:r>
            <a:endParaRPr sz="11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0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· 工作日上午存在闲置工时
· 周五晚高峰经常缺人
· 班次依据历史习惯
· 加班集中在少数岗位</a:t>
            </a:r>
            <a:endParaRPr sz="70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9" name="矩形 8"/>
          <p:cNvSpPr>
            <a:spLocks noGrp="1"/>
          </p:cNvSpPr>
          <p:nvPr/>
        </p:nvSpPr>
        <p:spPr>
          <a:xfrm>
            <a:off x="4362450" y="1733550"/>
            <a:ext cx="3448050" cy="2990850"/>
          </a:xfrm>
          <a:prstGeom prst="rect">
            <a:avLst/>
          </a:prstGeom>
          <a:solidFill>
            <a:srgbClr val="F1F3F5"/>
          </a:solidFill>
          <a:ln w="0">
            <a:noFill/>
            <a:prstDash val="solid"/>
          </a:ln>
        </p:spPr>
      </p:sp>
      <p:sp>
        <p:nvSpPr>
          <p:cNvPr id="10" name="矩形 9"/>
          <p:cNvSpPr>
            <a:spLocks noGrp="1"/>
          </p:cNvSpPr>
          <p:nvPr/>
        </p:nvSpPr>
        <p:spPr>
          <a:xfrm>
            <a:off x="4362450" y="1733550"/>
            <a:ext cx="66675" cy="2990850"/>
          </a:xfrm>
          <a:prstGeom prst="rect">
            <a:avLst/>
          </a:prstGeom>
          <a:solidFill>
            <a:srgbClr val="2778FF"/>
          </a:solidFill>
          <a:ln w="0">
            <a:noFill/>
            <a:prstDash val="solid"/>
          </a:ln>
        </p:spPr>
      </p:sp>
      <p:sp>
        <p:nvSpPr>
          <p:cNvPr id="11" name="矩形 10"/>
          <p:cNvSpPr>
            <a:spLocks noGrp="1"/>
          </p:cNvSpPr>
          <p:nvPr/>
        </p:nvSpPr>
        <p:spPr>
          <a:xfrm>
            <a:off x="4591050" y="1943100"/>
            <a:ext cx="30099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Actions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动作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2" name="矩形 11"/>
          <p:cNvSpPr>
            <a:spLocks noGrp="1"/>
          </p:cNvSpPr>
          <p:nvPr/>
        </p:nvSpPr>
        <p:spPr>
          <a:xfrm>
            <a:off x="4591050" y="2438400"/>
            <a:ext cx="3009900" cy="2114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1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Forecast every 30 minutes · Adjust shift times · Add hourly staff at peaks · Move prep ahead of demand</a:t>
            </a:r>
            <a:endParaRPr sz="11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0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· 按半小时预测工作量
· 调整早晚班起止时间
· 高峰增加小时工
· 备餐前移至客流爬升前</a:t>
            </a:r>
            <a:endParaRPr sz="70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3" name="矩形 12"/>
          <p:cNvSpPr>
            <a:spLocks noGrp="1"/>
          </p:cNvSpPr>
          <p:nvPr/>
        </p:nvSpPr>
        <p:spPr>
          <a:xfrm>
            <a:off x="8324850" y="1733550"/>
            <a:ext cx="3467100" cy="2990850"/>
          </a:xfrm>
          <a:prstGeom prst="rect">
            <a:avLst/>
          </a:prstGeom>
          <a:solidFill>
            <a:srgbClr val="F1F3F5"/>
          </a:solidFill>
          <a:ln w="0">
            <a:noFill/>
            <a:prstDash val="solid"/>
          </a:ln>
        </p:spPr>
      </p:sp>
      <p:sp>
        <p:nvSpPr>
          <p:cNvPr id="14" name="矩形 13"/>
          <p:cNvSpPr>
            <a:spLocks noGrp="1"/>
          </p:cNvSpPr>
          <p:nvPr/>
        </p:nvSpPr>
        <p:spPr>
          <a:xfrm>
            <a:off x="8324850" y="1733550"/>
            <a:ext cx="66675" cy="2990850"/>
          </a:xfrm>
          <a:prstGeom prst="rect">
            <a:avLst/>
          </a:prstGeom>
          <a:solidFill>
            <a:srgbClr val="2778FF"/>
          </a:solidFill>
          <a:ln w="0">
            <a:noFill/>
            <a:prstDash val="solid"/>
          </a:ln>
        </p:spPr>
      </p:sp>
      <p:sp>
        <p:nvSpPr>
          <p:cNvPr id="15" name="矩形 14"/>
          <p:cNvSpPr>
            <a:spLocks noGrp="1"/>
          </p:cNvSpPr>
          <p:nvPr/>
        </p:nvSpPr>
        <p:spPr>
          <a:xfrm>
            <a:off x="8553450" y="1943100"/>
            <a:ext cx="30289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Verify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验证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6" name="矩形 15"/>
          <p:cNvSpPr>
            <a:spLocks noGrp="1"/>
          </p:cNvSpPr>
          <p:nvPr/>
        </p:nvSpPr>
        <p:spPr>
          <a:xfrm>
            <a:off x="8553450" y="2438400"/>
            <a:ext cx="3028950" cy="2114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1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Monitor labor cost, service speed and customer satisfaction together. Do not simply cut headcount.</a:t>
            </a:r>
            <a:endParaRPr sz="11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0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同时监控：
· 人工成本
· 出品时效
· 顾客满意度
避免单纯压缩人力。</a:t>
            </a:r>
            <a:endParaRPr sz="70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7" name="矩形 16"/>
          <p:cNvSpPr>
            <a:spLocks noGrp="1"/>
          </p:cNvSpPr>
          <p:nvPr/>
        </p:nvSpPr>
        <p:spPr>
          <a:xfrm>
            <a:off x="400050" y="5095875"/>
            <a:ext cx="11391900" cy="809625"/>
          </a:xfrm>
          <a:prstGeom prst="rect">
            <a:avLst/>
          </a:prstGeom>
          <a:solidFill>
            <a:srgbClr val="DDEBFF"/>
          </a:solidFill>
          <a:ln w="0">
            <a:noFill/>
            <a:prstDash val="solid"/>
          </a:ln>
        </p:spPr>
      </p:sp>
      <p:sp>
        <p:nvSpPr>
          <p:cNvPr id="18" name="矩形 17"/>
          <p:cNvSpPr>
            <a:spLocks noGrp="1"/>
          </p:cNvSpPr>
          <p:nvPr/>
        </p:nvSpPr>
        <p:spPr>
          <a:xfrm>
            <a:off x="628650" y="5305425"/>
            <a:ext cx="109347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Illustrative estimate: RMB 18k saved per store per month; about RMB 12.96m annual upside across 60 stores.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模拟测算：单店每月节约 1.8 万元；复制到 60 家门店，年度改善空间约 1,296 万元。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" name="矩形 25"/>
          <p:cNvSpPr>
            <a:spLocks noGrp="1"/>
          </p:cNvSpPr>
          <p:nvPr/>
        </p:nvSpPr>
        <p:spPr>
          <a:xfrm>
            <a:off x="400050" y="266700"/>
            <a:ext cx="7810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920" b="1">
                <a:solidFill>
                  <a:srgbClr val="2563EB"/>
                </a:solidFill>
                <a:latin typeface="Aptos"/>
                <a:ea typeface="Aptos"/>
                <a:cs typeface="Aptos"/>
              </a:rPr>
              <a:t>Anonymous composite case · Campaign X  </a:t>
            </a:r>
            <a:r>
              <a:rPr sz="62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匿名复合案例 · 营销活动 X</a:t>
            </a:r>
            <a:endParaRPr sz="62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" name="矩形 1"/>
          <p:cNvSpPr>
            <a:spLocks noGrp="1"/>
          </p:cNvSpPr>
          <p:nvPr/>
        </p:nvSpPr>
        <p:spPr>
          <a:xfrm>
            <a:off x="400050" y="590550"/>
            <a:ext cx="110490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24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More orders do not always mean a profitable campaign.</a:t>
            </a:r>
            <a:endParaRPr sz="240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11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订单增长，不等于促销赚钱</a:t>
            </a:r>
            <a:endParaRPr sz="11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直接连接符 2"/>
          <p:cNvSpPr>
            <a:spLocks noGrp="1"/>
          </p:cNvSpPr>
          <p:nvPr/>
        </p:nvSpPr>
        <p:spPr>
          <a:xfrm>
            <a:off x="400050" y="1323975"/>
            <a:ext cx="11391900" cy="0"/>
          </a:xfrm>
          <a:prstGeom prst="line">
            <a:avLst/>
          </a:prstGeom>
          <a:noFill/>
          <a:ln w="9525">
            <a:solidFill>
              <a:srgbClr val="C9CDD2"/>
            </a:solidFill>
            <a:prstDash val="solid"/>
          </a:ln>
        </p:spPr>
      </p:sp>
      <p:sp>
        <p:nvSpPr>
          <p:cNvPr id="4" name="矩形 3"/>
          <p:cNvSpPr>
            <a:spLocks noGrp="1"/>
          </p:cNvSpPr>
          <p:nvPr/>
        </p:nvSpPr>
        <p:spPr>
          <a:xfrm>
            <a:off x="11258550" y="6400800"/>
            <a:ext cx="5334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r">
              <a:buNone/>
              <a:defRPr sz="900" b="0">
                <a:solidFill>
                  <a:srgbClr val="62666D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900" b="0">
                <a:solidFill>
                  <a:srgbClr val="FFFF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07</a:t>
            </a:r>
            <a:endParaRPr sz="900" b="0">
              <a:solidFill>
                <a:srgbClr val="FFFF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5" name="矩形 4"/>
          <p:cNvSpPr>
            <a:spLocks noGrp="1"/>
          </p:cNvSpPr>
          <p:nvPr/>
        </p:nvSpPr>
        <p:spPr>
          <a:xfrm>
            <a:off x="400050" y="1771650"/>
            <a:ext cx="3333750" cy="1619250"/>
          </a:xfrm>
          <a:prstGeom prst="rect">
            <a:avLst/>
          </a:prstGeom>
          <a:solidFill>
            <a:srgbClr val="F1F3F5"/>
          </a:solidFill>
          <a:ln w="0">
            <a:noFill/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628650" y="2019300"/>
            <a:ext cx="287655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buNone/>
              <a:defRPr sz="3000" b="1">
                <a:solidFill>
                  <a:srgbClr val="27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000" b="1">
                <a:solidFill>
                  <a:srgbClr val="27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+23%</a:t>
            </a:r>
            <a:endParaRPr sz="3000" b="1">
              <a:solidFill>
                <a:srgbClr val="27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7" name="矩形 6"/>
          <p:cNvSpPr>
            <a:spLocks noGrp="1"/>
          </p:cNvSpPr>
          <p:nvPr/>
        </p:nvSpPr>
        <p:spPr>
          <a:xfrm>
            <a:off x="628650" y="2781300"/>
            <a:ext cx="28765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Order growth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订单增长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8" name="矩形 7"/>
          <p:cNvSpPr>
            <a:spLocks noGrp="1"/>
          </p:cNvSpPr>
          <p:nvPr/>
        </p:nvSpPr>
        <p:spPr>
          <a:xfrm>
            <a:off x="400050" y="3600450"/>
            <a:ext cx="3333750" cy="1619250"/>
          </a:xfrm>
          <a:prstGeom prst="rect">
            <a:avLst/>
          </a:prstGeom>
          <a:solidFill>
            <a:srgbClr val="F1F3F5"/>
          </a:solidFill>
          <a:ln w="0">
            <a:noFill/>
            <a:prstDash val="solid"/>
          </a:ln>
        </p:spPr>
      </p:sp>
      <p:sp>
        <p:nvSpPr>
          <p:cNvPr id="9" name="矩形 8"/>
          <p:cNvSpPr>
            <a:spLocks noGrp="1"/>
          </p:cNvSpPr>
          <p:nvPr/>
        </p:nvSpPr>
        <p:spPr>
          <a:xfrm>
            <a:off x="628650" y="3848100"/>
            <a:ext cx="287655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Negative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负值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0" name="矩形 9"/>
          <p:cNvSpPr>
            <a:spLocks noGrp="1"/>
          </p:cNvSpPr>
          <p:nvPr/>
        </p:nvSpPr>
        <p:spPr>
          <a:xfrm>
            <a:off x="628650" y="4610100"/>
            <a:ext cx="28765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Campaign contribution after full costs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穿透成本后的活动贡献利润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1" name="矩形 10"/>
          <p:cNvSpPr>
            <a:spLocks noGrp="1"/>
          </p:cNvSpPr>
          <p:nvPr/>
        </p:nvSpPr>
        <p:spPr>
          <a:xfrm>
            <a:off x="4324350" y="1771650"/>
            <a:ext cx="3429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Why the campaign loses money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活动为什么亏钱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2" name="矩形 11"/>
          <p:cNvSpPr>
            <a:spLocks noGrp="1"/>
          </p:cNvSpPr>
          <p:nvPr/>
        </p:nvSpPr>
        <p:spPr>
          <a:xfrm>
            <a:off x="4324350" y="2457450"/>
            <a:ext cx="4000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buNone/>
              <a:defRPr sz="1275" b="1">
                <a:solidFill>
                  <a:srgbClr val="27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75" b="1">
                <a:solidFill>
                  <a:srgbClr val="27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01</a:t>
            </a:r>
            <a:endParaRPr sz="1275" b="1">
              <a:solidFill>
                <a:srgbClr val="27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3" name="矩形 12"/>
          <p:cNvSpPr>
            <a:spLocks noGrp="1"/>
          </p:cNvSpPr>
          <p:nvPr/>
        </p:nvSpPr>
        <p:spPr>
          <a:xfrm>
            <a:off x="4857750" y="2419350"/>
            <a:ext cx="619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More low-margin items in the mix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低毛利商品占比上升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4" name="直接连接符 13"/>
          <p:cNvSpPr>
            <a:spLocks noGrp="1"/>
          </p:cNvSpPr>
          <p:nvPr/>
        </p:nvSpPr>
        <p:spPr>
          <a:xfrm>
            <a:off x="4857750" y="2857500"/>
            <a:ext cx="6191250" cy="0"/>
          </a:xfrm>
          <a:prstGeom prst="line">
            <a:avLst/>
          </a:prstGeom>
          <a:noFill/>
          <a:ln w="9525">
            <a:solidFill>
              <a:srgbClr val="C9CDD2"/>
            </a:solidFill>
            <a:prstDash val="solid"/>
          </a:ln>
        </p:spPr>
      </p:sp>
      <p:sp>
        <p:nvSpPr>
          <p:cNvPr id="15" name="矩形 14"/>
          <p:cNvSpPr>
            <a:spLocks noGrp="1"/>
          </p:cNvSpPr>
          <p:nvPr/>
        </p:nvSpPr>
        <p:spPr>
          <a:xfrm>
            <a:off x="4324350" y="3076575"/>
            <a:ext cx="4000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buNone/>
              <a:defRPr sz="1275" b="1">
                <a:solidFill>
                  <a:srgbClr val="27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75" b="1">
                <a:solidFill>
                  <a:srgbClr val="27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02</a:t>
            </a:r>
            <a:endParaRPr sz="1275" b="1">
              <a:solidFill>
                <a:srgbClr val="27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6" name="矩形 15"/>
          <p:cNvSpPr>
            <a:spLocks noGrp="1"/>
          </p:cNvSpPr>
          <p:nvPr/>
        </p:nvSpPr>
        <p:spPr>
          <a:xfrm>
            <a:off x="4857750" y="3038475"/>
            <a:ext cx="619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High-value members receive blanket discounts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高价值会员获得无差别优惠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7" name="直接连接符 16"/>
          <p:cNvSpPr>
            <a:spLocks noGrp="1"/>
          </p:cNvSpPr>
          <p:nvPr/>
        </p:nvSpPr>
        <p:spPr>
          <a:xfrm>
            <a:off x="4857750" y="3476625"/>
            <a:ext cx="6191250" cy="0"/>
          </a:xfrm>
          <a:prstGeom prst="line">
            <a:avLst/>
          </a:prstGeom>
          <a:noFill/>
          <a:ln w="9525">
            <a:solidFill>
              <a:srgbClr val="C9CDD2"/>
            </a:solidFill>
            <a:prstDash val="solid"/>
          </a:ln>
        </p:spPr>
      </p:sp>
      <p:sp>
        <p:nvSpPr>
          <p:cNvPr id="18" name="矩形 17"/>
          <p:cNvSpPr>
            <a:spLocks noGrp="1"/>
          </p:cNvSpPr>
          <p:nvPr/>
        </p:nvSpPr>
        <p:spPr>
          <a:xfrm>
            <a:off x="4324350" y="3695700"/>
            <a:ext cx="4000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buNone/>
              <a:defRPr sz="1275" b="1">
                <a:solidFill>
                  <a:srgbClr val="27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75" b="1">
                <a:solidFill>
                  <a:srgbClr val="27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03</a:t>
            </a:r>
            <a:endParaRPr sz="1275" b="1">
              <a:solidFill>
                <a:srgbClr val="27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9" name="矩形 18"/>
          <p:cNvSpPr>
            <a:spLocks noGrp="1"/>
          </p:cNvSpPr>
          <p:nvPr/>
        </p:nvSpPr>
        <p:spPr>
          <a:xfrm>
            <a:off x="4857750" y="3657600"/>
            <a:ext cx="619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Discounted orders replace full-price orders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促销订单替代了原价订单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0" name="直接连接符 19"/>
          <p:cNvSpPr>
            <a:spLocks noGrp="1"/>
          </p:cNvSpPr>
          <p:nvPr/>
        </p:nvSpPr>
        <p:spPr>
          <a:xfrm>
            <a:off x="4857750" y="4095750"/>
            <a:ext cx="6191250" cy="0"/>
          </a:xfrm>
          <a:prstGeom prst="line">
            <a:avLst/>
          </a:prstGeom>
          <a:noFill/>
          <a:ln w="9525">
            <a:solidFill>
              <a:srgbClr val="C9CDD2"/>
            </a:solidFill>
            <a:prstDash val="solid"/>
          </a:ln>
        </p:spPr>
      </p:sp>
      <p:sp>
        <p:nvSpPr>
          <p:cNvPr id="21" name="矩形 20"/>
          <p:cNvSpPr>
            <a:spLocks noGrp="1"/>
          </p:cNvSpPr>
          <p:nvPr/>
        </p:nvSpPr>
        <p:spPr>
          <a:xfrm>
            <a:off x="4324350" y="4314825"/>
            <a:ext cx="4000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buNone/>
              <a:defRPr sz="1275" b="1">
                <a:solidFill>
                  <a:srgbClr val="27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75" b="1">
                <a:solidFill>
                  <a:srgbClr val="27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04</a:t>
            </a:r>
            <a:endParaRPr sz="1275" b="1">
              <a:solidFill>
                <a:srgbClr val="27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2" name="矩形 21"/>
          <p:cNvSpPr>
            <a:spLocks noGrp="1"/>
          </p:cNvSpPr>
          <p:nvPr/>
        </p:nvSpPr>
        <p:spPr>
          <a:xfrm>
            <a:off x="4857750" y="4276725"/>
            <a:ext cx="619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Orders and revenue measured; incremental profit ignored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只评价订单和营收，没有评价增量利润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3" name="直接连接符 22"/>
          <p:cNvSpPr>
            <a:spLocks noGrp="1"/>
          </p:cNvSpPr>
          <p:nvPr/>
        </p:nvSpPr>
        <p:spPr>
          <a:xfrm>
            <a:off x="4857750" y="4714875"/>
            <a:ext cx="6191250" cy="0"/>
          </a:xfrm>
          <a:prstGeom prst="line">
            <a:avLst/>
          </a:prstGeom>
          <a:noFill/>
          <a:ln w="9525">
            <a:solidFill>
              <a:srgbClr val="C9CDD2"/>
            </a:solidFill>
            <a:prstDash val="solid"/>
          </a:ln>
        </p:spPr>
      </p:sp>
      <p:sp>
        <p:nvSpPr>
          <p:cNvPr id="24" name="矩形 23"/>
          <p:cNvSpPr>
            <a:spLocks noGrp="1"/>
          </p:cNvSpPr>
          <p:nvPr/>
        </p:nvSpPr>
        <p:spPr>
          <a:xfrm>
            <a:off x="4324350" y="5181600"/>
            <a:ext cx="7105650" cy="638175"/>
          </a:xfrm>
          <a:prstGeom prst="rect">
            <a:avLst/>
          </a:prstGeom>
          <a:solidFill>
            <a:srgbClr val="111111"/>
          </a:solidFill>
          <a:ln w="0">
            <a:noFill/>
            <a:prstDash val="solid"/>
          </a:ln>
        </p:spPr>
      </p:sp>
      <p:sp>
        <p:nvSpPr>
          <p:cNvPr id="25" name="矩形 24"/>
          <p:cNvSpPr>
            <a:spLocks noGrp="1"/>
          </p:cNvSpPr>
          <p:nvPr/>
        </p:nvSpPr>
        <p:spPr>
          <a:xfrm>
            <a:off x="4552950" y="5353050"/>
            <a:ext cx="6667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Evaluate each campaign by contribution profit generated per RMB 1 of marketing spend.  </a:t>
            </a:r>
            <a:r>
              <a:rPr sz="68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用“每投入 1 元营销费用增加多少贡献利润”评价活动。</a:t>
            </a:r>
            <a:endParaRPr sz="68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" name="矩形 35"/>
          <p:cNvSpPr>
            <a:spLocks noGrp="1"/>
          </p:cNvSpPr>
          <p:nvPr/>
        </p:nvSpPr>
        <p:spPr>
          <a:xfrm>
            <a:off x="400050" y="266700"/>
            <a:ext cx="7810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920" b="1">
                <a:solidFill>
                  <a:srgbClr val="2563EB"/>
                </a:solidFill>
                <a:latin typeface="Aptos"/>
                <a:ea typeface="Aptos"/>
                <a:cs typeface="Aptos"/>
              </a:rPr>
              <a:t>Anonymous composite case · Store D-006  </a:t>
            </a:r>
            <a:r>
              <a:rPr sz="62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匿名复合案例 · 门店 D-006</a:t>
            </a:r>
            <a:endParaRPr sz="62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" name="矩形 1"/>
          <p:cNvSpPr>
            <a:spLocks noGrp="1"/>
          </p:cNvSpPr>
          <p:nvPr/>
        </p:nvSpPr>
        <p:spPr>
          <a:xfrm>
            <a:off x="400050" y="590550"/>
            <a:ext cx="110490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24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Compare the options before deciding to close a store.</a:t>
            </a:r>
            <a:endParaRPr sz="240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11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关店前，先把四种选择算清楚</a:t>
            </a:r>
            <a:endParaRPr sz="11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直接连接符 2"/>
          <p:cNvSpPr>
            <a:spLocks noGrp="1"/>
          </p:cNvSpPr>
          <p:nvPr/>
        </p:nvSpPr>
        <p:spPr>
          <a:xfrm>
            <a:off x="400050" y="1323975"/>
            <a:ext cx="11391900" cy="0"/>
          </a:xfrm>
          <a:prstGeom prst="line">
            <a:avLst/>
          </a:prstGeom>
          <a:noFill/>
          <a:ln w="9525">
            <a:solidFill>
              <a:srgbClr val="C9CDD2"/>
            </a:solidFill>
            <a:prstDash val="solid"/>
          </a:ln>
        </p:spPr>
      </p:sp>
      <p:sp>
        <p:nvSpPr>
          <p:cNvPr id="4" name="矩形 3"/>
          <p:cNvSpPr>
            <a:spLocks noGrp="1"/>
          </p:cNvSpPr>
          <p:nvPr/>
        </p:nvSpPr>
        <p:spPr>
          <a:xfrm>
            <a:off x="11258550" y="6400800"/>
            <a:ext cx="5334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r">
              <a:buNone/>
              <a:defRPr sz="900" b="0">
                <a:solidFill>
                  <a:srgbClr val="62666D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900" b="0">
                <a:solidFill>
                  <a:srgbClr val="62666D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08</a:t>
            </a:r>
            <a:endParaRPr sz="900" b="0">
              <a:solidFill>
                <a:srgbClr val="62666D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5" name="矩形 4"/>
          <p:cNvSpPr>
            <a:spLocks noGrp="1"/>
          </p:cNvSpPr>
          <p:nvPr/>
        </p:nvSpPr>
        <p:spPr>
          <a:xfrm>
            <a:off x="400050" y="1714500"/>
            <a:ext cx="3238500" cy="523875"/>
          </a:xfrm>
          <a:prstGeom prst="rect">
            <a:avLst/>
          </a:prstGeom>
          <a:solidFill>
            <a:srgbClr val="111111"/>
          </a:solidFill>
          <a:ln w="0">
            <a:noFill/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571500" y="1876425"/>
            <a:ext cx="28956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92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Option  </a:t>
            </a:r>
            <a:r>
              <a:rPr sz="62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方案</a:t>
            </a:r>
            <a:endParaRPr sz="62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7" name="矩形 6"/>
          <p:cNvSpPr>
            <a:spLocks noGrp="1"/>
          </p:cNvSpPr>
          <p:nvPr/>
        </p:nvSpPr>
        <p:spPr>
          <a:xfrm>
            <a:off x="3638550" y="1714500"/>
            <a:ext cx="3600450" cy="523875"/>
          </a:xfrm>
          <a:prstGeom prst="rect">
            <a:avLst/>
          </a:prstGeom>
          <a:solidFill>
            <a:srgbClr val="111111"/>
          </a:solidFill>
          <a:ln w="0">
            <a:noFill/>
            <a:prstDash val="solid"/>
          </a:ln>
        </p:spPr>
      </p:sp>
      <p:sp>
        <p:nvSpPr>
          <p:cNvPr id="8" name="矩形 7"/>
          <p:cNvSpPr>
            <a:spLocks noGrp="1"/>
          </p:cNvSpPr>
          <p:nvPr/>
        </p:nvSpPr>
        <p:spPr>
          <a:xfrm>
            <a:off x="3810000" y="1876425"/>
            <a:ext cx="325755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92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12-month scenario  </a:t>
            </a:r>
            <a:r>
              <a:rPr sz="62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12 个月模拟结果</a:t>
            </a:r>
            <a:endParaRPr sz="62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9" name="矩形 8"/>
          <p:cNvSpPr>
            <a:spLocks noGrp="1"/>
          </p:cNvSpPr>
          <p:nvPr/>
        </p:nvSpPr>
        <p:spPr>
          <a:xfrm>
            <a:off x="7239000" y="1714500"/>
            <a:ext cx="4552950" cy="523875"/>
          </a:xfrm>
          <a:prstGeom prst="rect">
            <a:avLst/>
          </a:prstGeom>
          <a:solidFill>
            <a:srgbClr val="111111"/>
          </a:solidFill>
          <a:ln w="0">
            <a:noFill/>
            <a:prstDash val="solid"/>
          </a:ln>
        </p:spPr>
      </p:sp>
      <p:sp>
        <p:nvSpPr>
          <p:cNvPr id="10" name="矩形 9"/>
          <p:cNvSpPr>
            <a:spLocks noGrp="1"/>
          </p:cNvSpPr>
          <p:nvPr/>
        </p:nvSpPr>
        <p:spPr>
          <a:xfrm>
            <a:off x="7410450" y="1876425"/>
            <a:ext cx="421005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92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Recommendation  </a:t>
            </a:r>
            <a:r>
              <a:rPr sz="62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决策建议</a:t>
            </a:r>
            <a:endParaRPr sz="62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1" name="矩形 10"/>
          <p:cNvSpPr>
            <a:spLocks noGrp="1"/>
          </p:cNvSpPr>
          <p:nvPr/>
        </p:nvSpPr>
        <p:spPr>
          <a:xfrm>
            <a:off x="400050" y="2238375"/>
            <a:ext cx="3238500" cy="685800"/>
          </a:xfrm>
          <a:prstGeom prst="rect">
            <a:avLst/>
          </a:prstGeom>
          <a:solidFill>
            <a:srgbClr val="F1F3F5"/>
          </a:solidFill>
          <a:ln w="9525">
            <a:solidFill>
              <a:srgbClr val="C9CDD2"/>
            </a:solidFill>
            <a:prstDash val="solid"/>
          </a:ln>
        </p:spPr>
      </p:sp>
      <p:sp>
        <p:nvSpPr>
          <p:cNvPr id="12" name="矩形 11"/>
          <p:cNvSpPr>
            <a:spLocks noGrp="1"/>
          </p:cNvSpPr>
          <p:nvPr/>
        </p:nvSpPr>
        <p:spPr>
          <a:xfrm>
            <a:off x="571500" y="2438400"/>
            <a:ext cx="28956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Continue operating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继续经营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3" name="矩形 12"/>
          <p:cNvSpPr>
            <a:spLocks noGrp="1"/>
          </p:cNvSpPr>
          <p:nvPr/>
        </p:nvSpPr>
        <p:spPr>
          <a:xfrm>
            <a:off x="3638550" y="2238375"/>
            <a:ext cx="3600450" cy="685800"/>
          </a:xfrm>
          <a:prstGeom prst="rect">
            <a:avLst/>
          </a:prstGeom>
          <a:solidFill>
            <a:srgbClr val="F1F3F5"/>
          </a:solidFill>
          <a:ln w="9525">
            <a:solidFill>
              <a:srgbClr val="C9CDD2"/>
            </a:solidFill>
            <a:prstDash val="solid"/>
          </a:ln>
        </p:spPr>
      </p:sp>
      <p:sp>
        <p:nvSpPr>
          <p:cNvPr id="14" name="矩形 13"/>
          <p:cNvSpPr>
            <a:spLocks noGrp="1"/>
          </p:cNvSpPr>
          <p:nvPr/>
        </p:nvSpPr>
        <p:spPr>
          <a:xfrm>
            <a:off x="3810000" y="2438400"/>
            <a:ext cx="325755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Estimated loss: RMB 0.92m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预计亏损 92 万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5" name="矩形 14"/>
          <p:cNvSpPr>
            <a:spLocks noGrp="1"/>
          </p:cNvSpPr>
          <p:nvPr/>
        </p:nvSpPr>
        <p:spPr>
          <a:xfrm>
            <a:off x="7239000" y="2238375"/>
            <a:ext cx="4552950" cy="685800"/>
          </a:xfrm>
          <a:prstGeom prst="rect">
            <a:avLst/>
          </a:prstGeom>
          <a:solidFill>
            <a:srgbClr val="F1F3F5"/>
          </a:solidFill>
          <a:ln w="9525">
            <a:solidFill>
              <a:srgbClr val="C9CDD2"/>
            </a:solidFill>
            <a:prstDash val="solid"/>
          </a:ln>
        </p:spPr>
      </p:sp>
      <p:sp>
        <p:nvSpPr>
          <p:cNvPr id="16" name="矩形 15"/>
          <p:cNvSpPr>
            <a:spLocks noGrp="1"/>
          </p:cNvSpPr>
          <p:nvPr/>
        </p:nvSpPr>
        <p:spPr>
          <a:xfrm>
            <a:off x="7410450" y="2438400"/>
            <a:ext cx="421005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Not recommended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不建议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7" name="矩形 16"/>
          <p:cNvSpPr>
            <a:spLocks noGrp="1"/>
          </p:cNvSpPr>
          <p:nvPr/>
        </p:nvSpPr>
        <p:spPr>
          <a:xfrm>
            <a:off x="400050" y="2924175"/>
            <a:ext cx="3238500" cy="685800"/>
          </a:xfrm>
          <a:prstGeom prst="rect">
            <a:avLst/>
          </a:prstGeom>
          <a:solidFill>
            <a:srgbClr val="FFFFFF"/>
          </a:solidFill>
          <a:ln w="9525">
            <a:solidFill>
              <a:srgbClr val="C9CDD2"/>
            </a:solidFill>
            <a:prstDash val="solid"/>
          </a:ln>
        </p:spPr>
      </p:sp>
      <p:sp>
        <p:nvSpPr>
          <p:cNvPr id="18" name="矩形 17"/>
          <p:cNvSpPr>
            <a:spLocks noGrp="1"/>
          </p:cNvSpPr>
          <p:nvPr/>
        </p:nvSpPr>
        <p:spPr>
          <a:xfrm>
            <a:off x="571500" y="3124200"/>
            <a:ext cx="28956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Invest in a turnaround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投入整改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9" name="矩形 18"/>
          <p:cNvSpPr>
            <a:spLocks noGrp="1"/>
          </p:cNvSpPr>
          <p:nvPr/>
        </p:nvSpPr>
        <p:spPr>
          <a:xfrm>
            <a:off x="3638550" y="2924175"/>
            <a:ext cx="3600450" cy="685800"/>
          </a:xfrm>
          <a:prstGeom prst="rect">
            <a:avLst/>
          </a:prstGeom>
          <a:solidFill>
            <a:srgbClr val="FFFFFF"/>
          </a:solidFill>
          <a:ln w="9525">
            <a:solidFill>
              <a:srgbClr val="C9CDD2"/>
            </a:solidFill>
            <a:prstDash val="solid"/>
          </a:ln>
        </p:spPr>
      </p:sp>
      <p:sp>
        <p:nvSpPr>
          <p:cNvPr id="20" name="矩形 19"/>
          <p:cNvSpPr>
            <a:spLocks noGrp="1"/>
          </p:cNvSpPr>
          <p:nvPr/>
        </p:nvSpPr>
        <p:spPr>
          <a:xfrm>
            <a:off x="3810000" y="3124200"/>
            <a:ext cx="325755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Estimated loss falls to RMB 0.35m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预计亏损降至 35 万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1" name="矩形 20"/>
          <p:cNvSpPr>
            <a:spLocks noGrp="1"/>
          </p:cNvSpPr>
          <p:nvPr/>
        </p:nvSpPr>
        <p:spPr>
          <a:xfrm>
            <a:off x="7239000" y="2924175"/>
            <a:ext cx="4552950" cy="685800"/>
          </a:xfrm>
          <a:prstGeom prst="rect">
            <a:avLst/>
          </a:prstGeom>
          <a:solidFill>
            <a:srgbClr val="FFFFFF"/>
          </a:solidFill>
          <a:ln w="9525">
            <a:solidFill>
              <a:srgbClr val="C9CDD2"/>
            </a:solidFill>
            <a:prstDash val="solid"/>
          </a:ln>
        </p:spPr>
      </p:sp>
      <p:sp>
        <p:nvSpPr>
          <p:cNvPr id="22" name="矩形 21"/>
          <p:cNvSpPr>
            <a:spLocks noGrp="1"/>
          </p:cNvSpPr>
          <p:nvPr/>
        </p:nvSpPr>
        <p:spPr>
          <a:xfrm>
            <a:off x="7410450" y="3124200"/>
            <a:ext cx="421005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High risk; set a stop-loss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高风险，设止损线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3" name="矩形 22"/>
          <p:cNvSpPr>
            <a:spLocks noGrp="1"/>
          </p:cNvSpPr>
          <p:nvPr/>
        </p:nvSpPr>
        <p:spPr>
          <a:xfrm>
            <a:off x="400050" y="3609975"/>
            <a:ext cx="3238500" cy="685800"/>
          </a:xfrm>
          <a:prstGeom prst="rect">
            <a:avLst/>
          </a:prstGeom>
          <a:solidFill>
            <a:srgbClr val="F1F3F5"/>
          </a:solidFill>
          <a:ln w="9525">
            <a:solidFill>
              <a:srgbClr val="C9CDD2"/>
            </a:solidFill>
            <a:prstDash val="solid"/>
          </a:ln>
        </p:spPr>
      </p:sp>
      <p:sp>
        <p:nvSpPr>
          <p:cNvPr id="24" name="矩形 23"/>
          <p:cNvSpPr>
            <a:spLocks noGrp="1"/>
          </p:cNvSpPr>
          <p:nvPr/>
        </p:nvSpPr>
        <p:spPr>
          <a:xfrm>
            <a:off x="571500" y="3810000"/>
            <a:ext cx="28956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Reduce footprint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缩小面积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5" name="矩形 24"/>
          <p:cNvSpPr>
            <a:spLocks noGrp="1"/>
          </p:cNvSpPr>
          <p:nvPr/>
        </p:nvSpPr>
        <p:spPr>
          <a:xfrm>
            <a:off x="3638550" y="3609975"/>
            <a:ext cx="3600450" cy="685800"/>
          </a:xfrm>
          <a:prstGeom prst="rect">
            <a:avLst/>
          </a:prstGeom>
          <a:solidFill>
            <a:srgbClr val="F1F3F5"/>
          </a:solidFill>
          <a:ln w="9525">
            <a:solidFill>
              <a:srgbClr val="C9CDD2"/>
            </a:solidFill>
            <a:prstDash val="solid"/>
          </a:ln>
        </p:spPr>
      </p:sp>
      <p:sp>
        <p:nvSpPr>
          <p:cNvPr id="26" name="矩形 25"/>
          <p:cNvSpPr>
            <a:spLocks noGrp="1"/>
          </p:cNvSpPr>
          <p:nvPr/>
        </p:nvSpPr>
        <p:spPr>
          <a:xfrm>
            <a:off x="3810000" y="3810000"/>
            <a:ext cx="325755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Near break-even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预计接近盈亏平衡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7" name="矩形 26"/>
          <p:cNvSpPr>
            <a:spLocks noGrp="1"/>
          </p:cNvSpPr>
          <p:nvPr/>
        </p:nvSpPr>
        <p:spPr>
          <a:xfrm>
            <a:off x="7239000" y="3609975"/>
            <a:ext cx="4552950" cy="685800"/>
          </a:xfrm>
          <a:prstGeom prst="rect">
            <a:avLst/>
          </a:prstGeom>
          <a:solidFill>
            <a:srgbClr val="F1F3F5"/>
          </a:solidFill>
          <a:ln w="9525">
            <a:solidFill>
              <a:srgbClr val="C9CDD2"/>
            </a:solidFill>
            <a:prstDash val="solid"/>
          </a:ln>
        </p:spPr>
      </p:sp>
      <p:sp>
        <p:nvSpPr>
          <p:cNvPr id="28" name="矩形 27"/>
          <p:cNvSpPr>
            <a:spLocks noGrp="1"/>
          </p:cNvSpPr>
          <p:nvPr/>
        </p:nvSpPr>
        <p:spPr>
          <a:xfrm>
            <a:off x="7410450" y="3810000"/>
            <a:ext cx="421005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Consider if the lease can be renegotiated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租约可重谈时考虑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9" name="矩形 28"/>
          <p:cNvSpPr>
            <a:spLocks noGrp="1"/>
          </p:cNvSpPr>
          <p:nvPr/>
        </p:nvSpPr>
        <p:spPr>
          <a:xfrm>
            <a:off x="400050" y="4295775"/>
            <a:ext cx="3238500" cy="685800"/>
          </a:xfrm>
          <a:prstGeom prst="rect">
            <a:avLst/>
          </a:prstGeom>
          <a:solidFill>
            <a:srgbClr val="DDEBFF"/>
          </a:solidFill>
          <a:ln w="9525">
            <a:solidFill>
              <a:srgbClr val="C9CDD2"/>
            </a:solidFill>
            <a:prstDash val="solid"/>
          </a:ln>
        </p:spPr>
      </p:sp>
      <p:sp>
        <p:nvSpPr>
          <p:cNvPr id="30" name="矩形 29"/>
          <p:cNvSpPr>
            <a:spLocks noGrp="1"/>
          </p:cNvSpPr>
          <p:nvPr/>
        </p:nvSpPr>
        <p:spPr>
          <a:xfrm>
            <a:off x="571500" y="4495800"/>
            <a:ext cx="28956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Close and migrate members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关停并迁移会员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1" name="矩形 30"/>
          <p:cNvSpPr>
            <a:spLocks noGrp="1"/>
          </p:cNvSpPr>
          <p:nvPr/>
        </p:nvSpPr>
        <p:spPr>
          <a:xfrm>
            <a:off x="3638550" y="4295775"/>
            <a:ext cx="3600450" cy="685800"/>
          </a:xfrm>
          <a:prstGeom prst="rect">
            <a:avLst/>
          </a:prstGeom>
          <a:solidFill>
            <a:srgbClr val="DDEBFF"/>
          </a:solidFill>
          <a:ln w="9525">
            <a:solidFill>
              <a:srgbClr val="C9CDD2"/>
            </a:solidFill>
            <a:prstDash val="solid"/>
          </a:ln>
        </p:spPr>
      </p:sp>
      <p:sp>
        <p:nvSpPr>
          <p:cNvPr id="32" name="矩形 31"/>
          <p:cNvSpPr>
            <a:spLocks noGrp="1"/>
          </p:cNvSpPr>
          <p:nvPr/>
        </p:nvSpPr>
        <p:spPr>
          <a:xfrm>
            <a:off x="3810000" y="4495800"/>
            <a:ext cx="325755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Estimated loss reduction: RMB 0.76m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预计减少亏损 76 万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3" name="矩形 32"/>
          <p:cNvSpPr>
            <a:spLocks noGrp="1"/>
          </p:cNvSpPr>
          <p:nvPr/>
        </p:nvSpPr>
        <p:spPr>
          <a:xfrm>
            <a:off x="7239000" y="4295775"/>
            <a:ext cx="4552950" cy="685800"/>
          </a:xfrm>
          <a:prstGeom prst="rect">
            <a:avLst/>
          </a:prstGeom>
          <a:solidFill>
            <a:srgbClr val="DDEBFF"/>
          </a:solidFill>
          <a:ln w="9525">
            <a:solidFill>
              <a:srgbClr val="C9CDD2"/>
            </a:solidFill>
            <a:prstDash val="solid"/>
          </a:ln>
        </p:spPr>
      </p:sp>
      <p:sp>
        <p:nvSpPr>
          <p:cNvPr id="34" name="矩形 33"/>
          <p:cNvSpPr>
            <a:spLocks noGrp="1"/>
          </p:cNvSpPr>
          <p:nvPr/>
        </p:nvSpPr>
        <p:spPr>
          <a:xfrm>
            <a:off x="7410450" y="4495800"/>
            <a:ext cx="421005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Preferred option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优先建议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5" name="矩形 34"/>
          <p:cNvSpPr>
            <a:spLocks noGrp="1"/>
          </p:cNvSpPr>
          <p:nvPr/>
        </p:nvSpPr>
        <p:spPr>
          <a:xfrm>
            <a:off x="400050" y="5381625"/>
            <a:ext cx="110490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AI does not close stores. It adds evidence, scenario analysis and an exit plan to management judgment.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AI 不替老板关店；它让经验判断具有数据依据、情景测算和退出预案。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" name="矩形 25"/>
          <p:cNvSpPr>
            <a:spLocks noGrp="1"/>
          </p:cNvSpPr>
          <p:nvPr/>
        </p:nvSpPr>
        <p:spPr>
          <a:xfrm>
            <a:off x="400050" y="266700"/>
            <a:ext cx="7810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920" b="1">
                <a:solidFill>
                  <a:srgbClr val="2563EB"/>
                </a:solidFill>
                <a:latin typeface="Aptos"/>
                <a:ea typeface="Aptos"/>
                <a:cs typeface="Aptos"/>
              </a:rPr>
              <a:t>Xuanmou Intelligence · Multi-site Operations  </a:t>
            </a:r>
            <a:r>
              <a:rPr sz="62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玄谋智脑 · 连锁企业经营决策</a:t>
            </a:r>
            <a:endParaRPr sz="62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" name="矩形 1"/>
          <p:cNvSpPr>
            <a:spLocks noGrp="1"/>
          </p:cNvSpPr>
          <p:nvPr/>
        </p:nvSpPr>
        <p:spPr>
          <a:xfrm>
            <a:off x="400050" y="590550"/>
            <a:ext cx="110490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24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One operating view, four levels of accountability.</a:t>
            </a:r>
            <a:endParaRPr sz="240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11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四级管理，各自看清该做的事</a:t>
            </a:r>
            <a:endParaRPr sz="11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直接连接符 2"/>
          <p:cNvSpPr>
            <a:spLocks noGrp="1"/>
          </p:cNvSpPr>
          <p:nvPr/>
        </p:nvSpPr>
        <p:spPr>
          <a:xfrm>
            <a:off x="400050" y="1323975"/>
            <a:ext cx="11391900" cy="0"/>
          </a:xfrm>
          <a:prstGeom prst="line">
            <a:avLst/>
          </a:prstGeom>
          <a:noFill/>
          <a:ln w="9525">
            <a:solidFill>
              <a:srgbClr val="C9CDD2"/>
            </a:solidFill>
            <a:prstDash val="solid"/>
          </a:ln>
        </p:spPr>
      </p:sp>
      <p:sp>
        <p:nvSpPr>
          <p:cNvPr id="4" name="矩形 3"/>
          <p:cNvSpPr>
            <a:spLocks noGrp="1"/>
          </p:cNvSpPr>
          <p:nvPr/>
        </p:nvSpPr>
        <p:spPr>
          <a:xfrm>
            <a:off x="11258550" y="6400800"/>
            <a:ext cx="5334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r">
              <a:buNone/>
              <a:defRPr sz="900" b="0">
                <a:solidFill>
                  <a:srgbClr val="62666D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900" b="0">
                <a:solidFill>
                  <a:srgbClr val="62666D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09</a:t>
            </a:r>
            <a:endParaRPr sz="900" b="0">
              <a:solidFill>
                <a:srgbClr val="62666D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5" name="矩形 4"/>
          <p:cNvSpPr>
            <a:spLocks noGrp="1"/>
          </p:cNvSpPr>
          <p:nvPr/>
        </p:nvSpPr>
        <p:spPr>
          <a:xfrm>
            <a:off x="400050" y="1809750"/>
            <a:ext cx="2524125" cy="3009900"/>
          </a:xfrm>
          <a:prstGeom prst="rect">
            <a:avLst/>
          </a:prstGeom>
          <a:solidFill>
            <a:srgbClr val="111111"/>
          </a:solidFill>
          <a:ln w="0">
            <a:noFill/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609600" y="2038350"/>
            <a:ext cx="209550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FFFFFF"/>
                </a:solidFill>
                <a:latin typeface="Aptos Display"/>
                <a:ea typeface="Aptos Display"/>
                <a:cs typeface="Aptos Display"/>
              </a:rPr>
              <a:t>Owner</a:t>
            </a:r>
            <a:endParaRPr sz="1350" b="1">
              <a:solidFill>
                <a:srgbClr val="FFFFFF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老板</a:t>
            </a:r>
            <a:endParaRPr sz="75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7" name="矩形 6"/>
          <p:cNvSpPr>
            <a:spLocks noGrp="1"/>
          </p:cNvSpPr>
          <p:nvPr/>
        </p:nvSpPr>
        <p:spPr>
          <a:xfrm>
            <a:off x="609600" y="2819400"/>
            <a:ext cx="20955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Review outcomes  </a:t>
            </a:r>
            <a:r>
              <a:rPr sz="68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看结果</a:t>
            </a:r>
            <a:endParaRPr sz="68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8" name="矩形 7"/>
          <p:cNvSpPr>
            <a:spLocks noGrp="1"/>
          </p:cNvSpPr>
          <p:nvPr/>
        </p:nvSpPr>
        <p:spPr>
          <a:xfrm>
            <a:off x="609600" y="3676650"/>
            <a:ext cx="20955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FFFFFF"/>
                </a:solidFill>
                <a:latin typeface="Aptos Display"/>
                <a:ea typeface="Aptos Display"/>
                <a:cs typeface="Aptos Display"/>
              </a:rPr>
              <a:t>Profit · Risk · Capital allocation</a:t>
            </a:r>
            <a:endParaRPr sz="1350" b="1">
              <a:solidFill>
                <a:srgbClr val="FFFFFF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利润·风险·资源投向</a:t>
            </a:r>
            <a:endParaRPr sz="75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9" name="矩形 8"/>
          <p:cNvSpPr>
            <a:spLocks noGrp="1"/>
          </p:cNvSpPr>
          <p:nvPr/>
        </p:nvSpPr>
        <p:spPr>
          <a:xfrm>
            <a:off x="2952750" y="3076575"/>
            <a:ext cx="2857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ctr">
              <a:buNone/>
              <a:defRPr sz="1950" b="1">
                <a:solidFill>
                  <a:srgbClr val="27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950" b="1">
                <a:solidFill>
                  <a:srgbClr val="27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→</a:t>
            </a:r>
            <a:endParaRPr sz="1950" b="1">
              <a:solidFill>
                <a:srgbClr val="27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0" name="矩形 9"/>
          <p:cNvSpPr>
            <a:spLocks noGrp="1"/>
          </p:cNvSpPr>
          <p:nvPr/>
        </p:nvSpPr>
        <p:spPr>
          <a:xfrm>
            <a:off x="3248025" y="1809750"/>
            <a:ext cx="2524125" cy="3009900"/>
          </a:xfrm>
          <a:prstGeom prst="rect">
            <a:avLst/>
          </a:prstGeom>
          <a:solidFill>
            <a:srgbClr val="F1F3F5"/>
          </a:solidFill>
          <a:ln w="0">
            <a:noFill/>
            <a:prstDash val="solid"/>
          </a:ln>
        </p:spPr>
      </p:sp>
      <p:sp>
        <p:nvSpPr>
          <p:cNvPr id="11" name="矩形 10"/>
          <p:cNvSpPr>
            <a:spLocks noGrp="1"/>
          </p:cNvSpPr>
          <p:nvPr/>
        </p:nvSpPr>
        <p:spPr>
          <a:xfrm>
            <a:off x="3457575" y="2038350"/>
            <a:ext cx="209550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Head office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总部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2" name="矩形 11"/>
          <p:cNvSpPr>
            <a:spLocks noGrp="1"/>
          </p:cNvSpPr>
          <p:nvPr/>
        </p:nvSpPr>
        <p:spPr>
          <a:xfrm>
            <a:off x="3457575" y="2819400"/>
            <a:ext cx="20955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Find causes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找原因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3" name="矩形 12"/>
          <p:cNvSpPr>
            <a:spLocks noGrp="1"/>
          </p:cNvSpPr>
          <p:nvPr/>
        </p:nvSpPr>
        <p:spPr>
          <a:xfrm>
            <a:off x="3457575" y="3676650"/>
            <a:ext cx="20955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 fontScale="98630"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Cross-region benchmarks · Policy review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跨区域对标·政策评估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4" name="矩形 13"/>
          <p:cNvSpPr>
            <a:spLocks noGrp="1"/>
          </p:cNvSpPr>
          <p:nvPr/>
        </p:nvSpPr>
        <p:spPr>
          <a:xfrm>
            <a:off x="5800725" y="3076575"/>
            <a:ext cx="2857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ctr">
              <a:buNone/>
              <a:defRPr sz="1950" b="1">
                <a:solidFill>
                  <a:srgbClr val="27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950" b="1">
                <a:solidFill>
                  <a:srgbClr val="27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→</a:t>
            </a:r>
            <a:endParaRPr sz="1950" b="1">
              <a:solidFill>
                <a:srgbClr val="27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5" name="矩形 14"/>
          <p:cNvSpPr>
            <a:spLocks noGrp="1"/>
          </p:cNvSpPr>
          <p:nvPr/>
        </p:nvSpPr>
        <p:spPr>
          <a:xfrm>
            <a:off x="6096000" y="1809750"/>
            <a:ext cx="2524125" cy="3009900"/>
          </a:xfrm>
          <a:prstGeom prst="rect">
            <a:avLst/>
          </a:prstGeom>
          <a:solidFill>
            <a:srgbClr val="F1F3F5"/>
          </a:solidFill>
          <a:ln w="0">
            <a:noFill/>
            <a:prstDash val="solid"/>
          </a:ln>
        </p:spPr>
      </p:sp>
      <p:sp>
        <p:nvSpPr>
          <p:cNvPr id="16" name="矩形 15"/>
          <p:cNvSpPr>
            <a:spLocks noGrp="1"/>
          </p:cNvSpPr>
          <p:nvPr/>
        </p:nvSpPr>
        <p:spPr>
          <a:xfrm>
            <a:off x="6305550" y="2038350"/>
            <a:ext cx="209550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Region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区域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7" name="矩形 16"/>
          <p:cNvSpPr>
            <a:spLocks noGrp="1"/>
          </p:cNvSpPr>
          <p:nvPr/>
        </p:nvSpPr>
        <p:spPr>
          <a:xfrm>
            <a:off x="6305550" y="2819400"/>
            <a:ext cx="20955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Drive action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推整改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8" name="矩形 17"/>
          <p:cNvSpPr>
            <a:spLocks noGrp="1"/>
          </p:cNvSpPr>
          <p:nvPr/>
        </p:nvSpPr>
        <p:spPr>
          <a:xfrm>
            <a:off x="6305550" y="3676650"/>
            <a:ext cx="20955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Store tiers · Tasks · Acceptance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门店分级·任务·验收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9" name="矩形 18"/>
          <p:cNvSpPr>
            <a:spLocks noGrp="1"/>
          </p:cNvSpPr>
          <p:nvPr/>
        </p:nvSpPr>
        <p:spPr>
          <a:xfrm>
            <a:off x="8648700" y="3076575"/>
            <a:ext cx="2857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ctr">
              <a:buNone/>
              <a:defRPr sz="1950" b="1">
                <a:solidFill>
                  <a:srgbClr val="27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950" b="1">
                <a:solidFill>
                  <a:srgbClr val="27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→</a:t>
            </a:r>
            <a:endParaRPr sz="1950" b="1">
              <a:solidFill>
                <a:srgbClr val="27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0" name="矩形 19"/>
          <p:cNvSpPr>
            <a:spLocks noGrp="1"/>
          </p:cNvSpPr>
          <p:nvPr/>
        </p:nvSpPr>
        <p:spPr>
          <a:xfrm>
            <a:off x="8943975" y="1809750"/>
            <a:ext cx="2524125" cy="3009900"/>
          </a:xfrm>
          <a:prstGeom prst="rect">
            <a:avLst/>
          </a:prstGeom>
          <a:solidFill>
            <a:srgbClr val="F1F3F5"/>
          </a:solidFill>
          <a:ln w="0">
            <a:noFill/>
            <a:prstDash val="solid"/>
          </a:ln>
        </p:spPr>
      </p:sp>
      <p:sp>
        <p:nvSpPr>
          <p:cNvPr id="21" name="矩形 20"/>
          <p:cNvSpPr>
            <a:spLocks noGrp="1"/>
          </p:cNvSpPr>
          <p:nvPr/>
        </p:nvSpPr>
        <p:spPr>
          <a:xfrm>
            <a:off x="9153525" y="2038350"/>
            <a:ext cx="209550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Store manager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店长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2" name="矩形 21"/>
          <p:cNvSpPr>
            <a:spLocks noGrp="1"/>
          </p:cNvSpPr>
          <p:nvPr/>
        </p:nvSpPr>
        <p:spPr>
          <a:xfrm>
            <a:off x="9153525" y="2819400"/>
            <a:ext cx="20955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Execute  </a:t>
            </a:r>
            <a:r>
              <a:rPr sz="68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做动作</a:t>
            </a:r>
            <a:endParaRPr sz="68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3" name="矩形 22"/>
          <p:cNvSpPr>
            <a:spLocks noGrp="1"/>
          </p:cNvSpPr>
          <p:nvPr/>
        </p:nvSpPr>
        <p:spPr>
          <a:xfrm>
            <a:off x="9153525" y="3676650"/>
            <a:ext cx="20955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>
              <a:spcAft>
                <a:spcPts val="0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Daily targets · Gaps · Actions</a:t>
            </a:r>
            <a:endParaRPr sz="1350" b="1">
              <a:solidFill>
                <a:srgbClr val="111111"/>
              </a:solidFill>
              <a:latin typeface="Aptos Display"/>
              <a:ea typeface="Aptos Display"/>
              <a:cs typeface="Aptos Display"/>
            </a:endParaRPr>
          </a:p>
          <a:p>
            <a:r>
              <a:rPr sz="750">
                <a:solidFill>
                  <a:srgbClr val="7A7F87"/>
                </a:solidFill>
                <a:latin typeface="微软雅黑"/>
                <a:ea typeface="微软雅黑"/>
                <a:cs typeface="微软雅黑"/>
              </a:rPr>
              <a:t>日目标·偏差·行动建议</a:t>
            </a:r>
            <a:endParaRPr sz="750">
              <a:solidFill>
                <a:srgbClr val="7A7F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4" name="矩形 23"/>
          <p:cNvSpPr>
            <a:spLocks noGrp="1"/>
          </p:cNvSpPr>
          <p:nvPr/>
        </p:nvSpPr>
        <p:spPr>
          <a:xfrm>
            <a:off x="400050" y="5238750"/>
            <a:ext cx="11391900" cy="571500"/>
          </a:xfrm>
          <a:prstGeom prst="rect">
            <a:avLst/>
          </a:prstGeom>
          <a:solidFill>
            <a:srgbClr val="DDEBFF"/>
          </a:solidFill>
          <a:ln w="0">
            <a:noFill/>
            <a:prstDash val="solid"/>
          </a:ln>
        </p:spPr>
      </p:sp>
      <p:sp>
        <p:nvSpPr>
          <p:cNvPr id="25" name="矩形 24"/>
          <p:cNvSpPr>
            <a:spLocks noGrp="1"/>
          </p:cNvSpPr>
          <p:nvPr/>
        </p:nvSpPr>
        <p:spPr>
          <a:xfrm>
            <a:off x="628650" y="5400675"/>
            <a:ext cx="109347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r>
              <a:rPr sz="92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Results return to the operating view: completion is not the goal; improvement is.  </a:t>
            </a:r>
            <a:r>
              <a:rPr sz="620">
                <a:solidFill>
                  <a:srgbClr val="8A8F98"/>
                </a:solidFill>
                <a:latin typeface="微软雅黑"/>
                <a:ea typeface="微软雅黑"/>
                <a:cs typeface="微软雅黑"/>
              </a:rPr>
              <a:t>结果回到经营大盘：执行不是终点，改善结果才是。</a:t>
            </a:r>
            <a:endParaRPr sz="620">
              <a:solidFill>
                <a:srgbClr val="8A8F98"/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182.25,&quot;left&quot;:33,&quot;top&quot;:176.25,&quot;width&quot;:869.25}"/>
</p:tagLst>
</file>

<file path=ppt/tags/tag10.xml><?xml version="1.0" encoding="utf-8"?>
<p:tagLst xmlns:p="http://schemas.openxmlformats.org/presentationml/2006/main">
  <p:tag name="KSO_WM_DIAGRAM_VIRTUALLY_FRAME" val="{&quot;height&quot;:182.25,&quot;left&quot;:33,&quot;top&quot;:176.25,&quot;width&quot;:869.25}"/>
</p:tagLst>
</file>

<file path=ppt/tags/tag11.xml><?xml version="1.0" encoding="utf-8"?>
<p:tagLst xmlns:p="http://schemas.openxmlformats.org/presentationml/2006/main">
  <p:tag name="KSO_WM_DIAGRAM_VIRTUALLY_FRAME" val="{&quot;height&quot;:182.25,&quot;left&quot;:33,&quot;top&quot;:176.25,&quot;width&quot;:869.25}"/>
</p:tagLst>
</file>

<file path=ppt/tags/tag12.xml><?xml version="1.0" encoding="utf-8"?>
<p:tagLst xmlns:p="http://schemas.openxmlformats.org/presentationml/2006/main">
  <p:tag name="KSO_WM_DIAGRAM_VIRTUALLY_FRAME" val="{&quot;height&quot;:182.25,&quot;left&quot;:33,&quot;top&quot;:176.25,&quot;width&quot;:869.25}"/>
</p:tagLst>
</file>

<file path=ppt/tags/tag13.xml><?xml version="1.0" encoding="utf-8"?>
<p:tagLst xmlns:p="http://schemas.openxmlformats.org/presentationml/2006/main">
  <p:tag name="KSO_WM_DIAGRAM_VIRTUALLY_FRAME" val="{&quot;height&quot;:182.25,&quot;left&quot;:33,&quot;top&quot;:176.25,&quot;width&quot;:869.25}"/>
</p:tagLst>
</file>

<file path=ppt/tags/tag14.xml><?xml version="1.0" encoding="utf-8"?>
<p:tagLst xmlns:p="http://schemas.openxmlformats.org/presentationml/2006/main">
  <p:tag name="KSO_WM_DIAGRAM_VIRTUALLY_FRAME" val="{&quot;height&quot;:182.25,&quot;left&quot;:33,&quot;top&quot;:176.25,&quot;width&quot;:869.25}"/>
</p:tagLst>
</file>

<file path=ppt/tags/tag15.xml><?xml version="1.0" encoding="utf-8"?>
<p:tagLst xmlns:p="http://schemas.openxmlformats.org/presentationml/2006/main">
  <p:tag name="KSO_WM_DIAGRAM_VIRTUALLY_FRAME" val="{&quot;height&quot;:182.25,&quot;left&quot;:33,&quot;top&quot;:176.25,&quot;width&quot;:869.25}"/>
</p:tagLst>
</file>

<file path=ppt/tags/tag16.xml><?xml version="1.0" encoding="utf-8"?>
<p:tagLst xmlns:p="http://schemas.openxmlformats.org/presentationml/2006/main">
  <p:tag name="KSO_WM_DIAGRAM_VIRTUALLY_FRAME" val="{&quot;height&quot;:182.25,&quot;left&quot;:33,&quot;top&quot;:176.25,&quot;width&quot;:869.25}"/>
</p:tagLst>
</file>

<file path=ppt/tags/tag17.xml><?xml version="1.0" encoding="utf-8"?>
<p:tagLst xmlns:p="http://schemas.openxmlformats.org/presentationml/2006/main">
  <p:tag name="KSO_WM_DIAGRAM_VIRTUALLY_FRAME" val="{&quot;height&quot;:182.25,&quot;left&quot;:33,&quot;top&quot;:176.25,&quot;width&quot;:869.25}"/>
</p:tagLst>
</file>

<file path=ppt/tags/tag18.xml><?xml version="1.0" encoding="utf-8"?>
<p:tagLst xmlns:p="http://schemas.openxmlformats.org/presentationml/2006/main">
  <p:tag name="KSO_WM_DIAGRAM_VIRTUALLY_FRAME" val="{&quot;height&quot;:182.25,&quot;left&quot;:33,&quot;top&quot;:176.25,&quot;width&quot;:869.25}"/>
</p:tagLst>
</file>

<file path=ppt/tags/tag19.xml><?xml version="1.0" encoding="utf-8"?>
<p:tagLst xmlns:p="http://schemas.openxmlformats.org/presentationml/2006/main">
  <p:tag name="KSO_WM_DIAGRAM_VIRTUALLY_FRAME" val="{&quot;height&quot;:182.25,&quot;left&quot;:33,&quot;top&quot;:176.25,&quot;width&quot;:869.25}"/>
</p:tagLst>
</file>

<file path=ppt/tags/tag2.xml><?xml version="1.0" encoding="utf-8"?>
<p:tagLst xmlns:p="http://schemas.openxmlformats.org/presentationml/2006/main">
  <p:tag name="KSO_WM_DIAGRAM_VIRTUALLY_FRAME" val="{&quot;height&quot;:182.25,&quot;left&quot;:33,&quot;top&quot;:176.25,&quot;width&quot;:869.25}"/>
</p:tagLst>
</file>

<file path=ppt/tags/tag20.xml><?xml version="1.0" encoding="utf-8"?>
<p:tagLst xmlns:p="http://schemas.openxmlformats.org/presentationml/2006/main">
  <p:tag name="KSO_WM_DIAGRAM_VIRTUALLY_FRAME" val="{&quot;height&quot;:182.25,&quot;left&quot;:33,&quot;top&quot;:176.25,&quot;width&quot;:869.25}"/>
</p:tagLst>
</file>

<file path=ppt/tags/tag21.xml><?xml version="1.0" encoding="utf-8"?>
<p:tagLst xmlns:p="http://schemas.openxmlformats.org/presentationml/2006/main">
  <p:tag name="KSO_WM_DIAGRAM_VIRTUALLY_FRAME" val="{&quot;height&quot;:182.25,&quot;left&quot;:33,&quot;top&quot;:176.25,&quot;width&quot;:869.25}"/>
</p:tagLst>
</file>

<file path=ppt/tags/tag22.xml><?xml version="1.0" encoding="utf-8"?>
<p:tagLst xmlns:p="http://schemas.openxmlformats.org/presentationml/2006/main">
  <p:tag name="KSO_WM_DIAGRAM_VIRTUALLY_FRAME" val="{&quot;height&quot;:182.25,&quot;left&quot;:33,&quot;top&quot;:176.25,&quot;width&quot;:869.25}"/>
</p:tagLst>
</file>

<file path=ppt/tags/tag23.xml><?xml version="1.0" encoding="utf-8"?>
<p:tagLst xmlns:p="http://schemas.openxmlformats.org/presentationml/2006/main">
  <p:tag name="KSO_WM_DIAGRAM_VIRTUALLY_FRAME" val="{&quot;height&quot;:182.25,&quot;left&quot;:33,&quot;top&quot;:176.25,&quot;width&quot;:869.25}"/>
</p:tagLst>
</file>

<file path=ppt/tags/tag24.xml><?xml version="1.0" encoding="utf-8"?>
<p:tagLst xmlns:p="http://schemas.openxmlformats.org/presentationml/2006/main">
  <p:tag name="KSO_WM_DIAGRAM_VIRTUALLY_FRAME" val="{&quot;height&quot;:182.25,&quot;left&quot;:33,&quot;top&quot;:176.25,&quot;width&quot;:869.25}"/>
</p:tagLst>
</file>

<file path=ppt/tags/tag25.xml><?xml version="1.0" encoding="utf-8"?>
<p:tagLst xmlns:p="http://schemas.openxmlformats.org/presentationml/2006/main">
  <p:tag name="KSO_WM_DIAGRAM_VIRTUALLY_FRAME" val="{&quot;height&quot;:182.25,&quot;left&quot;:33,&quot;top&quot;:176.25,&quot;width&quot;:869.25}"/>
</p:tagLst>
</file>

<file path=ppt/tags/tag3.xml><?xml version="1.0" encoding="utf-8"?>
<p:tagLst xmlns:p="http://schemas.openxmlformats.org/presentationml/2006/main">
  <p:tag name="KSO_WM_DIAGRAM_VIRTUALLY_FRAME" val="{&quot;height&quot;:182.25,&quot;left&quot;:33,&quot;top&quot;:176.25,&quot;width&quot;:869.25}"/>
</p:tagLst>
</file>

<file path=ppt/tags/tag4.xml><?xml version="1.0" encoding="utf-8"?>
<p:tagLst xmlns:p="http://schemas.openxmlformats.org/presentationml/2006/main">
  <p:tag name="KSO_WM_DIAGRAM_VIRTUALLY_FRAME" val="{&quot;height&quot;:182.25,&quot;left&quot;:33,&quot;top&quot;:176.25,&quot;width&quot;:869.25}"/>
</p:tagLst>
</file>

<file path=ppt/tags/tag5.xml><?xml version="1.0" encoding="utf-8"?>
<p:tagLst xmlns:p="http://schemas.openxmlformats.org/presentationml/2006/main">
  <p:tag name="KSO_WM_DIAGRAM_VIRTUALLY_FRAME" val="{&quot;height&quot;:182.25,&quot;left&quot;:33,&quot;top&quot;:176.25,&quot;width&quot;:869.25}"/>
</p:tagLst>
</file>

<file path=ppt/tags/tag6.xml><?xml version="1.0" encoding="utf-8"?>
<p:tagLst xmlns:p="http://schemas.openxmlformats.org/presentationml/2006/main">
  <p:tag name="KSO_WM_DIAGRAM_VIRTUALLY_FRAME" val="{&quot;height&quot;:182.25,&quot;left&quot;:33,&quot;top&quot;:176.25,&quot;width&quot;:869.25}"/>
</p:tagLst>
</file>

<file path=ppt/tags/tag7.xml><?xml version="1.0" encoding="utf-8"?>
<p:tagLst xmlns:p="http://schemas.openxmlformats.org/presentationml/2006/main">
  <p:tag name="KSO_WM_DIAGRAM_VIRTUALLY_FRAME" val="{&quot;height&quot;:182.25,&quot;left&quot;:33,&quot;top&quot;:176.25,&quot;width&quot;:869.25}"/>
</p:tagLst>
</file>

<file path=ppt/tags/tag8.xml><?xml version="1.0" encoding="utf-8"?>
<p:tagLst xmlns:p="http://schemas.openxmlformats.org/presentationml/2006/main">
  <p:tag name="KSO_WM_DIAGRAM_VIRTUALLY_FRAME" val="{&quot;height&quot;:182.25,&quot;left&quot;:33,&quot;top&quot;:176.25,&quot;width&quot;:869.25}"/>
</p:tagLst>
</file>

<file path=ppt/tags/tag9.xml><?xml version="1.0" encoding="utf-8"?>
<p:tagLst xmlns:p="http://schemas.openxmlformats.org/presentationml/2006/main">
  <p:tag name="KSO_WM_DIAGRAM_VIRTUALLY_FRAME" val="{&quot;height&quot;:182.25,&quot;left&quot;:33,&quot;top&quot;:176.25,&quot;width&quot;:869.25}"/>
</p:tagLst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11441</Words>
  <Application>WPS 表格</Application>
  <PresentationFormat>Converted Presentation</PresentationFormat>
  <Paragraphs>645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Arial</vt:lpstr>
      <vt:lpstr>宋体</vt:lpstr>
      <vt:lpstr>Wingdings</vt:lpstr>
      <vt:lpstr>Aptos</vt:lpstr>
      <vt:lpstr>Helvetica Neue</vt:lpstr>
      <vt:lpstr>微软雅黑</vt:lpstr>
      <vt:lpstr>Aptos Display</vt:lpstr>
      <vt:lpstr>Arial</vt:lpstr>
      <vt:lpstr>方正雅意黑 GB18030L2</vt:lpstr>
      <vt:lpstr>微软雅黑</vt:lpstr>
      <vt:lpstr>宋体</vt:lpstr>
      <vt:lpstr>Arial Unicode MS</vt:lpstr>
      <vt:lpstr>汉仪书宋二KW</vt:lpstr>
      <vt:lpstr>Calibri</vt:lpstr>
      <vt:lpstr>Aptos</vt:lpstr>
      <vt:lpstr>Aptos Display</vt:lpstr>
      <vt:lpstr>微软雅黑</vt:lpstr>
      <vt:lpstr>ChatGPT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freedak</cp:lastModifiedBy>
  <cp:revision>1</cp:revision>
  <dcterms:created xsi:type="dcterms:W3CDTF">2026-08-10T12:31:32Z</dcterms:created>
  <dcterms:modified xsi:type="dcterms:W3CDTF">2026-08-10T12:31:32Z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2A274854707D6BADA4C4796AED8AD0A3_43</vt:lpwstr>
  </property>
  <property fmtid="{D5CDD505-2E9C-101B-9397-08002B2CF9AE}" pid="3" name="KSOProductBuildVer">
    <vt:lpwstr>2052-12.1.26046.26046</vt:lpwstr>
  </property>
</Properties>
</file>