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9d85c282bce48bd" /><Relationship Type="http://schemas.openxmlformats.org/officeDocument/2006/relationships/extended-properties" Target="/docProps/app.xml" Id="Re160d35ea5694883" /><Relationship Type="http://schemas.openxmlformats.org/officeDocument/2006/relationships/officeDocument" Target="/ppt/presentation.xml" Id="R8e94f156ace54c5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199d2571abd4141"/>
  </p:sldMasterIdLst>
  <p:notesMasterIdLst>
    <p:notesMasterId xmlns:r="http://schemas.openxmlformats.org/officeDocument/2006/relationships" r:id="R249444dabfed4fef"/>
  </p:notesMasterIdLst>
  <p:sldIdLst>
    <p:sldId xmlns:r="http://schemas.openxmlformats.org/officeDocument/2006/relationships" id="256" r:id="Re6868a4361af42a1"/>
    <p:sldId xmlns:r="http://schemas.openxmlformats.org/officeDocument/2006/relationships" id="257" r:id="Rd0279d3879364168"/>
    <p:sldId xmlns:r="http://schemas.openxmlformats.org/officeDocument/2006/relationships" id="258" r:id="Re74d593f31604979"/>
    <p:sldId xmlns:r="http://schemas.openxmlformats.org/officeDocument/2006/relationships" id="259" r:id="Raf3c9b24268545be"/>
    <p:sldId xmlns:r="http://schemas.openxmlformats.org/officeDocument/2006/relationships" id="260" r:id="R58166955edb2428c"/>
    <p:sldId xmlns:r="http://schemas.openxmlformats.org/officeDocument/2006/relationships" id="261" r:id="R0314aad798be4905"/>
    <p:sldId xmlns:r="http://schemas.openxmlformats.org/officeDocument/2006/relationships" id="262" r:id="Rc91552fc2f8d4d51"/>
    <p:sldId xmlns:r="http://schemas.openxmlformats.org/officeDocument/2006/relationships" id="263" r:id="Rca6610ea5dde4590"/>
    <p:sldId xmlns:r="http://schemas.openxmlformats.org/officeDocument/2006/relationships" id="264" r:id="R728b88f4789e425e"/>
    <p:sldId xmlns:r="http://schemas.openxmlformats.org/officeDocument/2006/relationships" id="265" r:id="R37fe68e03aee47dd"/>
    <p:sldId xmlns:r="http://schemas.openxmlformats.org/officeDocument/2006/relationships" id="266" r:id="R058a831ba77c43b8"/>
    <p:sldId xmlns:r="http://schemas.openxmlformats.org/officeDocument/2006/relationships" id="267" r:id="R8ce7098cda9e4392"/>
    <p:sldId xmlns:r="http://schemas.openxmlformats.org/officeDocument/2006/relationships" id="268" r:id="Re03492ae4ba3447d"/>
    <p:sldId xmlns:r="http://schemas.openxmlformats.org/officeDocument/2006/relationships" id="269" r:id="R9248073151084dee"/>
    <p:sldId xmlns:r="http://schemas.openxmlformats.org/officeDocument/2006/relationships" id="270" r:id="R50d4de2ec18b43e6"/>
    <p:sldId xmlns:r="http://schemas.openxmlformats.org/officeDocument/2006/relationships" id="271" r:id="R3e2a3d194231406c"/>
    <p:sldId xmlns:r="http://schemas.openxmlformats.org/officeDocument/2006/relationships" id="272" r:id="R6427f5162e9d4303"/>
    <p:sldId xmlns:r="http://schemas.openxmlformats.org/officeDocument/2006/relationships" id="273" r:id="R1f3d64f6705f4e44"/>
    <p:sldId xmlns:r="http://schemas.openxmlformats.org/officeDocument/2006/relationships" id="274" r:id="R02aad79831004192"/>
    <p:sldId xmlns:r="http://schemas.openxmlformats.org/officeDocument/2006/relationships" id="275" r:id="Rcc5b9292a3d04ee0"/>
    <p:sldId xmlns:r="http://schemas.openxmlformats.org/officeDocument/2006/relationships" id="276" r:id="R5362ca46635e4eec"/>
    <p:sldId xmlns:r="http://schemas.openxmlformats.org/officeDocument/2006/relationships" id="277" r:id="Re36f6f5dd6b24c80"/>
    <p:sldId xmlns:r="http://schemas.openxmlformats.org/officeDocument/2006/relationships" id="278" r:id="Rff5535c1f8bd4cc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12dc33da04245a2" /><Relationship Type="http://schemas.openxmlformats.org/officeDocument/2006/relationships/slideMaster" Target="/ppt/slideMasters/slideMaster1.xml" Id="R5199d2571abd4141" /><Relationship Type="http://schemas.openxmlformats.org/officeDocument/2006/relationships/notesMaster" Target="/ppt/notesMasters/notesMaster1.xml" Id="R249444dabfed4fef" /><Relationship Type="http://schemas.openxmlformats.org/officeDocument/2006/relationships/presProps" Target="/ppt/presProps.xml" Id="R5bf779c55c814883" /><Relationship Type="http://schemas.openxmlformats.org/officeDocument/2006/relationships/tableStyles" Target="/ppt/tableStyles.xml" Id="R681b00438c5b4de1" /><Relationship Type="http://schemas.openxmlformats.org/officeDocument/2006/relationships/slide" Target="/ppt/slides/slide1.xml" Id="Re6868a4361af42a1" /><Relationship Type="http://schemas.openxmlformats.org/officeDocument/2006/relationships/slide" Target="/ppt/slides/slide2.xml" Id="Rd0279d3879364168" /><Relationship Type="http://schemas.openxmlformats.org/officeDocument/2006/relationships/slide" Target="/ppt/slides/slide3.xml" Id="Re74d593f31604979" /><Relationship Type="http://schemas.openxmlformats.org/officeDocument/2006/relationships/slide" Target="/ppt/slides/slide4.xml" Id="Raf3c9b24268545be" /><Relationship Type="http://schemas.openxmlformats.org/officeDocument/2006/relationships/slide" Target="/ppt/slides/slide5.xml" Id="R58166955edb2428c" /><Relationship Type="http://schemas.openxmlformats.org/officeDocument/2006/relationships/slide" Target="/ppt/slides/slide6.xml" Id="R0314aad798be4905" /><Relationship Type="http://schemas.openxmlformats.org/officeDocument/2006/relationships/slide" Target="/ppt/slides/slide7.xml" Id="Rc91552fc2f8d4d51" /><Relationship Type="http://schemas.openxmlformats.org/officeDocument/2006/relationships/slide" Target="/ppt/slides/slide8.xml" Id="Rca6610ea5dde4590" /><Relationship Type="http://schemas.openxmlformats.org/officeDocument/2006/relationships/slide" Target="/ppt/slides/slide9.xml" Id="R728b88f4789e425e" /><Relationship Type="http://schemas.openxmlformats.org/officeDocument/2006/relationships/slide" Target="/ppt/slides/slide10.xml" Id="R37fe68e03aee47dd" /><Relationship Type="http://schemas.openxmlformats.org/officeDocument/2006/relationships/slide" Target="/ppt/slides/slide11.xml" Id="R058a831ba77c43b8" /><Relationship Type="http://schemas.openxmlformats.org/officeDocument/2006/relationships/slide" Target="/ppt/slides/slide12.xml" Id="R8ce7098cda9e4392" /><Relationship Type="http://schemas.openxmlformats.org/officeDocument/2006/relationships/slide" Target="/ppt/slides/slide13.xml" Id="Re03492ae4ba3447d" /><Relationship Type="http://schemas.openxmlformats.org/officeDocument/2006/relationships/slide" Target="/ppt/slides/slide14.xml" Id="R9248073151084dee" /><Relationship Type="http://schemas.openxmlformats.org/officeDocument/2006/relationships/slide" Target="/ppt/slides/slide15.xml" Id="R50d4de2ec18b43e6" /><Relationship Type="http://schemas.openxmlformats.org/officeDocument/2006/relationships/slide" Target="/ppt/slides/slide16.xml" Id="R3e2a3d194231406c" /><Relationship Type="http://schemas.openxmlformats.org/officeDocument/2006/relationships/slide" Target="/ppt/slides/slide17.xml" Id="R6427f5162e9d4303" /><Relationship Type="http://schemas.openxmlformats.org/officeDocument/2006/relationships/slide" Target="/ppt/slides/slide18.xml" Id="R1f3d64f6705f4e44" /><Relationship Type="http://schemas.openxmlformats.org/officeDocument/2006/relationships/slide" Target="/ppt/slides/slide19.xml" Id="R02aad79831004192" /><Relationship Type="http://schemas.openxmlformats.org/officeDocument/2006/relationships/slide" Target="/ppt/slides/slide20.xml" Id="Rcc5b9292a3d04ee0" /><Relationship Type="http://schemas.openxmlformats.org/officeDocument/2006/relationships/slide" Target="/ppt/slides/slide21.xml" Id="R5362ca46635e4eec" /><Relationship Type="http://schemas.openxmlformats.org/officeDocument/2006/relationships/slide" Target="/ppt/slides/slide22.xml" Id="Re36f6f5dd6b24c80" /><Relationship Type="http://schemas.openxmlformats.org/officeDocument/2006/relationships/slide" Target="/ppt/slides/slide23.xml" Id="Rff5535c1f8bd4cc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70cd33aa36e471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e4dfaf03a6d4c44" /><Relationship Type="http://schemas.openxmlformats.org/officeDocument/2006/relationships/notesMaster" Target="/ppt/notesMasters/notesMaster1.xml" Id="Rd511f6c6184d45b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135fe56f3dd46d8" /><Relationship Type="http://schemas.openxmlformats.org/officeDocument/2006/relationships/notesMaster" Target="/ppt/notesMasters/notesMaster1.xml" Id="R68d6bca19fef439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ff1479153ed49dd" /><Relationship Type="http://schemas.openxmlformats.org/officeDocument/2006/relationships/notesMaster" Target="/ppt/notesMasters/notesMaster1.xml" Id="R37b7a2f8238d48b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a39441a773d441a5" /><Relationship Type="http://schemas.openxmlformats.org/officeDocument/2006/relationships/notesMaster" Target="/ppt/notesMasters/notesMaster1.xml" Id="R3706c128db7a440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f99163e6cc041f2" /><Relationship Type="http://schemas.openxmlformats.org/officeDocument/2006/relationships/notesMaster" Target="/ppt/notesMasters/notesMaster1.xml" Id="R9db28c20809943e5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fcfcdb1624df4894" /><Relationship Type="http://schemas.openxmlformats.org/officeDocument/2006/relationships/notesMaster" Target="/ppt/notesMasters/notesMaster1.xml" Id="Reb094718382447e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03318e8bd5249e3" /><Relationship Type="http://schemas.openxmlformats.org/officeDocument/2006/relationships/notesMaster" Target="/ppt/notesMasters/notesMaster1.xml" Id="Ra0ffcff4a2894471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b1e9f69ddd534ede" /><Relationship Type="http://schemas.openxmlformats.org/officeDocument/2006/relationships/notesMaster" Target="/ppt/notesMasters/notesMaster1.xml" Id="R1455926dfcb94d0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53a1402ee879474c" /><Relationship Type="http://schemas.openxmlformats.org/officeDocument/2006/relationships/notesMaster" Target="/ppt/notesMasters/notesMaster1.xml" Id="Rb3a01bd5b34b446c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1669f211f89468b" /><Relationship Type="http://schemas.openxmlformats.org/officeDocument/2006/relationships/notesMaster" Target="/ppt/notesMasters/notesMaster1.xml" Id="R2ff9fc97298e4b1c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74b6c8ef24874372" /><Relationship Type="http://schemas.openxmlformats.org/officeDocument/2006/relationships/notesMaster" Target="/ppt/notesMasters/notesMaster1.xml" Id="R2c332f94126440b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c8418f08817497b" /><Relationship Type="http://schemas.openxmlformats.org/officeDocument/2006/relationships/notesMaster" Target="/ppt/notesMasters/notesMaster1.xml" Id="R23fefb60bc21480d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bf731072ef70430c" /><Relationship Type="http://schemas.openxmlformats.org/officeDocument/2006/relationships/notesMaster" Target="/ppt/notesMasters/notesMaster1.xml" Id="Rd754063fd6114b89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50f159707aad4d1f" /><Relationship Type="http://schemas.openxmlformats.org/officeDocument/2006/relationships/notesMaster" Target="/ppt/notesMasters/notesMaster1.xml" Id="R651ab063c73c421f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70e56bdfd476436c" /><Relationship Type="http://schemas.openxmlformats.org/officeDocument/2006/relationships/notesMaster" Target="/ppt/notesMasters/notesMaster1.xml" Id="Rb3029431b9cc4699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a69f3fa9b06f4408" /><Relationship Type="http://schemas.openxmlformats.org/officeDocument/2006/relationships/notesMaster" Target="/ppt/notesMasters/notesMaster1.xml" Id="R0dfc1ad3788c4a4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47b962f38ed4cfa" /><Relationship Type="http://schemas.openxmlformats.org/officeDocument/2006/relationships/notesMaster" Target="/ppt/notesMasters/notesMaster1.xml" Id="R2247cf0ba32c4ce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2543611f4b74ce9" /><Relationship Type="http://schemas.openxmlformats.org/officeDocument/2006/relationships/notesMaster" Target="/ppt/notesMasters/notesMaster1.xml" Id="R825542de21764c7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a08ad24d6994ebe" /><Relationship Type="http://schemas.openxmlformats.org/officeDocument/2006/relationships/notesMaster" Target="/ppt/notesMasters/notesMaster1.xml" Id="R32313d85050c409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1fdbb5841194cbb" /><Relationship Type="http://schemas.openxmlformats.org/officeDocument/2006/relationships/notesMaster" Target="/ppt/notesMasters/notesMaster1.xml" Id="Rfb4ab4577b6a48c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3f8f15ce1794231" /><Relationship Type="http://schemas.openxmlformats.org/officeDocument/2006/relationships/notesMaster" Target="/ppt/notesMasters/notesMaster1.xml" Id="Rc19221ff878e45e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bc97e9878964c07" /><Relationship Type="http://schemas.openxmlformats.org/officeDocument/2006/relationships/notesMaster" Target="/ppt/notesMasters/notesMaster1.xml" Id="R15479b17d27a4b3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0d9b7c32430459a" /><Relationship Type="http://schemas.openxmlformats.org/officeDocument/2006/relationships/notesMaster" Target="/ppt/notesMasters/notesMaster1.xml" Id="Rb8856e2cb1dd4dd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匿名复合案例，SKU结构比例为虚构示意；不代表真实客户数据。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匿名复合案例，需求与人员指数为示意；排班方案必须符合劳动规则并由管理者确认。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匿名复合案例，门店情景与现金流指数均为虚构示意；不构成真实关店建议。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匿名复合案例，用于说明标杆模型复制方法；未使用真实门店或选址数据。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融资支持能力描述，不构成授信承诺或财务建议；未使用真实融资或生产数据。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数据资产为管理与技术概念；不等同于会计入表资产，具体确认需遵循法规和专业评估。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长期发展能力为产品价值描述，不包含真实客户经营或并购数据。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7f12a02fe5e4ed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9ba859c6d0d4218" /><Relationship Type="http://schemas.openxmlformats.org/officeDocument/2006/relationships/slideLayout" Target="/ppt/slideLayouts/slideLayout1.xml" Id="Rfa19d7a22c21409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a19d7a22c21409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95e1e3b7114a47" /><Relationship Type="http://schemas.openxmlformats.org/officeDocument/2006/relationships/notesSlide" Target="/ppt/notesSlides/notesSlide1.xml" Id="R5a873382e64a42a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c7590c6d6f4032" /><Relationship Type="http://schemas.openxmlformats.org/officeDocument/2006/relationships/notesSlide" Target="/ppt/notesSlides/notesSlide10.xml" Id="R0a4ba91fd101488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c59cfd38a14825" /><Relationship Type="http://schemas.openxmlformats.org/officeDocument/2006/relationships/notesSlide" Target="/ppt/notesSlides/notesSlide11.xml" Id="Rb7fda8fb424b430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2a37a197a34e09" /><Relationship Type="http://schemas.openxmlformats.org/officeDocument/2006/relationships/notesSlide" Target="/ppt/notesSlides/notesSlide12.xml" Id="R0c6662d71393464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b0de5d8be54bfa" /><Relationship Type="http://schemas.openxmlformats.org/officeDocument/2006/relationships/notesSlide" Target="/ppt/notesSlides/notesSlide13.xml" Id="R7ffbe4dedc14486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a6b99725a245c9" /><Relationship Type="http://schemas.openxmlformats.org/officeDocument/2006/relationships/notesSlide" Target="/ppt/notesSlides/notesSlide14.xml" Id="R17beaca30171403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d76435a41a49d4" /><Relationship Type="http://schemas.openxmlformats.org/officeDocument/2006/relationships/notesSlide" Target="/ppt/notesSlides/notesSlide15.xml" Id="R018b3f8623f14e2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5c8f63e249456f" /><Relationship Type="http://schemas.openxmlformats.org/officeDocument/2006/relationships/notesSlide" Target="/ppt/notesSlides/notesSlide16.xml" Id="R437b00c80c9a4b9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3eaa055c834395" /><Relationship Type="http://schemas.openxmlformats.org/officeDocument/2006/relationships/notesSlide" Target="/ppt/notesSlides/notesSlide17.xml" Id="R542d5783e5b84ccb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2ef4372a954947" /><Relationship Type="http://schemas.openxmlformats.org/officeDocument/2006/relationships/notesSlide" Target="/ppt/notesSlides/notesSlide18.xml" Id="Rbe1fba94744d4c75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d5c9865e91464f" /><Relationship Type="http://schemas.openxmlformats.org/officeDocument/2006/relationships/notesSlide" Target="/ppt/notesSlides/notesSlide19.xml" Id="R8a919db8aa4e4c7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bdb51c8d9048f4" /><Relationship Type="http://schemas.openxmlformats.org/officeDocument/2006/relationships/notesSlide" Target="/ppt/notesSlides/notesSlide2.xml" Id="R208c079b53694be3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2165a1f9ff4e97" /><Relationship Type="http://schemas.openxmlformats.org/officeDocument/2006/relationships/notesSlide" Target="/ppt/notesSlides/notesSlide20.xml" Id="R834ad325e873491a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cbe069246d4933" /><Relationship Type="http://schemas.openxmlformats.org/officeDocument/2006/relationships/notesSlide" Target="/ppt/notesSlides/notesSlide21.xml" Id="Rb753ebda00834eff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99b085153e4eef" /><Relationship Type="http://schemas.openxmlformats.org/officeDocument/2006/relationships/notesSlide" Target="/ppt/notesSlides/notesSlide22.xml" Id="R450a3197cb5e4b25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b6e70469fd40de" /><Relationship Type="http://schemas.openxmlformats.org/officeDocument/2006/relationships/notesSlide" Target="/ppt/notesSlides/notesSlide23.xml" Id="R997cd29b9e0f4e3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81c927725f4110" /><Relationship Type="http://schemas.openxmlformats.org/officeDocument/2006/relationships/notesSlide" Target="/ppt/notesSlides/notesSlide3.xml" Id="R6581e175f2dc414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ae18d5b3314af6" /><Relationship Type="http://schemas.openxmlformats.org/officeDocument/2006/relationships/notesSlide" Target="/ppt/notesSlides/notesSlide4.xml" Id="R070270da425d4c5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1c2494bf284b39" /><Relationship Type="http://schemas.openxmlformats.org/officeDocument/2006/relationships/notesSlide" Target="/ppt/notesSlides/notesSlide5.xml" Id="R092cce960764418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11ff86ec384bbc" /><Relationship Type="http://schemas.openxmlformats.org/officeDocument/2006/relationships/notesSlide" Target="/ppt/notesSlides/notesSlide6.xml" Id="R762f00b4e66b462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1c125d501441d7" /><Relationship Type="http://schemas.openxmlformats.org/officeDocument/2006/relationships/notesSlide" Target="/ppt/notesSlides/notesSlide7.xml" Id="R29d8ae19a251497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3574db02e44b1f" /><Relationship Type="http://schemas.openxmlformats.org/officeDocument/2006/relationships/notesSlide" Target="/ppt/notesSlides/notesSlide8.xml" Id="R56d0f6684ab043e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069a32614a47c1" /><Relationship Type="http://schemas.openxmlformats.org/officeDocument/2006/relationships/notesSlide" Target="/ppt/notesSlides/notesSlide9.xml" Id="R48018292515e44b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753FA743-AEFB-4865-A01B-77AE12CC1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AICO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670F4163-8BD1-497C-9301-EF3B94591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10287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连锁餐饮行业数字本体</a:t>
            </a:r>
          </a:p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与 AI 经营智脑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76EE57DD-208D-4018-B493-C0EA50351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整合现有数据，准确展现经营现状；沉淀行业模型，帮助决策者掌控未来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1BF959E0-4A5F-4680-9736-1CFEDD338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A76C83AA-D89A-4FF9-8B0E-3C9FE32F4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53342543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eyebrow">
            <a:extLst xmlns:a="http://schemas.openxmlformats.org/drawingml/2006/main">
              <a:ext uri="{FF2B5EF4-FFF2-40B4-BE49-F238E27FC236}">
                <a16:creationId xmlns:a16="http://schemas.microsoft.com/office/drawing/2014/main" id="{3475A940-5DB0-41B0-BCD1-B774B5176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SKU 组合决策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23C4B04-682D-4410-9FB9-B791A4FE1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匿名案例四：商品很多，不等于顾客选择更多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B8D1BDE-A79B-4150-97C7-C754E3CF2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sku-thesis">
            <a:extLst xmlns:a="http://schemas.openxmlformats.org/drawingml/2006/main">
              <a:ext uri="{FF2B5EF4-FFF2-40B4-BE49-F238E27FC236}">
                <a16:creationId xmlns:a16="http://schemas.microsoft.com/office/drawing/2014/main" id="{3DA84313-8364-4041-8B17-5D3DE3A8D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某连锁品牌菜单持续扩张，但新品没有带来相应增长，反而增加采购、库存、训练和出品复杂度。</a:t>
            </a:r>
          </a:p>
        </p:txBody>
      </p:sp>
      <p:sp>
        <p:nvSpPr>
          <p:cNvPr id="5" name="skun0">
            <a:extLst xmlns:a="http://schemas.openxmlformats.org/drawingml/2006/main">
              <a:ext uri="{FF2B5EF4-FFF2-40B4-BE49-F238E27FC236}">
                <a16:creationId xmlns:a16="http://schemas.microsoft.com/office/drawing/2014/main" id="{A50F777C-5EC6-4B4A-8BCD-4E3E007BD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核心商品</a:t>
            </a:r>
          </a:p>
        </p:txBody>
      </p:sp>
      <p:sp>
        <p:nvSpPr>
          <p:cNvPr id="6" name="skuc0">
            <a:extLst xmlns:a="http://schemas.openxmlformats.org/drawingml/2006/main">
              <a:ext uri="{FF2B5EF4-FFF2-40B4-BE49-F238E27FC236}">
                <a16:creationId xmlns:a16="http://schemas.microsoft.com/office/drawing/2014/main" id="{214D8B97-4076-4BE9-9B81-F2CB3F0F2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6%</a:t>
            </a:r>
          </a:p>
        </p:txBody>
      </p:sp>
      <p:sp>
        <p:nvSpPr>
          <p:cNvPr id="7" name="skur0">
            <a:extLst xmlns:a="http://schemas.openxmlformats.org/drawingml/2006/main">
              <a:ext uri="{FF2B5EF4-FFF2-40B4-BE49-F238E27FC236}">
                <a16:creationId xmlns:a16="http://schemas.microsoft.com/office/drawing/2014/main" id="{9E0D605A-1A99-4B2C-ACFB-320E8F3F1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8" name="skuv0">
            <a:extLst xmlns:a="http://schemas.openxmlformats.org/drawingml/2006/main">
              <a:ext uri="{FF2B5EF4-FFF2-40B4-BE49-F238E27FC236}">
                <a16:creationId xmlns:a16="http://schemas.microsoft.com/office/drawing/2014/main" id="{7EBE8931-6FAF-4F82-8469-770C6E3C7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68%</a:t>
            </a:r>
          </a:p>
        </p:txBody>
      </p:sp>
      <p:sp>
        <p:nvSpPr>
          <p:cNvPr id="9" name="skul0">
            <a:extLst xmlns:a="http://schemas.openxmlformats.org/drawingml/2006/main">
              <a:ext uri="{FF2B5EF4-FFF2-40B4-BE49-F238E27FC236}">
                <a16:creationId xmlns:a16="http://schemas.microsoft.com/office/drawing/2014/main" id="{7C3A62C2-701C-4C89-AF24-0238BEB8A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0" name="skua0">
            <a:extLst xmlns:a="http://schemas.openxmlformats.org/drawingml/2006/main">
              <a:ext uri="{FF2B5EF4-FFF2-40B4-BE49-F238E27FC236}">
                <a16:creationId xmlns:a16="http://schemas.microsoft.com/office/drawing/2014/main" id="{5EBD87D1-51E5-4895-9181-EC5F88DD2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3622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保障供应与品质</a:t>
            </a:r>
          </a:p>
        </p:txBody>
      </p:sp>
      <p:cxnSp>
        <p:nvCxnSpPr>
          <p:cNvPr id="39" name=""/>
          <p:cNvCxnSpPr/>
          <p:nvPr/>
        </p:nvCxnSpPr>
        <p:spPr>
          <a:xfrm xmlns:a="http://schemas.openxmlformats.org/drawingml/2006/main">
            <a:off x="400050" y="29051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kun1">
            <a:extLst xmlns:a="http://schemas.openxmlformats.org/drawingml/2006/main">
              <a:ext uri="{FF2B5EF4-FFF2-40B4-BE49-F238E27FC236}">
                <a16:creationId xmlns:a16="http://schemas.microsoft.com/office/drawing/2014/main" id="{9C7BB844-8A64-443C-B2D2-41E0D8C62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成长商品</a:t>
            </a:r>
          </a:p>
        </p:txBody>
      </p:sp>
      <p:sp>
        <p:nvSpPr>
          <p:cNvPr id="13" name="skuc1">
            <a:extLst xmlns:a="http://schemas.openxmlformats.org/drawingml/2006/main">
              <a:ext uri="{FF2B5EF4-FFF2-40B4-BE49-F238E27FC236}">
                <a16:creationId xmlns:a16="http://schemas.microsoft.com/office/drawing/2014/main" id="{BB005776-27B2-40DF-AA5F-0B9FB0F1B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4" name="skur1">
            <a:extLst xmlns:a="http://schemas.openxmlformats.org/drawingml/2006/main">
              <a:ext uri="{FF2B5EF4-FFF2-40B4-BE49-F238E27FC236}">
                <a16:creationId xmlns:a16="http://schemas.microsoft.com/office/drawing/2014/main" id="{793DA471-6720-4CBD-8B04-88AA34269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15" name="skuv1">
            <a:extLst xmlns:a="http://schemas.openxmlformats.org/drawingml/2006/main">
              <a:ext uri="{FF2B5EF4-FFF2-40B4-BE49-F238E27FC236}">
                <a16:creationId xmlns:a16="http://schemas.microsoft.com/office/drawing/2014/main" id="{21FFDD70-EBFD-43AC-ABD3-C12D22E46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6" name="skul1">
            <a:extLst xmlns:a="http://schemas.openxmlformats.org/drawingml/2006/main">
              <a:ext uri="{FF2B5EF4-FFF2-40B4-BE49-F238E27FC236}">
                <a16:creationId xmlns:a16="http://schemas.microsoft.com/office/drawing/2014/main" id="{BECA13E0-00DE-43F2-A8D1-92BEF72F9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7" name="skua1">
            <a:extLst xmlns:a="http://schemas.openxmlformats.org/drawingml/2006/main">
              <a:ext uri="{FF2B5EF4-FFF2-40B4-BE49-F238E27FC236}">
                <a16:creationId xmlns:a16="http://schemas.microsoft.com/office/drawing/2014/main" id="{090EBC2E-AE03-4956-BAB1-E1A74BE12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3528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组合测试与重点培育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400050" y="38957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9" name="skun2">
            <a:extLst xmlns:a="http://schemas.openxmlformats.org/drawingml/2006/main">
              <a:ext uri="{FF2B5EF4-FFF2-40B4-BE49-F238E27FC236}">
                <a16:creationId xmlns:a16="http://schemas.microsoft.com/office/drawing/2014/main" id="{C18BC829-F104-40E5-A6F2-626048195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434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长尾商品</a:t>
            </a:r>
          </a:p>
        </p:txBody>
      </p:sp>
      <p:sp>
        <p:nvSpPr>
          <p:cNvPr id="20" name="skuc2">
            <a:extLst xmlns:a="http://schemas.openxmlformats.org/drawingml/2006/main">
              <a:ext uri="{FF2B5EF4-FFF2-40B4-BE49-F238E27FC236}">
                <a16:creationId xmlns:a16="http://schemas.microsoft.com/office/drawing/2014/main" id="{BF7D0DDC-1B6D-4382-9EF7-305D274E4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71%</a:t>
            </a:r>
          </a:p>
        </p:txBody>
      </p:sp>
      <p:sp>
        <p:nvSpPr>
          <p:cNvPr id="21" name="skur2">
            <a:extLst xmlns:a="http://schemas.openxmlformats.org/drawingml/2006/main">
              <a:ext uri="{FF2B5EF4-FFF2-40B4-BE49-F238E27FC236}">
                <a16:creationId xmlns:a16="http://schemas.microsoft.com/office/drawing/2014/main" id="{9241F597-3AE6-44E7-ACB7-6A0D0BAC2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22" name="skuv2">
            <a:extLst xmlns:a="http://schemas.openxmlformats.org/drawingml/2006/main">
              <a:ext uri="{FF2B5EF4-FFF2-40B4-BE49-F238E27FC236}">
                <a16:creationId xmlns:a16="http://schemas.microsoft.com/office/drawing/2014/main" id="{EF0A4331-DBF6-4C3B-957B-28346C77A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9%</a:t>
            </a:r>
          </a:p>
        </p:txBody>
      </p:sp>
      <p:sp>
        <p:nvSpPr>
          <p:cNvPr id="23" name="skul2">
            <a:extLst xmlns:a="http://schemas.openxmlformats.org/drawingml/2006/main">
              <a:ext uri="{FF2B5EF4-FFF2-40B4-BE49-F238E27FC236}">
                <a16:creationId xmlns:a16="http://schemas.microsoft.com/office/drawing/2014/main" id="{9CB1B341-ACF8-48ED-B5D8-C424A236D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24" name="skua2">
            <a:extLst xmlns:a="http://schemas.openxmlformats.org/drawingml/2006/main">
              <a:ext uri="{FF2B5EF4-FFF2-40B4-BE49-F238E27FC236}">
                <a16:creationId xmlns:a16="http://schemas.microsoft.com/office/drawing/2014/main" id="{519C0131-B42F-48D6-90CC-E812870C69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3434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评估替代、停用与清库存</a:t>
            </a:r>
          </a:p>
        </p:txBody>
      </p:sp>
      <p:cxnSp>
        <p:nvCxnSpPr>
          <p:cNvPr id="53" name=""/>
          <p:cNvCxnSpPr/>
          <p:nvPr/>
        </p:nvCxnSpPr>
        <p:spPr>
          <a:xfrm xmlns:a="http://schemas.openxmlformats.org/drawingml/2006/main">
            <a:off x="400050" y="48863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6" name="sku-ai">
            <a:extLst xmlns:a="http://schemas.openxmlformats.org/drawingml/2006/main">
              <a:ext uri="{FF2B5EF4-FFF2-40B4-BE49-F238E27FC236}">
                <a16:creationId xmlns:a16="http://schemas.microsoft.com/office/drawing/2014/main" id="{FB7E0496-AA89-46DA-8C68-35B8E5847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486400"/>
            <a:ext cx="109537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sku-ai-t">
            <a:extLst xmlns:a="http://schemas.openxmlformats.org/drawingml/2006/main">
              <a:ext uri="{FF2B5EF4-FFF2-40B4-BE49-F238E27FC236}">
                <a16:creationId xmlns:a16="http://schemas.microsoft.com/office/drawing/2014/main" id="{4FAF7D00-B7BA-4A9D-BFB6-54E2D5C990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600700"/>
            <a:ext cx="1057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7273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 智脑同时评估贡献利润、独有原料、库存占用、替代关系与顾客迁移，不按销量简单删菜。</a:t>
            </a:r>
          </a:p>
        </p:txBody>
      </p:sp>
      <p:sp>
        <p:nvSpPr>
          <p:cNvPr id="28" name="sku-foot">
            <a:extLst xmlns:a="http://schemas.openxmlformats.org/drawingml/2006/main">
              <a:ext uri="{FF2B5EF4-FFF2-40B4-BE49-F238E27FC236}">
                <a16:creationId xmlns:a16="http://schemas.microsoft.com/office/drawing/2014/main" id="{D57A9B5B-CA32-4D0F-B595-B4A970E4A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153150"/>
            <a:ext cx="7429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比例均为示意；SKU 上下架须由商品、运营与供应链共同审批。</a:t>
            </a:r>
          </a:p>
        </p:txBody>
      </p:sp>
    </p:spTree>
    <p:extLst>
      <p:ext uri="{BB962C8B-B14F-4D97-AF65-F5344CB8AC3E}">
        <p14:creationId xmlns:p14="http://schemas.microsoft.com/office/powerpoint/2010/main" val="1918167531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eyebrow">
            <a:extLst xmlns:a="http://schemas.openxmlformats.org/drawingml/2006/main">
              <a:ext uri="{FF2B5EF4-FFF2-40B4-BE49-F238E27FC236}">
                <a16:creationId xmlns:a16="http://schemas.microsoft.com/office/drawing/2014/main" id="{D3CEE6CB-3038-410A-9378-93AB276CA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智能排班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7B640B8-92A0-4406-8F3A-AD8214D7B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匿名案例五：午市排队，下午却出现大量空闲工时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8D845B7-2EF2-4371-8463-21A13E5E8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sched-sub">
            <a:extLst xmlns:a="http://schemas.openxmlformats.org/drawingml/2006/main">
              <a:ext uri="{FF2B5EF4-FFF2-40B4-BE49-F238E27FC236}">
                <a16:creationId xmlns:a16="http://schemas.microsoft.com/office/drawing/2014/main" id="{BF1D430C-8D38-4795-9C3D-0E340F7E2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客流与人员配置使用不同的管理节奏，导致高峰服务不足、低谷人效偏低。</a:t>
            </a:r>
          </a:p>
        </p:txBody>
      </p:sp>
      <p:sp>
        <p:nvSpPr>
          <p:cNvPr id="5" name="sched-chart">
            <a:extLst xmlns:a="http://schemas.openxmlformats.org/drawingml/2006/main">
              <a:ext uri="{FF2B5EF4-FFF2-40B4-BE49-F238E27FC236}">
                <a16:creationId xmlns:a16="http://schemas.microsoft.com/office/drawing/2014/main" id="{95BEE7CF-5B78-4197-A321-D13D4DF01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9075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分时需求与在岗人数（示意指数）</a:t>
            </a:r>
          </a:p>
        </p:txBody>
      </p:sp>
      <p:sp>
        <p:nvSpPr>
          <p:cNvPr id="6" name="dem0">
            <a:extLst xmlns:a="http://schemas.openxmlformats.org/drawingml/2006/main">
              <a:ext uri="{FF2B5EF4-FFF2-40B4-BE49-F238E27FC236}">
                <a16:creationId xmlns:a16="http://schemas.microsoft.com/office/drawing/2014/main" id="{5B004CE1-1A8E-45B7-BF4A-8C084E7A8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348163"/>
            <a:ext cx="266700" cy="7000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stf0">
            <a:extLst xmlns:a="http://schemas.openxmlformats.org/drawingml/2006/main">
              <a:ext uri="{FF2B5EF4-FFF2-40B4-BE49-F238E27FC236}">
                <a16:creationId xmlns:a16="http://schemas.microsoft.com/office/drawing/2014/main" id="{7AB57BD5-52C4-45E8-A67D-3ACC72F9D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888105"/>
            <a:ext cx="266700" cy="116014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l0">
            <a:extLst xmlns:a="http://schemas.openxmlformats.org/drawingml/2006/main">
              <a:ext uri="{FF2B5EF4-FFF2-40B4-BE49-F238E27FC236}">
                <a16:creationId xmlns:a16="http://schemas.microsoft.com/office/drawing/2014/main" id="{50022A11-3A94-48A6-AED6-2A8F28B62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10时</a:t>
            </a:r>
          </a:p>
        </p:txBody>
      </p:sp>
      <p:sp>
        <p:nvSpPr>
          <p:cNvPr id="9" name="dem1">
            <a:extLst xmlns:a="http://schemas.openxmlformats.org/drawingml/2006/main">
              <a:ext uri="{FF2B5EF4-FFF2-40B4-BE49-F238E27FC236}">
                <a16:creationId xmlns:a16="http://schemas.microsoft.com/office/drawing/2014/main" id="{139EFF50-73B5-427C-A770-F0315040A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f1">
            <a:extLst xmlns:a="http://schemas.openxmlformats.org/drawingml/2006/main">
              <a:ext uri="{FF2B5EF4-FFF2-40B4-BE49-F238E27FC236}">
                <a16:creationId xmlns:a16="http://schemas.microsoft.com/office/drawing/2014/main" id="{F3F2806F-28F7-4F21-A181-788662D8F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08082"/>
            <a:ext cx="266700" cy="134016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tl1">
            <a:extLst xmlns:a="http://schemas.openxmlformats.org/drawingml/2006/main">
              <a:ext uri="{FF2B5EF4-FFF2-40B4-BE49-F238E27FC236}">
                <a16:creationId xmlns:a16="http://schemas.microsoft.com/office/drawing/2014/main" id="{35CC0246-6E4F-4FB3-8D60-2143C9D14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11时</a:t>
            </a:r>
          </a:p>
        </p:txBody>
      </p:sp>
      <p:sp>
        <p:nvSpPr>
          <p:cNvPr id="12" name="dem2">
            <a:extLst xmlns:a="http://schemas.openxmlformats.org/drawingml/2006/main">
              <a:ext uri="{FF2B5EF4-FFF2-40B4-BE49-F238E27FC236}">
                <a16:creationId xmlns:a16="http://schemas.microsoft.com/office/drawing/2014/main" id="{A42A13AA-30AE-4C35-838E-108639496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28850" y="3048000"/>
            <a:ext cx="2667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f2">
            <a:extLst xmlns:a="http://schemas.openxmlformats.org/drawingml/2006/main">
              <a:ext uri="{FF2B5EF4-FFF2-40B4-BE49-F238E27FC236}">
                <a16:creationId xmlns:a16="http://schemas.microsoft.com/office/drawing/2014/main" id="{5BB87770-3E53-4A67-867D-9231590F0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408045"/>
            <a:ext cx="266700" cy="16402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tl2">
            <a:extLst xmlns:a="http://schemas.openxmlformats.org/drawingml/2006/main">
              <a:ext uri="{FF2B5EF4-FFF2-40B4-BE49-F238E27FC236}">
                <a16:creationId xmlns:a16="http://schemas.microsoft.com/office/drawing/2014/main" id="{6FA1DBE2-4A01-42BD-A835-F04E5B1AE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812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12时</a:t>
            </a:r>
          </a:p>
        </p:txBody>
      </p:sp>
      <p:sp>
        <p:nvSpPr>
          <p:cNvPr id="15" name="dem3">
            <a:extLst xmlns:a="http://schemas.openxmlformats.org/drawingml/2006/main">
              <a:ext uri="{FF2B5EF4-FFF2-40B4-BE49-F238E27FC236}">
                <a16:creationId xmlns:a16="http://schemas.microsoft.com/office/drawing/2014/main" id="{F4F0A626-40FC-4CC7-A4ED-2B37B1111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3368040"/>
            <a:ext cx="266700" cy="168021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stf3">
            <a:extLst xmlns:a="http://schemas.openxmlformats.org/drawingml/2006/main">
              <a:ext uri="{FF2B5EF4-FFF2-40B4-BE49-F238E27FC236}">
                <a16:creationId xmlns:a16="http://schemas.microsoft.com/office/drawing/2014/main" id="{EE430E72-DED8-470F-BF22-2D641158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52800" y="3448050"/>
            <a:ext cx="266700" cy="1600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l3">
            <a:extLst xmlns:a="http://schemas.openxmlformats.org/drawingml/2006/main">
              <a:ext uri="{FF2B5EF4-FFF2-40B4-BE49-F238E27FC236}">
                <a16:creationId xmlns:a16="http://schemas.microsoft.com/office/drawing/2014/main" id="{D2D32F01-BD22-4EF5-9EC5-02E8D14D5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13时</a:t>
            </a:r>
          </a:p>
        </p:txBody>
      </p:sp>
      <p:sp>
        <p:nvSpPr>
          <p:cNvPr id="18" name="dem4">
            <a:extLst xmlns:a="http://schemas.openxmlformats.org/drawingml/2006/main">
              <a:ext uri="{FF2B5EF4-FFF2-40B4-BE49-F238E27FC236}">
                <a16:creationId xmlns:a16="http://schemas.microsoft.com/office/drawing/2014/main" id="{643920B8-D3BB-4F86-A967-4B9DEEDE4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228148"/>
            <a:ext cx="266700" cy="82010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tf4">
            <a:extLst xmlns:a="http://schemas.openxmlformats.org/drawingml/2006/main">
              <a:ext uri="{FF2B5EF4-FFF2-40B4-BE49-F238E27FC236}">
                <a16:creationId xmlns:a16="http://schemas.microsoft.com/office/drawing/2014/main" id="{4927FDF4-A4E7-4830-9632-766FE02E7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3628073"/>
            <a:ext cx="266700" cy="14201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tl4">
            <a:extLst xmlns:a="http://schemas.openxmlformats.org/drawingml/2006/main">
              <a:ext uri="{FF2B5EF4-FFF2-40B4-BE49-F238E27FC236}">
                <a16:creationId xmlns:a16="http://schemas.microsoft.com/office/drawing/2014/main" id="{D7275551-4306-4CBE-BA83-B079D77B1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14时</a:t>
            </a:r>
          </a:p>
        </p:txBody>
      </p:sp>
      <p:sp>
        <p:nvSpPr>
          <p:cNvPr id="21" name="dem5">
            <a:extLst xmlns:a="http://schemas.openxmlformats.org/drawingml/2006/main">
              <a:ext uri="{FF2B5EF4-FFF2-40B4-BE49-F238E27FC236}">
                <a16:creationId xmlns:a16="http://schemas.microsoft.com/office/drawing/2014/main" id="{AABAB7A9-2783-49A4-B7FC-A674EA501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48175"/>
            <a:ext cx="266700" cy="6000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stf5">
            <a:extLst xmlns:a="http://schemas.openxmlformats.org/drawingml/2006/main">
              <a:ext uri="{FF2B5EF4-FFF2-40B4-BE49-F238E27FC236}">
                <a16:creationId xmlns:a16="http://schemas.microsoft.com/office/drawing/2014/main" id="{2566A473-3B8F-41FB-BC6D-F51955D37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tl5">
            <a:extLst xmlns:a="http://schemas.openxmlformats.org/drawingml/2006/main">
              <a:ext uri="{FF2B5EF4-FFF2-40B4-BE49-F238E27FC236}">
                <a16:creationId xmlns:a16="http://schemas.microsoft.com/office/drawing/2014/main" id="{0A283509-64C2-4939-98F6-0BCF2BA7C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15时</a:t>
            </a:r>
          </a:p>
        </p:txBody>
      </p:sp>
      <p:cxnSp>
        <p:nvCxnSpPr>
          <p:cNvPr id="61" name=""/>
          <p:cNvCxnSpPr/>
          <p:nvPr/>
        </p:nvCxnSpPr>
        <p:spPr>
          <a:xfrm xmlns:a="http://schemas.openxmlformats.org/drawingml/2006/main">
            <a:off x="495300" y="5048250"/>
            <a:ext cx="5191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25" name="legend1">
            <a:extLst xmlns:a="http://schemas.openxmlformats.org/drawingml/2006/main">
              <a:ext uri="{FF2B5EF4-FFF2-40B4-BE49-F238E27FC236}">
                <a16:creationId xmlns:a16="http://schemas.microsoft.com/office/drawing/2014/main" id="{F64BB5F7-A7D9-4730-905F-3C7263C99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客流需求</a:t>
            </a:r>
          </a:p>
        </p:txBody>
      </p:sp>
      <p:sp>
        <p:nvSpPr>
          <p:cNvPr id="26" name="leg1">
            <a:extLst xmlns:a="http://schemas.openxmlformats.org/drawingml/2006/main">
              <a:ext uri="{FF2B5EF4-FFF2-40B4-BE49-F238E27FC236}">
                <a16:creationId xmlns:a16="http://schemas.microsoft.com/office/drawing/2014/main" id="{AC4279CD-CE86-4FA1-B0F0-EAB07C44D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legend2">
            <a:extLst xmlns:a="http://schemas.openxmlformats.org/drawingml/2006/main">
              <a:ext uri="{FF2B5EF4-FFF2-40B4-BE49-F238E27FC236}">
                <a16:creationId xmlns:a16="http://schemas.microsoft.com/office/drawing/2014/main" id="{CFEAB0A6-20DC-4370-8487-0EAC1A253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在岗人数</a:t>
            </a:r>
          </a:p>
        </p:txBody>
      </p:sp>
      <p:sp>
        <p:nvSpPr>
          <p:cNvPr id="28" name="leg2">
            <a:extLst xmlns:a="http://schemas.openxmlformats.org/drawingml/2006/main">
              <a:ext uri="{FF2B5EF4-FFF2-40B4-BE49-F238E27FC236}">
                <a16:creationId xmlns:a16="http://schemas.microsoft.com/office/drawing/2014/main" id="{FA2099F6-DFB1-4A94-879C-2088A354D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sched-ai-h">
            <a:extLst xmlns:a="http://schemas.openxmlformats.org/drawingml/2006/main">
              <a:ext uri="{FF2B5EF4-FFF2-40B4-BE49-F238E27FC236}">
                <a16:creationId xmlns:a16="http://schemas.microsoft.com/office/drawing/2014/main" id="{691588CF-A3C4-45F0-A137-0BCD011F0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19075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609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辅助排班</a:t>
            </a:r>
          </a:p>
        </p:txBody>
      </p:sp>
      <p:sp>
        <p:nvSpPr>
          <p:cNvPr id="30" name="bullet-dot-300">
            <a:extLst xmlns:a="http://schemas.openxmlformats.org/drawingml/2006/main">
              <a:ext uri="{FF2B5EF4-FFF2-40B4-BE49-F238E27FC236}">
                <a16:creationId xmlns:a16="http://schemas.microsoft.com/office/drawing/2014/main" id="{FEAF01A1-1D64-4E09-9484-A0580E48F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9241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300">
            <a:extLst xmlns:a="http://schemas.openxmlformats.org/drawingml/2006/main">
              <a:ext uri="{FF2B5EF4-FFF2-40B4-BE49-F238E27FC236}">
                <a16:creationId xmlns:a16="http://schemas.microsoft.com/office/drawing/2014/main" id="{0915D090-3E26-4F7C-899B-2E2EC7948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28575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按星期、天气、餐段和历史波动预测客流</a:t>
            </a:r>
          </a:p>
        </p:txBody>
      </p:sp>
      <p:sp>
        <p:nvSpPr>
          <p:cNvPr id="32" name="bullet-dot-370">
            <a:extLst xmlns:a="http://schemas.openxmlformats.org/drawingml/2006/main">
              <a:ext uri="{FF2B5EF4-FFF2-40B4-BE49-F238E27FC236}">
                <a16:creationId xmlns:a16="http://schemas.microsoft.com/office/drawing/2014/main" id="{D9AA6C21-F947-4B1E-ADB3-F11BEE2CB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90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370">
            <a:extLst xmlns:a="http://schemas.openxmlformats.org/drawingml/2006/main">
              <a:ext uri="{FF2B5EF4-FFF2-40B4-BE49-F238E27FC236}">
                <a16:creationId xmlns:a16="http://schemas.microsoft.com/office/drawing/2014/main" id="{53A6CCFC-C872-436E-85A0-9C838FC48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52425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将岗位技能、工时规则和服务标准作为约束</a:t>
            </a:r>
          </a:p>
        </p:txBody>
      </p:sp>
      <p:sp>
        <p:nvSpPr>
          <p:cNvPr id="34" name="bullet-dot-440">
            <a:extLst xmlns:a="http://schemas.openxmlformats.org/drawingml/2006/main">
              <a:ext uri="{FF2B5EF4-FFF2-40B4-BE49-F238E27FC236}">
                <a16:creationId xmlns:a16="http://schemas.microsoft.com/office/drawing/2014/main" id="{6A76297F-9704-4131-B019-364C346F2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257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bullet-440">
            <a:extLst xmlns:a="http://schemas.openxmlformats.org/drawingml/2006/main">
              <a:ext uri="{FF2B5EF4-FFF2-40B4-BE49-F238E27FC236}">
                <a16:creationId xmlns:a16="http://schemas.microsoft.com/office/drawing/2014/main" id="{2C7478EE-05F0-4C87-8D34-AE0047F86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1910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输出缩班、错峰、跨岗和临时补位方案</a:t>
            </a:r>
          </a:p>
        </p:txBody>
      </p:sp>
      <p:sp>
        <p:nvSpPr>
          <p:cNvPr id="36" name="sched-rule">
            <a:extLst xmlns:a="http://schemas.openxmlformats.org/drawingml/2006/main">
              <a:ext uri="{FF2B5EF4-FFF2-40B4-BE49-F238E27FC236}">
                <a16:creationId xmlns:a16="http://schemas.microsoft.com/office/drawing/2014/main" id="{8ADD4788-A9E1-4E07-9EAA-380AD9DA7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048250"/>
            <a:ext cx="46672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sched-rule-t">
            <a:extLst xmlns:a="http://schemas.openxmlformats.org/drawingml/2006/main">
              <a:ext uri="{FF2B5EF4-FFF2-40B4-BE49-F238E27FC236}">
                <a16:creationId xmlns:a16="http://schemas.microsoft.com/office/drawing/2014/main" id="{712ECFC7-81F3-49E5-9D85-0CCF61B56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5210175"/>
            <a:ext cx="4191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9565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不是按人数平均削减，而是在服务不恶化的前提下提高每工时贡献。</a:t>
            </a:r>
          </a:p>
        </p:txBody>
      </p:sp>
    </p:spTree>
    <p:extLst>
      <p:ext uri="{BB962C8B-B14F-4D97-AF65-F5344CB8AC3E}">
        <p14:creationId xmlns:p14="http://schemas.microsoft.com/office/powerpoint/2010/main" val="8296668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7C918D78-5F8E-470E-AD79-3A6510807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门店续租 / 改造 / 退出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4933A78-9905-43CE-B2F5-E7053042B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匿名案例六：关店不是末位淘汰，而是资本配置决策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8F4DA74-B559-4916-83EE-D88651326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closecase-sub">
            <a:extLst xmlns:a="http://schemas.openxmlformats.org/drawingml/2006/main">
              <a:ext uri="{FF2B5EF4-FFF2-40B4-BE49-F238E27FC236}">
                <a16:creationId xmlns:a16="http://schemas.microsoft.com/office/drawing/2014/main" id="{82DDB830-B4DF-4DC8-9334-2AB5A1C6B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某门店连续承压，但直接关停可能损失商圈、会员和周边门店协同；继续经营也可能扩大现金流缺口。</a:t>
            </a:r>
          </a:p>
        </p:txBody>
      </p:sp>
      <p:sp>
        <p:nvSpPr>
          <p:cNvPr id="5" name="op0">
            <a:extLst xmlns:a="http://schemas.openxmlformats.org/drawingml/2006/main">
              <a:ext uri="{FF2B5EF4-FFF2-40B4-BE49-F238E27FC236}">
                <a16:creationId xmlns:a16="http://schemas.microsoft.com/office/drawing/2014/main" id="{1CFAFCB1-4CFF-4DF8-967E-760033BF8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oph0">
            <a:extLst xmlns:a="http://schemas.openxmlformats.org/drawingml/2006/main">
              <a:ext uri="{FF2B5EF4-FFF2-40B4-BE49-F238E27FC236}">
                <a16:creationId xmlns:a16="http://schemas.microsoft.com/office/drawing/2014/main" id="{3E35CBDE-3AD7-4861-80F7-40D5677AC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7" name="opv0">
            <a:extLst xmlns:a="http://schemas.openxmlformats.org/drawingml/2006/main">
              <a:ext uri="{FF2B5EF4-FFF2-40B4-BE49-F238E27FC236}">
                <a16:creationId xmlns:a16="http://schemas.microsoft.com/office/drawing/2014/main" id="{73EF12DC-2225-4D33-8C9E-368E6E4D7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76</a:t>
            </a:r>
          </a:p>
        </p:txBody>
      </p:sp>
      <p:sp>
        <p:nvSpPr>
          <p:cNvPr id="8" name="opi0">
            <a:extLst xmlns:a="http://schemas.openxmlformats.org/drawingml/2006/main">
              <a:ext uri="{FF2B5EF4-FFF2-40B4-BE49-F238E27FC236}">
                <a16:creationId xmlns:a16="http://schemas.microsoft.com/office/drawing/2014/main" id="{64CE0EEF-5046-474C-8E93-CEDD13DE2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859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9" name="opd0">
            <a:extLst xmlns:a="http://schemas.openxmlformats.org/drawingml/2006/main">
              <a:ext uri="{FF2B5EF4-FFF2-40B4-BE49-F238E27FC236}">
                <a16:creationId xmlns:a16="http://schemas.microsoft.com/office/drawing/2014/main" id="{AE9EDAE3-675D-4026-AE1E-11F22BEC9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维持现状，现金流压力延续</a:t>
            </a:r>
          </a:p>
        </p:txBody>
      </p:sp>
      <p:sp>
        <p:nvSpPr>
          <p:cNvPr id="10" name="op1">
            <a:extLst xmlns:a="http://schemas.openxmlformats.org/drawingml/2006/main">
              <a:ext uri="{FF2B5EF4-FFF2-40B4-BE49-F238E27FC236}">
                <a16:creationId xmlns:a16="http://schemas.microsoft.com/office/drawing/2014/main" id="{B3D60206-978D-4CE2-8FD0-78EA8DD26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oph1">
            <a:extLst xmlns:a="http://schemas.openxmlformats.org/drawingml/2006/main">
              <a:ext uri="{FF2B5EF4-FFF2-40B4-BE49-F238E27FC236}">
                <a16:creationId xmlns:a16="http://schemas.microsoft.com/office/drawing/2014/main" id="{17102771-D3DA-465E-9A78-88CACD14B8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续租谈判 + 模型改造</a:t>
            </a:r>
          </a:p>
        </p:txBody>
      </p:sp>
      <p:sp>
        <p:nvSpPr>
          <p:cNvPr id="12" name="opv1">
            <a:extLst xmlns:a="http://schemas.openxmlformats.org/drawingml/2006/main">
              <a:ext uri="{FF2B5EF4-FFF2-40B4-BE49-F238E27FC236}">
                <a16:creationId xmlns:a16="http://schemas.microsoft.com/office/drawing/2014/main" id="{8DBFE155-E688-4008-8D0A-0E580D92B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103</a:t>
            </a:r>
          </a:p>
        </p:txBody>
      </p:sp>
      <p:sp>
        <p:nvSpPr>
          <p:cNvPr id="13" name="opi1">
            <a:extLst xmlns:a="http://schemas.openxmlformats.org/drawingml/2006/main">
              <a:ext uri="{FF2B5EF4-FFF2-40B4-BE49-F238E27FC236}">
                <a16:creationId xmlns:a16="http://schemas.microsoft.com/office/drawing/2014/main" id="{84832BFC-8729-48DF-96CC-3276CFF58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4" name="opd1">
            <a:extLst xmlns:a="http://schemas.openxmlformats.org/drawingml/2006/main">
              <a:ext uri="{FF2B5EF4-FFF2-40B4-BE49-F238E27FC236}">
                <a16:creationId xmlns:a16="http://schemas.microsoft.com/office/drawing/2014/main" id="{E150CD61-3508-4488-82C1-93A9D2F95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降低固定成本，调整菜单与排班</a:t>
            </a:r>
          </a:p>
        </p:txBody>
      </p:sp>
      <p:sp>
        <p:nvSpPr>
          <p:cNvPr id="15" name="op2">
            <a:extLst xmlns:a="http://schemas.openxmlformats.org/drawingml/2006/main">
              <a:ext uri="{FF2B5EF4-FFF2-40B4-BE49-F238E27FC236}">
                <a16:creationId xmlns:a16="http://schemas.microsoft.com/office/drawing/2014/main" id="{E0B906ED-7329-4AF2-A4FE-5664F7043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oph2">
            <a:extLst xmlns:a="http://schemas.openxmlformats.org/drawingml/2006/main">
              <a:ext uri="{FF2B5EF4-FFF2-40B4-BE49-F238E27FC236}">
                <a16:creationId xmlns:a16="http://schemas.microsoft.com/office/drawing/2014/main" id="{F6FA02C8-4B64-4550-9EDB-8CDC1A486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有序退出 / 迁址</a:t>
            </a:r>
          </a:p>
        </p:txBody>
      </p:sp>
      <p:sp>
        <p:nvSpPr>
          <p:cNvPr id="17" name="opv2">
            <a:extLst xmlns:a="http://schemas.openxmlformats.org/drawingml/2006/main">
              <a:ext uri="{FF2B5EF4-FFF2-40B4-BE49-F238E27FC236}">
                <a16:creationId xmlns:a16="http://schemas.microsoft.com/office/drawing/2014/main" id="{AA5570E0-20C9-43DC-A778-4C70EEE79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18" name="opi2">
            <a:extLst xmlns:a="http://schemas.openxmlformats.org/drawingml/2006/main">
              <a:ext uri="{FF2B5EF4-FFF2-40B4-BE49-F238E27FC236}">
                <a16:creationId xmlns:a16="http://schemas.microsoft.com/office/drawing/2014/main" id="{142BC240-B4E2-4E6F-AD8C-900FB92D8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678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9" name="opd2">
            <a:extLst xmlns:a="http://schemas.openxmlformats.org/drawingml/2006/main">
              <a:ext uri="{FF2B5EF4-FFF2-40B4-BE49-F238E27FC236}">
                <a16:creationId xmlns:a16="http://schemas.microsoft.com/office/drawing/2014/main" id="{7E05639E-3ED7-4078-861E-AF9487FB8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81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释放资本，将会员与产能迁移至邻近门店</a:t>
            </a:r>
          </a:p>
        </p:txBody>
      </p:sp>
      <p:sp>
        <p:nvSpPr>
          <p:cNvPr id="20" name="decision-factors">
            <a:extLst xmlns:a="http://schemas.openxmlformats.org/drawingml/2006/main">
              <a:ext uri="{FF2B5EF4-FFF2-40B4-BE49-F238E27FC236}">
                <a16:creationId xmlns:a16="http://schemas.microsoft.com/office/drawing/2014/main" id="{7974D276-12FC-455D-8D2E-7FE6D4CC7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81575"/>
            <a:ext cx="1104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智脑综合评估：贡献利润趋势 · 保本收入 · 租约条件 · 商圈潜力 · 会员迁移 · 相邻门店蚕食 · 退出成本</a:t>
            </a:r>
          </a:p>
        </p:txBody>
      </p:sp>
      <p:sp>
        <p:nvSpPr>
          <p:cNvPr id="21" name="board">
            <a:extLst xmlns:a="http://schemas.openxmlformats.org/drawingml/2006/main">
              <a:ext uri="{FF2B5EF4-FFF2-40B4-BE49-F238E27FC236}">
                <a16:creationId xmlns:a16="http://schemas.microsoft.com/office/drawing/2014/main" id="{BB43F394-8A82-409D-BFA4-0FED02A92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24500"/>
            <a:ext cx="11010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board-t">
            <a:extLst xmlns:a="http://schemas.openxmlformats.org/drawingml/2006/main">
              <a:ext uri="{FF2B5EF4-FFF2-40B4-BE49-F238E27FC236}">
                <a16:creationId xmlns:a16="http://schemas.microsoft.com/office/drawing/2014/main" id="{7F463841-4E8D-43FD-BF2E-62BC719BD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48325"/>
            <a:ext cx="1047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提供情景、假设与风险边界；关停、续租和资本配置始终由管理层决策。</a:t>
            </a:r>
          </a:p>
        </p:txBody>
      </p:sp>
    </p:spTree>
    <p:extLst>
      <p:ext uri="{BB962C8B-B14F-4D97-AF65-F5344CB8AC3E}">
        <p14:creationId xmlns:p14="http://schemas.microsoft.com/office/powerpoint/2010/main" val="22166143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5A18E50E-2FCD-4D4F-8380-EADCB6DC9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标杆模型复制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713E399-2681-4AE0-B636-AB6BDC3BF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匿名案例七：把优秀门店转化为可复制模型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B8AE61E-82A8-47CA-9E6C-DCF3CDC9A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rep-sub">
            <a:extLst xmlns:a="http://schemas.openxmlformats.org/drawingml/2006/main">
              <a:ext uri="{FF2B5EF4-FFF2-40B4-BE49-F238E27FC236}">
                <a16:creationId xmlns:a16="http://schemas.microsoft.com/office/drawing/2014/main" id="{D54A4904-A8D3-4649-9781-D7901F153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810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优秀门店的价值不只是排名第一，而是提炼出在什么商圈、什么商品结构和什么组织配置下可以重复成功。</a:t>
            </a:r>
          </a:p>
        </p:txBody>
      </p:sp>
      <p:sp>
        <p:nvSpPr>
          <p:cNvPr id="5" name="dnah0">
            <a:extLst xmlns:a="http://schemas.openxmlformats.org/drawingml/2006/main">
              <a:ext uri="{FF2B5EF4-FFF2-40B4-BE49-F238E27FC236}">
                <a16:creationId xmlns:a16="http://schemas.microsoft.com/office/drawing/2014/main" id="{5D87AD5A-6422-4465-9321-D9EC22126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商圈本体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7" name="dnab0">
            <a:extLst xmlns:a="http://schemas.openxmlformats.org/drawingml/2006/main">
              <a:ext uri="{FF2B5EF4-FFF2-40B4-BE49-F238E27FC236}">
                <a16:creationId xmlns:a16="http://schemas.microsoft.com/office/drawing/2014/main" id="{7D25A10A-6BB9-4B97-9851-82F60B765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客群、办公/社区、竞争与动线</a:t>
            </a:r>
          </a:p>
        </p:txBody>
      </p:sp>
      <p:sp>
        <p:nvSpPr>
          <p:cNvPr id="8" name="dnah1">
            <a:extLst xmlns:a="http://schemas.openxmlformats.org/drawingml/2006/main">
              <a:ext uri="{FF2B5EF4-FFF2-40B4-BE49-F238E27FC236}">
                <a16:creationId xmlns:a16="http://schemas.microsoft.com/office/drawing/2014/main" id="{876FE819-BADF-40F7-B7CB-5DC9E2CF2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32194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dnab1">
            <a:extLst xmlns:a="http://schemas.openxmlformats.org/drawingml/2006/main">
              <a:ext uri="{FF2B5EF4-FFF2-40B4-BE49-F238E27FC236}">
                <a16:creationId xmlns:a16="http://schemas.microsoft.com/office/drawing/2014/main" id="{2D8583EA-3399-4DCC-BF33-D93B1C758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核心SKU、价格带、套餐与时段</a:t>
            </a:r>
          </a:p>
        </p:txBody>
      </p:sp>
      <p:sp>
        <p:nvSpPr>
          <p:cNvPr id="11" name="dnah2">
            <a:extLst xmlns:a="http://schemas.openxmlformats.org/drawingml/2006/main">
              <a:ext uri="{FF2B5EF4-FFF2-40B4-BE49-F238E27FC236}">
                <a16:creationId xmlns:a16="http://schemas.microsoft.com/office/drawing/2014/main" id="{3199D41C-EBE5-465B-8BFA-3E22E3ECF8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运营模型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60388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dnab2">
            <a:extLst xmlns:a="http://schemas.openxmlformats.org/drawingml/2006/main">
              <a:ext uri="{FF2B5EF4-FFF2-40B4-BE49-F238E27FC236}">
                <a16:creationId xmlns:a16="http://schemas.microsoft.com/office/drawing/2014/main" id="{E12B5CD9-AA7A-496D-9FE3-8D2FD9A42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人员结构、产能、库存与服务节奏</a:t>
            </a:r>
          </a:p>
        </p:txBody>
      </p:sp>
      <p:sp>
        <p:nvSpPr>
          <p:cNvPr id="14" name="dnah3">
            <a:extLst xmlns:a="http://schemas.openxmlformats.org/drawingml/2006/main">
              <a:ext uri="{FF2B5EF4-FFF2-40B4-BE49-F238E27FC236}">
                <a16:creationId xmlns:a16="http://schemas.microsoft.com/office/drawing/2014/main" id="{9F9E7686-A22A-4E1E-8F97-75E8D2799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财务模型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88582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6" name="dnab3">
            <a:extLst xmlns:a="http://schemas.openxmlformats.org/drawingml/2006/main">
              <a:ext uri="{FF2B5EF4-FFF2-40B4-BE49-F238E27FC236}">
                <a16:creationId xmlns:a16="http://schemas.microsoft.com/office/drawing/2014/main" id="{ABB6423C-F9F7-437C-B0C4-25F6BC246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保本收入、投资回收与风险边界</a:t>
            </a:r>
          </a:p>
        </p:txBody>
      </p:sp>
      <p:sp>
        <p:nvSpPr>
          <p:cNvPr id="17" name="rep-flow">
            <a:extLst xmlns:a="http://schemas.openxmlformats.org/drawingml/2006/main">
              <a:ext uri="{FF2B5EF4-FFF2-40B4-BE49-F238E27FC236}">
                <a16:creationId xmlns:a16="http://schemas.microsoft.com/office/drawing/2014/main" id="{40720425-D1A2-4762-9BB0-6D6CB3928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109347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rep-flow-t">
            <a:extLst xmlns:a="http://schemas.openxmlformats.org/drawingml/2006/main">
              <a:ext uri="{FF2B5EF4-FFF2-40B4-BE49-F238E27FC236}">
                <a16:creationId xmlns:a16="http://schemas.microsoft.com/office/drawing/2014/main" id="{BF4335BE-DC8E-4087-ADEF-411EE3357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104298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标杆门店经营基因 → 匹配相似门店与候选商圈 → 生成适配方案 → 小范围验证 → 规模化复制</a:t>
            </a:r>
          </a:p>
        </p:txBody>
      </p:sp>
      <p:sp>
        <p:nvSpPr>
          <p:cNvPr id="19" name="rep-value">
            <a:extLst xmlns:a="http://schemas.openxmlformats.org/drawingml/2006/main">
              <a:ext uri="{FF2B5EF4-FFF2-40B4-BE49-F238E27FC236}">
                <a16:creationId xmlns:a16="http://schemas.microsoft.com/office/drawing/2014/main" id="{548AE59F-B8E1-4650-BADA-38DDA391F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72150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这使企业的增长不再依赖个别能人，而是依赖可积累、可验证、可复用的行业数字模型。</a:t>
            </a:r>
          </a:p>
        </p:txBody>
      </p:sp>
    </p:spTree>
    <p:extLst>
      <p:ext uri="{BB962C8B-B14F-4D97-AF65-F5344CB8AC3E}">
        <p14:creationId xmlns:p14="http://schemas.microsoft.com/office/powerpoint/2010/main" val="176703404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C5A5DB66-FB63-44D2-A8C2-143A9A4F6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银行融资支持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F3483FA-59A6-437E-B52C-D683ADE71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把经营数据转化为银行看得懂的信用证据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2870FE32-2F59-44E7-A2F7-4E9913F4F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4" name="bank-sub">
            <a:extLst xmlns:a="http://schemas.openxmlformats.org/drawingml/2006/main">
              <a:ext uri="{FF2B5EF4-FFF2-40B4-BE49-F238E27FC236}">
                <a16:creationId xmlns:a16="http://schemas.microsoft.com/office/drawing/2014/main" id="{6E82EC55-4533-4284-94C0-B3485F534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银行关注的不是报表数量，而是现金流是否稳定、经营是否透明、风险是否可控、数据是否能够持续验证。</a:t>
            </a:r>
          </a:p>
        </p:txBody>
      </p:sp>
      <p:sp>
        <p:nvSpPr>
          <p:cNvPr id="5" name="beh0">
            <a:extLst xmlns:a="http://schemas.openxmlformats.org/drawingml/2006/main">
              <a:ext uri="{FF2B5EF4-FFF2-40B4-BE49-F238E27FC236}">
                <a16:creationId xmlns:a16="http://schemas.microsoft.com/office/drawing/2014/main" id="{9A47C037-E3FA-4388-97EE-55274CDD1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现金流能力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7" name="beb0">
            <a:extLst xmlns:a="http://schemas.openxmlformats.org/drawingml/2006/main">
              <a:ext uri="{FF2B5EF4-FFF2-40B4-BE49-F238E27FC236}">
                <a16:creationId xmlns:a16="http://schemas.microsoft.com/office/drawing/2014/main" id="{F4CC7D96-CF5A-47A0-9B35-FFEA07318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收入稳定性、渠道结构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经营现金流与偿债覆盖</a:t>
            </a:r>
          </a:p>
        </p:txBody>
      </p:sp>
      <p:sp>
        <p:nvSpPr>
          <p:cNvPr id="8" name="beh1">
            <a:extLst xmlns:a="http://schemas.openxmlformats.org/drawingml/2006/main">
              <a:ext uri="{FF2B5EF4-FFF2-40B4-BE49-F238E27FC236}">
                <a16:creationId xmlns:a16="http://schemas.microsoft.com/office/drawing/2014/main" id="{0AB14F67-56E2-4A05-80AC-769631B57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门店资产质量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32385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beb1">
            <a:extLst xmlns:a="http://schemas.openxmlformats.org/drawingml/2006/main">
              <a:ext uri="{FF2B5EF4-FFF2-40B4-BE49-F238E27FC236}">
                <a16:creationId xmlns:a16="http://schemas.microsoft.com/office/drawing/2014/main" id="{D2557EC8-A40B-4234-AA2B-FDB934AE4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门店分层、成熟度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盈利与亏损组合结构</a:t>
            </a:r>
          </a:p>
        </p:txBody>
      </p:sp>
      <p:sp>
        <p:nvSpPr>
          <p:cNvPr id="11" name="beh2">
            <a:extLst xmlns:a="http://schemas.openxmlformats.org/drawingml/2006/main">
              <a:ext uri="{FF2B5EF4-FFF2-40B4-BE49-F238E27FC236}">
                <a16:creationId xmlns:a16="http://schemas.microsoft.com/office/drawing/2014/main" id="{0EC26AAC-183F-4BE9-9B82-0DB6C3C79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经营治理能力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60769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beb2">
            <a:extLst xmlns:a="http://schemas.openxmlformats.org/drawingml/2006/main">
              <a:ext uri="{FF2B5EF4-FFF2-40B4-BE49-F238E27FC236}">
                <a16:creationId xmlns:a16="http://schemas.microsoft.com/office/drawing/2014/main" id="{DB5AA519-FACC-4E48-BC65-623513926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成本、费用和库存内控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异常发现与整改闭环</a:t>
            </a:r>
          </a:p>
        </p:txBody>
      </p:sp>
      <p:sp>
        <p:nvSpPr>
          <p:cNvPr id="14" name="beh3">
            <a:extLst xmlns:a="http://schemas.openxmlformats.org/drawingml/2006/main">
              <a:ext uri="{FF2B5EF4-FFF2-40B4-BE49-F238E27FC236}">
                <a16:creationId xmlns:a16="http://schemas.microsoft.com/office/drawing/2014/main" id="{820C41A9-873F-4F34-9D15-13DD6CF730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数据可信能力</a:t>
            </a:r>
          </a:p>
        </p:txBody>
      </p:sp>
      <p:cxnSp>
        <p:nvCxnSpPr>
          <p:cNvPr id="35" name=""/>
          <p:cNvCxnSpPr/>
          <p:nvPr/>
        </p:nvCxnSpPr>
        <p:spPr>
          <a:xfrm xmlns:a="http://schemas.openxmlformats.org/drawingml/2006/main">
            <a:off x="89154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beb3">
            <a:extLst xmlns:a="http://schemas.openxmlformats.org/drawingml/2006/main">
              <a:ext uri="{FF2B5EF4-FFF2-40B4-BE49-F238E27FC236}">
                <a16:creationId xmlns:a16="http://schemas.microsoft.com/office/drawing/2014/main" id="{CF9B1FE6-E8A4-4917-A8A8-295C1BF8D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统一口径、来源追溯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质量状态和持续更新</a:t>
            </a:r>
          </a:p>
        </p:txBody>
      </p:sp>
      <p:sp>
        <p:nvSpPr>
          <p:cNvPr id="17" name="bank-output">
            <a:extLst xmlns:a="http://schemas.openxmlformats.org/drawingml/2006/main">
              <a:ext uri="{FF2B5EF4-FFF2-40B4-BE49-F238E27FC236}">
                <a16:creationId xmlns:a16="http://schemas.microsoft.com/office/drawing/2014/main" id="{43C208E2-1325-4D6A-95D7-B2329DEC8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95825"/>
            <a:ext cx="109728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bank-output-h">
            <a:extLst xmlns:a="http://schemas.openxmlformats.org/drawingml/2006/main">
              <a:ext uri="{FF2B5EF4-FFF2-40B4-BE49-F238E27FC236}">
                <a16:creationId xmlns:a16="http://schemas.microsoft.com/office/drawing/2014/main" id="{D87B8211-0E10-4782-B3B6-5C45C5F57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857750"/>
            <a:ext cx="3333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形成可持续更新的融资经营材料</a:t>
            </a:r>
          </a:p>
        </p:txBody>
      </p:sp>
      <p:sp>
        <p:nvSpPr>
          <p:cNvPr id="19" name="bank-output-b">
            <a:extLst xmlns:a="http://schemas.openxmlformats.org/drawingml/2006/main">
              <a:ext uri="{FF2B5EF4-FFF2-40B4-BE49-F238E27FC236}">
                <a16:creationId xmlns:a16="http://schemas.microsoft.com/office/drawing/2014/main" id="{E81B696C-DCB3-4FFA-9852-92DA94931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876800"/>
            <a:ext cx="7096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821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经营概览 · 门店组合 · 现金流与偿债指标 · 风险清单 · 数据质量说明 · 月度跟踪报告</a:t>
            </a:r>
          </a:p>
        </p:txBody>
      </p:sp>
      <p:sp>
        <p:nvSpPr>
          <p:cNvPr id="20" name="bank-note">
            <a:extLst xmlns:a="http://schemas.openxmlformats.org/drawingml/2006/main">
              <a:ext uri="{FF2B5EF4-FFF2-40B4-BE49-F238E27FC236}">
                <a16:creationId xmlns:a16="http://schemas.microsoft.com/office/drawing/2014/main" id="{42A7165D-8980-43F9-A489-83E6959E3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43600"/>
            <a:ext cx="8572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系统帮助企业提高融资沟通效率和信息可信度，不代表银行授信承诺。</a:t>
            </a:r>
          </a:p>
        </p:txBody>
      </p:sp>
    </p:spTree>
    <p:extLst>
      <p:ext uri="{BB962C8B-B14F-4D97-AF65-F5344CB8AC3E}">
        <p14:creationId xmlns:p14="http://schemas.microsoft.com/office/powerpoint/2010/main" val="67721282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824D18DB-DB87-44B2-9066-54806BDA2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数据资产沉淀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7BFE7CC-B3D4-4A86-A4A8-AF9A81C50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把一次性报表沉淀为企业可复用的数据资产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A0CF83F-B739-42E6-9281-D479519EB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asset-sub">
            <a:extLst xmlns:a="http://schemas.openxmlformats.org/drawingml/2006/main">
              <a:ext uri="{FF2B5EF4-FFF2-40B4-BE49-F238E27FC236}">
                <a16:creationId xmlns:a16="http://schemas.microsoft.com/office/drawing/2014/main" id="{CDBDD6DA-69C3-440B-9B23-61A7F3065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572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数据资产不是文件堆积，而是能够被理解、治理、复用和持续创造经营价值的企业知识。</a:t>
            </a:r>
          </a:p>
        </p:txBody>
      </p:sp>
      <p:sp>
        <p:nvSpPr>
          <p:cNvPr id="5" name="asset0">
            <a:extLst xmlns:a="http://schemas.openxmlformats.org/drawingml/2006/main">
              <a:ext uri="{FF2B5EF4-FFF2-40B4-BE49-F238E27FC236}">
                <a16:creationId xmlns:a16="http://schemas.microsoft.com/office/drawing/2014/main" id="{EC99A53D-B2A6-4B2B-BB4C-AF1CE0DCB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asseth0">
            <a:extLst xmlns:a="http://schemas.openxmlformats.org/drawingml/2006/main">
              <a:ext uri="{FF2B5EF4-FFF2-40B4-BE49-F238E27FC236}">
                <a16:creationId xmlns:a16="http://schemas.microsoft.com/office/drawing/2014/main" id="{58CBCECD-CB72-4F04-9751-8684BA999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数据目录</a:t>
            </a:r>
          </a:p>
        </p:txBody>
      </p:sp>
      <p:sp>
        <p:nvSpPr>
          <p:cNvPr id="7" name="assetb0">
            <a:extLst xmlns:a="http://schemas.openxmlformats.org/drawingml/2006/main">
              <a:ext uri="{FF2B5EF4-FFF2-40B4-BE49-F238E27FC236}">
                <a16:creationId xmlns:a16="http://schemas.microsoft.com/office/drawing/2014/main" id="{296C04D6-DE86-45AF-85F5-15953E5C0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有哪些数据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来自哪里、谁负责</a:t>
            </a:r>
          </a:p>
        </p:txBody>
      </p:sp>
      <p:sp>
        <p:nvSpPr>
          <p:cNvPr id="8" name="asset1">
            <a:extLst xmlns:a="http://schemas.openxmlformats.org/drawingml/2006/main">
              <a:ext uri="{FF2B5EF4-FFF2-40B4-BE49-F238E27FC236}">
                <a16:creationId xmlns:a16="http://schemas.microsoft.com/office/drawing/2014/main" id="{2BCA1580-7A42-4C8D-8267-54CAEFF11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asseth1">
            <a:extLst xmlns:a="http://schemas.openxmlformats.org/drawingml/2006/main">
              <a:ext uri="{FF2B5EF4-FFF2-40B4-BE49-F238E27FC236}">
                <a16:creationId xmlns:a16="http://schemas.microsoft.com/office/drawing/2014/main" id="{D60FCDD6-9E3D-40C2-B476-FDB615442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行业本体</a:t>
            </a:r>
          </a:p>
        </p:txBody>
      </p:sp>
      <p:sp>
        <p:nvSpPr>
          <p:cNvPr id="10" name="assetb1">
            <a:extLst xmlns:a="http://schemas.openxmlformats.org/drawingml/2006/main">
              <a:ext uri="{FF2B5EF4-FFF2-40B4-BE49-F238E27FC236}">
                <a16:creationId xmlns:a16="http://schemas.microsoft.com/office/drawing/2014/main" id="{3A77BBC7-E152-4190-AE44-8BF6F02CB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对象、关系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统一经营语义</a:t>
            </a:r>
          </a:p>
        </p:txBody>
      </p:sp>
      <p:sp>
        <p:nvSpPr>
          <p:cNvPr id="11" name="asset2">
            <a:extLst xmlns:a="http://schemas.openxmlformats.org/drawingml/2006/main">
              <a:ext uri="{FF2B5EF4-FFF2-40B4-BE49-F238E27FC236}">
                <a16:creationId xmlns:a16="http://schemas.microsoft.com/office/drawing/2014/main" id="{13890D19-1BF0-4703-B7E9-ED0C2AFD3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39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asseth2">
            <a:extLst xmlns:a="http://schemas.openxmlformats.org/drawingml/2006/main">
              <a:ext uri="{FF2B5EF4-FFF2-40B4-BE49-F238E27FC236}">
                <a16:creationId xmlns:a16="http://schemas.microsoft.com/office/drawing/2014/main" id="{74B8BD1D-2C0D-4E43-B734-0BB8D456F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指标资产</a:t>
            </a:r>
          </a:p>
        </p:txBody>
      </p:sp>
      <p:sp>
        <p:nvSpPr>
          <p:cNvPr id="13" name="assetb2">
            <a:extLst xmlns:a="http://schemas.openxmlformats.org/drawingml/2006/main">
              <a:ext uri="{FF2B5EF4-FFF2-40B4-BE49-F238E27FC236}">
                <a16:creationId xmlns:a16="http://schemas.microsoft.com/office/drawing/2014/main" id="{3EED9ADE-AF77-46B0-8B58-57FFF5610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公式、口径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适用范围与版本</a:t>
            </a:r>
          </a:p>
        </p:txBody>
      </p:sp>
      <p:sp>
        <p:nvSpPr>
          <p:cNvPr id="14" name="asset3">
            <a:extLst xmlns:a="http://schemas.openxmlformats.org/drawingml/2006/main">
              <a:ext uri="{FF2B5EF4-FFF2-40B4-BE49-F238E27FC236}">
                <a16:creationId xmlns:a16="http://schemas.microsoft.com/office/drawing/2014/main" id="{E8234BF7-BC4F-485C-8638-CBA2A9B3B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asseth3">
            <a:extLst xmlns:a="http://schemas.openxmlformats.org/drawingml/2006/main">
              <a:ext uri="{FF2B5EF4-FFF2-40B4-BE49-F238E27FC236}">
                <a16:creationId xmlns:a16="http://schemas.microsoft.com/office/drawing/2014/main" id="{389CA897-12EA-4BDD-8717-C5978E7EC3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模型资产</a:t>
            </a:r>
          </a:p>
        </p:txBody>
      </p:sp>
      <p:sp>
        <p:nvSpPr>
          <p:cNvPr id="16" name="assetb3">
            <a:extLst xmlns:a="http://schemas.openxmlformats.org/drawingml/2006/main">
              <a:ext uri="{FF2B5EF4-FFF2-40B4-BE49-F238E27FC236}">
                <a16:creationId xmlns:a16="http://schemas.microsoft.com/office/drawing/2014/main" id="{52F964C4-6778-4B1B-BD40-FCA561D41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833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诊断规则、预测模型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最佳实践模板</a:t>
            </a:r>
          </a:p>
        </p:txBody>
      </p:sp>
      <p:sp>
        <p:nvSpPr>
          <p:cNvPr id="17" name="asset4">
            <a:extLst xmlns:a="http://schemas.openxmlformats.org/drawingml/2006/main">
              <a:ext uri="{FF2B5EF4-FFF2-40B4-BE49-F238E27FC236}">
                <a16:creationId xmlns:a16="http://schemas.microsoft.com/office/drawing/2014/main" id="{BB452103-4928-46FE-8FA7-ADE9B1E9C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678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asseth4">
            <a:extLst xmlns:a="http://schemas.openxmlformats.org/drawingml/2006/main">
              <a:ext uri="{FF2B5EF4-FFF2-40B4-BE49-F238E27FC236}">
                <a16:creationId xmlns:a16="http://schemas.microsoft.com/office/drawing/2014/main" id="{FC530B04-AF6F-49CA-9F7B-287E2B0396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案例资产</a:t>
            </a:r>
          </a:p>
        </p:txBody>
      </p:sp>
      <p:sp>
        <p:nvSpPr>
          <p:cNvPr id="19" name="assetb4">
            <a:extLst xmlns:a="http://schemas.openxmlformats.org/drawingml/2006/main">
              <a:ext uri="{FF2B5EF4-FFF2-40B4-BE49-F238E27FC236}">
                <a16:creationId xmlns:a16="http://schemas.microsoft.com/office/drawing/2014/main" id="{F5E0D18C-215A-47E3-96A6-29BF98A6E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问题、动作、结果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成功与失败经验</a:t>
            </a:r>
          </a:p>
        </p:txBody>
      </p:sp>
      <p:sp>
        <p:nvSpPr>
          <p:cNvPr id="20" name="asset-flow-h">
            <a:extLst xmlns:a="http://schemas.openxmlformats.org/drawingml/2006/main">
              <a:ext uri="{FF2B5EF4-FFF2-40B4-BE49-F238E27FC236}">
                <a16:creationId xmlns:a16="http://schemas.microsoft.com/office/drawing/2014/main" id="{4E6B5360-A288-4CFF-A56C-4CF2DDEDD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054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309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持续积累机制</a:t>
            </a:r>
          </a:p>
        </p:txBody>
      </p:sp>
      <p:sp>
        <p:nvSpPr>
          <p:cNvPr id="21" name="asset-flow">
            <a:extLst xmlns:a="http://schemas.openxmlformats.org/drawingml/2006/main">
              <a:ext uri="{FF2B5EF4-FFF2-40B4-BE49-F238E27FC236}">
                <a16:creationId xmlns:a16="http://schemas.microsoft.com/office/drawing/2014/main" id="{ACC87530-AC0A-41B6-8F40-22D32F9400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114925"/>
            <a:ext cx="857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数据接入 → 质量治理 → 语义映射 → 模型应用 → 决策反馈 → 版本迭代</a:t>
            </a:r>
          </a:p>
        </p:txBody>
      </p:sp>
      <p:sp>
        <p:nvSpPr>
          <p:cNvPr id="22" name="asset-note">
            <a:extLst xmlns:a="http://schemas.openxmlformats.org/drawingml/2006/main">
              <a:ext uri="{FF2B5EF4-FFF2-40B4-BE49-F238E27FC236}">
                <a16:creationId xmlns:a16="http://schemas.microsoft.com/office/drawing/2014/main" id="{63620511-48A0-4604-B6D2-AC59F9049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81700"/>
            <a:ext cx="1000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是否满足会计确认或数据资产入表条件，仍需依据适用法规、权属与专业评估确定。</a:t>
            </a:r>
          </a:p>
        </p:txBody>
      </p:sp>
    </p:spTree>
    <p:extLst>
      <p:ext uri="{BB962C8B-B14F-4D97-AF65-F5344CB8AC3E}">
        <p14:creationId xmlns:p14="http://schemas.microsoft.com/office/powerpoint/2010/main" val="196048317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561B0BB1-74B4-4CDC-9D32-3DB1B2625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企业成长能力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6A7FDBC-106D-487B-85E3-B1E1D2316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支撑多品牌、多业态、多区域的持续发展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7E67C02-594A-4CCE-83B4-E4D8BA577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4" name="grno0">
            <a:extLst xmlns:a="http://schemas.openxmlformats.org/drawingml/2006/main">
              <a:ext uri="{FF2B5EF4-FFF2-40B4-BE49-F238E27FC236}">
                <a16:creationId xmlns:a16="http://schemas.microsoft.com/office/drawing/2014/main" id="{4C10D18F-286A-4285-944C-415D4DFD88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954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grh0">
            <a:extLst xmlns:a="http://schemas.openxmlformats.org/drawingml/2006/main">
              <a:ext uri="{FF2B5EF4-FFF2-40B4-BE49-F238E27FC236}">
                <a16:creationId xmlns:a16="http://schemas.microsoft.com/office/drawing/2014/main" id="{1D27AB8F-F30A-49B9-85EA-65B0E6DF4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695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规模扩张</a:t>
            </a:r>
          </a:p>
        </p:txBody>
      </p:sp>
      <p:sp>
        <p:nvSpPr>
          <p:cNvPr id="6" name="grb0">
            <a:extLst xmlns:a="http://schemas.openxmlformats.org/drawingml/2006/main">
              <a:ext uri="{FF2B5EF4-FFF2-40B4-BE49-F238E27FC236}">
                <a16:creationId xmlns:a16="http://schemas.microsoft.com/office/drawing/2014/main" id="{7BB125B2-ED21-4B31-A0FE-82DE2588E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16954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新店与新区域不再从零摸索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复用商圈、商品和运营模型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400050" y="24955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grno1">
            <a:extLst xmlns:a="http://schemas.openxmlformats.org/drawingml/2006/main">
              <a:ext uri="{FF2B5EF4-FFF2-40B4-BE49-F238E27FC236}">
                <a16:creationId xmlns:a16="http://schemas.microsoft.com/office/drawing/2014/main" id="{A4038C4F-04FB-4E50-BC50-5FB44EB24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241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grh1">
            <a:extLst xmlns:a="http://schemas.openxmlformats.org/drawingml/2006/main">
              <a:ext uri="{FF2B5EF4-FFF2-40B4-BE49-F238E27FC236}">
                <a16:creationId xmlns:a16="http://schemas.microsoft.com/office/drawing/2014/main" id="{0AD6C797-8BA2-4904-A7E3-D231C6948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241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多品牌治理</a:t>
            </a:r>
          </a:p>
        </p:txBody>
      </p:sp>
      <p:sp>
        <p:nvSpPr>
          <p:cNvPr id="10" name="grb1">
            <a:extLst xmlns:a="http://schemas.openxmlformats.org/drawingml/2006/main">
              <a:ext uri="{FF2B5EF4-FFF2-40B4-BE49-F238E27FC236}">
                <a16:creationId xmlns:a16="http://schemas.microsoft.com/office/drawing/2014/main" id="{CCF4C7A9-C22B-4145-B3C1-5CE075604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241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保留品牌差异的同时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共享供应链、财务和风险语言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400050" y="35242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grno2">
            <a:extLst xmlns:a="http://schemas.openxmlformats.org/drawingml/2006/main">
              <a:ext uri="{FF2B5EF4-FFF2-40B4-BE49-F238E27FC236}">
                <a16:creationId xmlns:a16="http://schemas.microsoft.com/office/drawing/2014/main" id="{D8B97930-8E0A-4481-AE41-DC53A2680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528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grh2">
            <a:extLst xmlns:a="http://schemas.openxmlformats.org/drawingml/2006/main">
              <a:ext uri="{FF2B5EF4-FFF2-40B4-BE49-F238E27FC236}">
                <a16:creationId xmlns:a16="http://schemas.microsoft.com/office/drawing/2014/main" id="{543BA99F-2DF2-458B-84E7-2A6811F3B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528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并购与整合</a:t>
            </a:r>
          </a:p>
        </p:txBody>
      </p:sp>
      <p:sp>
        <p:nvSpPr>
          <p:cNvPr id="14" name="grb2">
            <a:extLst xmlns:a="http://schemas.openxmlformats.org/drawingml/2006/main">
              <a:ext uri="{FF2B5EF4-FFF2-40B4-BE49-F238E27FC236}">
                <a16:creationId xmlns:a16="http://schemas.microsoft.com/office/drawing/2014/main" id="{973BCF49-8C61-424C-BFA1-87BE500AB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7528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快速识别目标经营质量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统一数据语义与管理标准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5529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grno3">
            <a:extLst xmlns:a="http://schemas.openxmlformats.org/drawingml/2006/main">
              <a:ext uri="{FF2B5EF4-FFF2-40B4-BE49-F238E27FC236}">
                <a16:creationId xmlns:a16="http://schemas.microsoft.com/office/drawing/2014/main" id="{22D0E32A-7C02-49A3-9243-D7362E52F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7815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grh3">
            <a:extLst xmlns:a="http://schemas.openxmlformats.org/drawingml/2006/main">
              <a:ext uri="{FF2B5EF4-FFF2-40B4-BE49-F238E27FC236}">
                <a16:creationId xmlns:a16="http://schemas.microsoft.com/office/drawing/2014/main" id="{01A44E01-7908-4B57-87AF-04949AE188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7815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组织传承</a:t>
            </a:r>
          </a:p>
        </p:txBody>
      </p:sp>
      <p:sp>
        <p:nvSpPr>
          <p:cNvPr id="18" name="grb3">
            <a:extLst xmlns:a="http://schemas.openxmlformats.org/drawingml/2006/main">
              <a:ext uri="{FF2B5EF4-FFF2-40B4-BE49-F238E27FC236}">
                <a16:creationId xmlns:a16="http://schemas.microsoft.com/office/drawing/2014/main" id="{4DDF585C-9EAA-4F6C-B75A-C48B6F966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47815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将优秀管理者的经验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沉淀为模型、规则与案例</a:t>
            </a:r>
          </a:p>
        </p:txBody>
      </p:sp>
      <p:cxnSp>
        <p:nvCxnSpPr>
          <p:cNvPr id="40" name=""/>
          <p:cNvCxnSpPr/>
          <p:nvPr/>
        </p:nvCxnSpPr>
        <p:spPr>
          <a:xfrm xmlns:a="http://schemas.openxmlformats.org/drawingml/2006/main">
            <a:off x="400050" y="55816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0" name="growth-value">
            <a:extLst xmlns:a="http://schemas.openxmlformats.org/drawingml/2006/main">
              <a:ext uri="{FF2B5EF4-FFF2-40B4-BE49-F238E27FC236}">
                <a16:creationId xmlns:a16="http://schemas.microsoft.com/office/drawing/2014/main" id="{ADF60587-CE76-4CC5-98E8-D5307E179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48350"/>
            <a:ext cx="109728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owth-value-t">
            <a:extLst xmlns:a="http://schemas.openxmlformats.org/drawingml/2006/main">
              <a:ext uri="{FF2B5EF4-FFF2-40B4-BE49-F238E27FC236}">
                <a16:creationId xmlns:a16="http://schemas.microsoft.com/office/drawing/2014/main" id="{9227DA6D-AEE5-4A51-839C-A7BC7A65B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924550"/>
            <a:ext cx="10591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3016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企业增长不再只依赖资本投入和个人经验，而是依赖可复制、可验证、可持续进化的数字能力。</a:t>
            </a:r>
          </a:p>
        </p:txBody>
      </p:sp>
    </p:spTree>
    <p:extLst>
      <p:ext uri="{BB962C8B-B14F-4D97-AF65-F5344CB8AC3E}">
        <p14:creationId xmlns:p14="http://schemas.microsoft.com/office/powerpoint/2010/main" val="39010317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D625A71C-77A0-4700-876A-FC6E27223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3A8B003-3B86-46D1-8619-F30BF90DD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D7BEE13-0970-46E1-9E34-423E1AF1B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1849D437-0940-4BEA-8528-35F3C4815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86889511-CB86-4901-8173-A369F9B79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6AC44D75-F8C1-4B54-AC4C-63C918C6C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E6C6B5A6-0B62-4714-A03E-54511091A5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DCC54359-2D58-4317-872A-C03BA1D31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5E9C4472-1229-4D02-BF42-CE5DE497D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6EF46101-A9E0-48FF-8BEB-A1CF358A7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9C633E91-03D4-4FE2-A915-6563BAB90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C6A5E0AC-381B-473B-AAC7-23E7F7503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40EE4E3F-EC23-4C19-BB62-E6643EC98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23F752A8-84A3-487F-BFB7-5667209E1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83B09317-6D65-4BAA-B314-0ECF952D4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4727DBE5-63B0-4C10-BD9C-A9075FE55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C6F64D6D-85CA-4AD2-85C7-2D076B46E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69444E6A-B147-4499-8378-313601DBB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4D546288-90C5-42E4-B98B-6CB14D599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DF3C0924-7C4D-451D-9175-563055401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1EBFB67F-A7B2-4441-ABE3-55BACA6D7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45D088B5-B454-44CA-A3EB-C1DAF7082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CEC85FAA-7C9E-40DB-B423-B4CA2DE41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1BC098DC-6C47-4E93-9A42-5A8BAFA1C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731827637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14F23FA2-8C03-4071-97BA-EF6EBEB2C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7753D8C-F563-4339-8C11-7A9502AE3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B36B2EB-21BB-46B0-A888-B6D563E35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81B84800-2AE2-4B11-A947-50D568EFD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E5BF0AFE-54D1-4955-90BF-D55D42CA7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23C20B6E-5376-4533-A54B-BBA011155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3853C836-F006-4B53-8706-DDCAD847E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F367F9F2-53D6-4D39-95CA-370F940EA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B0EAA826-9829-4F58-84D4-C2129364A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0686D22B-9E7E-4210-A51D-F01C5C99B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7EF36318-5169-4855-B609-5B75FAE32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B825A54E-B1F1-49BD-86B0-1950082EC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F9498669-4BDE-47E2-AFCA-7FFF44A79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01138DD2-C0C8-4A2A-900E-6189653DA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22098D4C-B5AE-4BB3-870B-53F517691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83920223-BBFA-4281-B4D9-9E8A2B334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CE5B1174-B639-43CA-A0A6-2A41F5812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02263120-DC85-4A3F-885F-E4DF34DAE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5869928E-E9E8-463D-84AB-47E425874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0A3A7493-B66F-4DB4-B5E9-4B85AE298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A028EF4E-F70F-48DB-9035-9ED9CC83B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0130BFE6-01B1-4989-9FFE-68B8E77E0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4830393B-8469-41BD-939A-1A6351250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E0B27539-918B-4202-9DBE-0DE6EAB8C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数字模型回答四个问题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AD4AFDA7-BFEE-4F80-8ECD-A75E4EB7C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895DF84B-612A-4872-9F5C-B9AC247BB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96B6226F-C8C2-4F3A-A13B-F68E3C504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75FECFB8-884D-4831-956D-4F401EF94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567A98AC-D254-4829-A24B-3B60CBB0F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5973032C-559A-41A4-9617-7A414DA35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A62FCBAF-A56A-408D-9BA3-340923A79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C311BFB7-1B22-4818-B170-E348D9826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1630090427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AE780703-AE56-4D6A-9872-EC30D497A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DEBC5D8-60D4-4749-B659-23837453D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老板、总部、区域、店长，共用一个经营认知体系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20BCC91A-9456-4133-86FA-BADF1A4EF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83CA5EF8-5941-467C-85A5-F7BDE903C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3502A2AC-4353-474F-817C-DDF1AE521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看全局经营状态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判断资本配置与未来风险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59B109A3-5166-4A33-846A-561680054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385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353053BD-0B62-48C3-B1C2-C4FAC1429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构建标准与策略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商品、供应链、人力、财务协同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4755235E-9723-49FD-812F-2709DA9AE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0769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0FEC5BC9-B32B-4ACF-86F4-ECB0A86B2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验证问题与根因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推动跨店执行和经验复制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488E0161-C14E-4615-A8BB-D2D5BF341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154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82B70482-B453-4E88-9944-6E9416AB4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接收现场任务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执行、举证并反馈经营结果</a:t>
            </a:r>
          </a:p>
        </p:txBody>
      </p:sp>
      <p:sp>
        <p:nvSpPr>
          <p:cNvPr id="16" name="role-flow">
            <a:extLst xmlns:a="http://schemas.openxmlformats.org/drawingml/2006/main">
              <a:ext uri="{FF2B5EF4-FFF2-40B4-BE49-F238E27FC236}">
                <a16:creationId xmlns:a16="http://schemas.microsoft.com/office/drawing/2014/main" id="{D0B9B7B4-37D7-4310-BA41-BFA2A4F24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681C249F-1ABB-48AA-9305-6D707503B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老板定方向 → 总部建模型与策略 → 区域推动验证 → 店长现场执行 → 经营结果反向校准智脑</a:t>
            </a:r>
          </a:p>
        </p:txBody>
      </p:sp>
    </p:spTree>
    <p:extLst>
      <p:ext uri="{BB962C8B-B14F-4D97-AF65-F5344CB8AC3E}">
        <p14:creationId xmlns:p14="http://schemas.microsoft.com/office/powerpoint/2010/main" val="86833688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9A1818F3-9C52-4FBB-83AF-D5A1D562C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23784E6-75CF-4AE3-BAED-23003C086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不再建系统，而是建立统一经营认知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FCEA5DB-E797-4CB3-B937-41E04374E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F16C63C1-DC0D-4846-B101-FD3AA9C16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DC0144C1-EA7B-41A5-87A6-23FAB9021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不替换现有系统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0E698102-1F54-46EB-A6A0-9250B9170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连接 POS、ERP、会员、供应链、财务与人事，让已有系统继续发挥作用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F172BC39-EE4D-42C9-9EBC-8F1DB0037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AC441988-9EE4-4A92-B0E6-76FA17862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不增加一线负担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8176943B-1F7E-4CCF-929B-7BC0C2D6E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复用现有数据与管理流程，不要求门店重复填报、重新生产数据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A92CA490-DA56-4F01-BA6C-50DADC936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70273435-4F50-46C4-A2B7-4778CDBAE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不止于数据展示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1A4609B3-EE64-43BE-A898-544AC863B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用行业模型解释数据关系，把经营现状转化为判断、建议与行动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FE912358-05AC-4473-8F7F-3E98479A6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真正的数字化价值，是让企业拥有统一、准确、可推演的经营语言。</a:t>
            </a:r>
          </a:p>
        </p:txBody>
      </p:sp>
    </p:spTree>
    <p:extLst>
      <p:ext uri="{BB962C8B-B14F-4D97-AF65-F5344CB8AC3E}">
        <p14:creationId xmlns:p14="http://schemas.microsoft.com/office/powerpoint/2010/main" val="38747913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CA2DEF1B-48D6-4419-A247-60A49E986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119E8BF-7D5F-422B-A670-74D62C2DE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694FA6D-163B-4ABB-95BE-71B6B5EAA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20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5F5194D9-DB4D-41C4-AEC9-E27B61D3A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0B10E2F2-F39E-4242-A95A-00A7D677A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15471B78-5ED8-4C17-A132-EDC3F0C11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8C72EB5E-2DC9-41C8-95B2-AD91869CF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5E891C1A-59AF-4B17-AE28-60ACA5867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2553799F-53BC-45FF-B0BB-FC1E45CA0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53040A9A-F12C-4620-A66D-57823D4A9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18C4DE89-5EB6-4AE6-BA1A-A5846C38F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7F5768E2-60F5-41C2-AEA7-C45D5E218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8E8F7276-5B31-45B8-BDC1-914329AC2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D754B553-0EEB-444E-A5FA-B2227C27D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369E0D8E-05C8-45C8-AC31-5988DBE50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412603028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3A3B0D4C-6DA1-4706-A624-5B097D4C0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B0978B0-AF3E-4C2C-827F-0CDB820A6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从企业现有数据出发，逐步建立经营认知与决策能力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F3D8656-7C02-4990-8187-AE0D88941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21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399317FA-26A7-44F6-A5AE-1C89358B3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4E5E1451-4D06-4AF8-BF18-EBADACE1A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本体映射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46D597C8-0CA9-4583-AC8E-204B8DAA3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盘点现有数据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统一对象、关系与指标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形成企业经营全景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1FC35C5C-6FA4-4843-9D9D-3481F0A1F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AE4F5CF0-DAE8-4E13-B4A3-A3BEAE51B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模型落地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53459EC2-6CC9-44DE-9EEC-94C1AB879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构建运营管理数字模型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识别问题与利润机会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沉淀最佳实践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BA737312-1B17-4DE0-8327-65FD79B4F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E98DB3F0-8434-44FD-86F0-88439AA22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智脑进化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4CAB64FD-6584-41B2-B0DB-D6C929704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AI 生成决策建议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推演经营影响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用执行结果持续校准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D5460A9E-B9BC-4BF5-A11D-C56376B7D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不改变企业已有系统，先建立统一认知，再逐步增强预测与决策能力。</a:t>
            </a:r>
          </a:p>
        </p:txBody>
      </p:sp>
    </p:spTree>
    <p:extLst>
      <p:ext uri="{BB962C8B-B14F-4D97-AF65-F5344CB8AC3E}">
        <p14:creationId xmlns:p14="http://schemas.microsoft.com/office/powerpoint/2010/main" val="207951950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40895FC9-8F5A-44CD-AF58-57F6C52DA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D78FFD7-8571-42FD-BF75-EED20DC5C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行业模型越完善，企业获得的经营洞察越深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CFB676E1-D111-4912-B713-EC0C0D422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22</a:t>
            </a:r>
          </a:p>
        </p:txBody>
      </p:sp>
      <p:sp>
        <p:nvSpPr>
          <p:cNvPr id="4" name="metric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2E671D3A-7EE9-412C-81D7-E4E5BF53C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176966CE-93DF-49F3-8A1D-D6C8E3C3D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7B150B08-8936-4291-AFC7-3942BA15D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本体化</a:t>
            </a:r>
          </a:p>
        </p:txBody>
      </p:sp>
      <p:sp>
        <p:nvSpPr>
          <p:cNvPr id="7" name="metric-label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78205FA8-FC9D-44BD-A914-9EC350AA9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建立行业统一对象、关系与语言</a:t>
            </a:r>
          </a:p>
        </p:txBody>
      </p:sp>
      <p:sp>
        <p:nvSpPr>
          <p:cNvPr id="8" name="metric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5D47E50D-0445-4A67-A968-B6CF66ABC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18BFA908-5C04-4AAF-B157-E8C4AAB1C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8E36992E-5D14-413E-81FB-39F6BD803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模型化</a:t>
            </a:r>
          </a:p>
        </p:txBody>
      </p:sp>
      <p:sp>
        <p:nvSpPr>
          <p:cNvPr id="11" name="metric-label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2215876F-756C-4A96-865F-069175AB0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把最佳实践沉淀为可计算规则</a:t>
            </a:r>
          </a:p>
        </p:txBody>
      </p:sp>
      <p:sp>
        <p:nvSpPr>
          <p:cNvPr id="12" name="metric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575C60A8-4CA2-4CCF-8F90-3D675C56C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08EFC326-3968-49A7-91DA-9AE99418D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398FE6E1-E52D-4886-9CF6-00459E648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智能化</a:t>
            </a:r>
          </a:p>
        </p:txBody>
      </p:sp>
      <p:sp>
        <p:nvSpPr>
          <p:cNvPr id="15" name="metric-label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9825E7E9-00D2-4F97-B957-19D22CA47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58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 AI 在可信语义上分析与推演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2CB27E84-3E9A-4D46-8AF9-1F5536192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行业知识飞轮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01CEF714-0071-4226-A89F-F39D3FE06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049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更多业务场景 → 更完整的行业本体 → 更成熟的运营模型 → 更准确的 AI 建议 → 更高质量的决策反馈</a:t>
            </a:r>
          </a:p>
        </p:txBody>
      </p:sp>
    </p:spTree>
    <p:extLst>
      <p:ext uri="{BB962C8B-B14F-4D97-AF65-F5344CB8AC3E}">
        <p14:creationId xmlns:p14="http://schemas.microsoft.com/office/powerpoint/2010/main" val="1281031088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FAD24C74-41CA-4605-9BE3-107AE4BBD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AICO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A529C57D-E7B0-4DAB-B0A3-C2F0F51BB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668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整合现有数据，看清企业现在</a:t>
            </a:r>
          </a:p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借助 AI 智脑，掌控经营未来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2FCBB21B-E888-41D1-8A88-F1FEEDD8C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933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行业数字本体，是企业运营管理智能化的共同语言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A5164CDD-3BAA-4DCA-83B4-F7183A773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814CD412-B381-496C-8B8B-FA5702894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81540732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646876E0-0E7D-4C47-88BB-F7B9241CA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800B30B-A133-4ABA-8673-92A86EC0F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运营管理数字模型，把经验沉淀为可计算的决策逻辑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08A7FE47-7F50-4232-BB80-99E597CC7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B3B1AD54-07DD-41E0-9B6C-554D2E5D8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6A6BC65A-D9E7-4428-B467-06D394663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定义对象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65D2FFBB-DADD-4B4A-9499-8210F90C3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门店、商品、顾客、原料、组织与资金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C72B2E7C-0DD9-4F55-A44A-B609AC9055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18F98BD3-AAFE-4856-BD0F-7EDD317EA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连接关系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ADF236E8-4425-410B-8727-4A6B32BD5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销售、成本、库存、人员和供应链相互关联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3E86355A-DBAE-49C1-98D7-A4800B7CB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68F92615-6BAA-4E95-9FB3-D8B1F82EA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衡量状态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3954E5E7-F26F-4F53-8E3D-462B4D1BD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统一指标判断健康度、风险与利润机会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DAE05A10-8754-4330-B9B6-9E4126E05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919D0FD0-AF89-472D-91D0-2C7B81CEC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推演行动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EAC7376B-F0CF-40A0-BFF6-EE27F80C5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结合最佳实践预测影响并形成决策建议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72545440-DA9A-4B79-9879-8D71D6383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62E00BF5-8FBA-4D9C-82C2-286D7EA85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企业经营经验 → 行业数字模型 → AI 智脑分析 → 决策结果反馈 → 模型持续进化</a:t>
            </a:r>
          </a:p>
        </p:txBody>
      </p:sp>
    </p:spTree>
    <p:extLst>
      <p:ext uri="{BB962C8B-B14F-4D97-AF65-F5344CB8AC3E}">
        <p14:creationId xmlns:p14="http://schemas.microsoft.com/office/powerpoint/2010/main" val="197319905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B42D6FCE-B349-491D-8419-17AE20206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51F5831-9AEC-4DCC-94EB-20BC544DE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行业数字本体，让分散数据还原为完整经营图景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E3062A6-4117-4D2B-84CB-97F15E504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3BF77464-862F-442E-8A64-F6C196186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B3A767BC-7EB5-476D-9AAE-BAA2D1B4C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79E3DA6D-7419-4D5E-89B0-8A2C4E40E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A33A08CD-AA50-46BE-8512-DEA97362E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12BEC05D-184E-4E12-A0DE-0261424F5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D9A3F2FF-C02B-40FB-AF62-C82132D0F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E9D571EA-7C42-4BC6-8499-057C9EA25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47323444-82E0-4920-B5F4-1AAD355E6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A4F1A126-4BCE-4C30-A280-C0805FE93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C1166863-C428-4215-9A78-577E5024D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9BBF1453-286F-444B-AE84-58A7707F9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0907DC3A-9FA6-4D13-A0EB-CCB6E223B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227D1311-D622-4752-9FB0-208546C87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DDC772BA-4023-476B-9F95-7A6620281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2F9BDEB6-F33F-47E7-B8D5-C45A42FED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015E1C9F-548C-432C-90F3-3686C9F69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077CAA7B-9675-46C4-96B7-5D9F81F33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D5BF30F0-ADEA-4DC8-B485-57E0BFC06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0FA1721A-A04A-4F84-A555-8DCE1FE6D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124B723A-1233-4005-A650-E417BA280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0F406202-5CDD-4F2C-A2D3-C282D8E34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数据不再按系统孤立存在，而是围绕经营对象、业务关系和管理目标被统一理解。</a:t>
            </a:r>
          </a:p>
        </p:txBody>
      </p:sp>
    </p:spTree>
    <p:extLst>
      <p:ext uri="{BB962C8B-B14F-4D97-AF65-F5344CB8AC3E}">
        <p14:creationId xmlns:p14="http://schemas.microsoft.com/office/powerpoint/2010/main" val="193443072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33C640EC-17EA-46DC-A64D-5C67B68D3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4BC9A93-62ED-4BBF-A7F8-8A3719D21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不是生产更多数据，而是让现有数据拥有统一语义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0A2C33E-3DF7-4D34-9E4F-0261C2A3A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C1831C50-D562-460B-A55F-CF25CF5F0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C40F5AAC-4628-49A3-9949-A0ED62ADE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企业现有数据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5FFAC37A-9B64-4E09-AA0D-BCF3BC6EE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ERP · 会员 · 库存 · 采购 · 配送 · 财务 · 人事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E4B4F612-B2D2-4961-999A-581D9AE07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70FE2631-50E6-4ABB-8EFB-7FEFD807C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871F7620-D319-4BEE-B942-30F3AC63B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顾客 · 原料 · 组织 · 资金 · 业务关系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B1FB6C22-3628-4C2F-B8BD-1654EDA61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1DC52E22-0768-4F9B-B253-B20D6E907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运营管理模型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FEC352B2-6413-45B7-8A91-86992298C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收入质量 · 成本桥 · 人效 · 风险 · 对标 · 预测 · 决策规则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1400E97B-1540-4E78-B60E-D4CF8EBAB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E77EE781-962C-4798-A72E-7CE3C52B8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经营智脑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518BFE6E-1C04-4271-9620-4C25302BA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理解现状 · 解释原因 · 生成建议 · 推演影响 · 辅助决策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D7F7772E-FB9A-4107-8CEE-CC5D54E3E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统一语义、统一口径和证据追溯，是 AI 能够理解企业经营的前提。</a:t>
            </a:r>
          </a:p>
        </p:txBody>
      </p:sp>
    </p:spTree>
    <p:extLst>
      <p:ext uri="{BB962C8B-B14F-4D97-AF65-F5344CB8AC3E}">
        <p14:creationId xmlns:p14="http://schemas.microsoft.com/office/powerpoint/2010/main" val="111273229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288D9A4C-1D12-4F5F-8920-29DF63FAA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6BB9D5C-8F10-4752-8F2A-F8043DEA9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智脑：看清现在，推演未来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7CFC15B-B1AD-4369-BCF6-E03E5866E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5D184AC2-91BD-4797-9135-B010F7E24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74A6A7F1-B4BC-478F-B317-EE4B27268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6A72B1DC-DCD9-44AC-93D0-F34FF750E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40A8A6E3-3C30-439D-8DD4-2336C3025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72BCE504-5850-4645-857F-F22AF1375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DA8C5A1B-CD29-44F8-A445-4E703F92F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A663DD77-9B83-47B2-AF72-52BA72CA9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FBA53100-4823-4635-B351-60D071397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7B0D1BBA-5AEC-487A-878C-865B36DB0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25BF25B5-5830-439B-95BB-3B3EC92CB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给出证据、原因假设、最佳实践与影响推演；最终决策仍由管理者掌握。</a:t>
            </a:r>
          </a:p>
        </p:txBody>
      </p:sp>
    </p:spTree>
    <p:extLst>
      <p:ext uri="{BB962C8B-B14F-4D97-AF65-F5344CB8AC3E}">
        <p14:creationId xmlns:p14="http://schemas.microsoft.com/office/powerpoint/2010/main" val="208314895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36BDF569-19EA-4322-8E7C-1EFD56828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05F264E-071D-4731-84EF-5B37E5A12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5B9AE51E-8602-444E-8A26-979402C90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B9070407-CD15-4293-A727-E9413B000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C7C2F2C6-B59E-4A58-83EE-5CE817111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4B75B751-C971-4778-B6F2-8A956D2DA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71D400D3-AD0F-4836-A1FE-9FC88230C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93D94143-1CB5-49F1-B1C2-773E92B48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9870E0B9-D7C7-4C73-AF7C-F30320F98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本体关联与智脑诊断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11C4BBE3-911A-45F3-B7E4-8ACE7D448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B4B23C58-5A2F-4D43-B072-501BC4EB4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E29E9AE8-1372-4EA6-AD9F-400714AF8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A20A98FD-E9FC-4AE6-8DD0-8EB134AE6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0709FA44-FA53-4A26-9D44-3ACDD7A65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2EF7DF1B-49FD-4876-A820-C8F1C498D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5093021E-5EC0-4AF3-B710-30C1F32E8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90B72D96-4629-4E30-ABA6-F9196A968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04AA072A-5B03-49AD-9C6B-7D8447861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089654F1-A1D6-45B8-A01E-5F53D39D8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5597B29B-8C64-4E9A-950C-5224113FF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94197761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7C7DD417-89F1-428F-9D38-534D2B02F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8BD6E64-4F4C-4DA1-A003-AB6730114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EFABB9C-D1A7-407A-8AC5-F06C9B500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130BFF86-B15B-4402-8B85-9D9EB6C67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6042C4F0-569C-483A-8DE9-5CA3BBB08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3B965845-D209-42DB-A039-10EBE6E74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E3064F0D-E5C5-40C3-BBE9-EE821056E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E5C9B9BB-CF25-4EAB-9A8A-9007C6013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6AB074A2-1A98-4422-990D-18E1C5805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CAD6CEF5-662E-4827-8965-4CCA8B4BF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C9FFAC77-A36F-43FA-A71C-6329851835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958FDD12-508D-44D5-B819-AFA1F63A0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69697B7D-E6E9-496D-9919-4786F2FE6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FD098DE0-9413-408A-BBA6-3BEB40CA6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71580EB8-15F8-4DFB-B310-09FA2C253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E3EF2EEA-A7BA-4726-9150-E9D99338C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38521C13-9582-4A18-A105-A237B1C11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FF2508F6-978A-4E05-976E-6BC1BA7AC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C5DB88B3-D988-4F96-9639-295F4CBC3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56BB25BF-488E-4B0A-B71C-BE87D136C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0EA690A0-7C1D-4E9B-B736-41071D549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F0E1DF70-E254-4185-B6BA-C0A9A3E2C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C5F8310B-5546-4ED6-B6C7-3DE67FB0F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52D5FC81-AD13-4A3B-BBB6-4F5D0C780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0C8B2938-429C-4768-A434-798968FDE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43BAF499-9572-4EA1-941C-6E7B4E8F9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102229067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A1D3FDEF-377F-46DD-9D19-F55101C01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EBECD95A-A265-4AB0-A891-92AB88D47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86901AB-0959-4FCF-9870-2A6BD7797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B0C1D31D-6965-4DDD-8475-3CAD2B3B1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40A63AA1-849E-454C-A797-3563FDE39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B80ABF72-6E08-405E-B259-45B3D2C8B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B249A330-0751-4FB4-8252-8BC907E91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DD97DDB2-529C-4ECC-A5C6-608286D4C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FA65BA34-DDC7-46C6-9C41-2FD0AFCBF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34868777-101A-409F-91F7-187E2CD66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51328B94-F13C-4412-9DDF-1A856F87B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6B402882-7B32-40A3-BE13-05C1B16E5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E9AF99E8-2E7A-454F-91D3-95E7DC9BC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F86B006B-25FB-46E9-8783-94EA543F35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69E1059A-6874-4026-959B-ED7C0B03D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81FC8CCE-C1BE-4CCD-AF31-88D7B0521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D5853134-B657-40FE-8AAB-B23BF1951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95496741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2026-08-01T05:56:31.2230000Z</dcterms:created>
  <dcterms:modified xsi:type="dcterms:W3CDTF">2026-08-01T05:56:31.2230000Z</dcterms:modified>
</coreProperties>
</file>