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  <Override PartName="/ppt/slides/slide21.xml" ContentType="application/vnd.openxmlformats-officedocument.presentationml.slide+xml"/>
  <Override PartName="/ppt/notesSlides/notesSlide21.xml" ContentType="application/vnd.openxmlformats-officedocument.presentationml.notesSlide+xml"/>
  <Override PartName="/ppt/slides/slide22.xml" ContentType="application/vnd.openxmlformats-officedocument.presentationml.slide+xml"/>
  <Override PartName="/ppt/notesSlides/notesSlide22.xml" ContentType="application/vnd.openxmlformats-officedocument.presentationml.notesSlide+xml"/>
  <Override PartName="/ppt/slides/slide23.xml" ContentType="application/vnd.openxmlformats-officedocument.presentationml.slide+xml"/>
  <Override PartName="/ppt/notesSlides/notesSlide23.xml" ContentType="application/vnd.openxmlformats-officedocument.presentationml.notesSlide+xml"/>
  <Override PartName="/ppt/slides/slide24.xml" ContentType="application/vnd.openxmlformats-officedocument.presentationml.slide+xml"/>
  <Override PartName="/ppt/notesSlides/notesSlide24.xml" ContentType="application/vnd.openxmlformats-officedocument.presentationml.notesSlide+xml"/>
  <Override PartName="/ppt/slides/slide25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26.xml" ContentType="application/vnd.openxmlformats-officedocument.presentationml.slide+xml"/>
  <Override PartName="/ppt/notesSlides/notesSlide26.xml" ContentType="application/vnd.openxmlformats-officedocument.presentationml.notesSlide+xml"/>
  <Override PartName="/ppt/slides/slide27.xml" ContentType="application/vnd.openxmlformats-officedocument.presentationml.slide+xml"/>
  <Override PartName="/ppt/notesSlides/notesSlide27.xml" ContentType="application/vnd.openxmlformats-officedocument.presentationml.notesSlide+xml"/>
  <Override PartName="/ppt/slides/slide28.xml" ContentType="application/vnd.openxmlformats-officedocument.presentationml.slide+xml"/>
  <Override PartName="/ppt/notesSlides/notesSlide28.xml" ContentType="application/vnd.openxmlformats-officedocument.presentationml.notesSlide+xml"/>
  <Override PartName="/ppt/slides/slide29.xml" ContentType="application/vnd.openxmlformats-officedocument.presentationml.slide+xml"/>
  <Override PartName="/ppt/notesSlides/notesSlide29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338289de3aa54030" /><Relationship Type="http://schemas.openxmlformats.org/officeDocument/2006/relationships/extended-properties" Target="/docProps/app.xml" Id="Rec9224d0812d4eef" /><Relationship Type="http://schemas.openxmlformats.org/officeDocument/2006/relationships/officeDocument" Target="/ppt/presentation.xml" Id="Re2aced3118154d0e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edb815d9cb814566"/>
  </p:sldMasterIdLst>
  <p:notesMasterIdLst>
    <p:notesMasterId xmlns:r="http://schemas.openxmlformats.org/officeDocument/2006/relationships" r:id="R28de3fd87fe64fab"/>
  </p:notesMasterIdLst>
  <p:sldIdLst>
    <p:sldId xmlns:r="http://schemas.openxmlformats.org/officeDocument/2006/relationships" id="256" r:id="Reb5aaf34f1d34acf"/>
    <p:sldId xmlns:r="http://schemas.openxmlformats.org/officeDocument/2006/relationships" id="257" r:id="R6d019e4d31814b25"/>
    <p:sldId xmlns:r="http://schemas.openxmlformats.org/officeDocument/2006/relationships" id="258" r:id="R740b2a1c639042f5"/>
    <p:sldId xmlns:r="http://schemas.openxmlformats.org/officeDocument/2006/relationships" id="259" r:id="R0b12cc72933445e3"/>
    <p:sldId xmlns:r="http://schemas.openxmlformats.org/officeDocument/2006/relationships" id="260" r:id="Raa686b2b41aa4dde"/>
    <p:sldId xmlns:r="http://schemas.openxmlformats.org/officeDocument/2006/relationships" id="261" r:id="Rd8492287e19247af"/>
    <p:sldId xmlns:r="http://schemas.openxmlformats.org/officeDocument/2006/relationships" id="262" r:id="Rff65f0f334e04bcb"/>
    <p:sldId xmlns:r="http://schemas.openxmlformats.org/officeDocument/2006/relationships" id="263" r:id="R2412a7db905843eb"/>
    <p:sldId xmlns:r="http://schemas.openxmlformats.org/officeDocument/2006/relationships" id="264" r:id="Ra8d9c6806b8844c3"/>
    <p:sldId xmlns:r="http://schemas.openxmlformats.org/officeDocument/2006/relationships" id="265" r:id="R48e94e5c68404640"/>
    <p:sldId xmlns:r="http://schemas.openxmlformats.org/officeDocument/2006/relationships" id="266" r:id="R57b62b970e344968"/>
    <p:sldId xmlns:r="http://schemas.openxmlformats.org/officeDocument/2006/relationships" id="267" r:id="R3ea2e21299d74313"/>
    <p:sldId xmlns:r="http://schemas.openxmlformats.org/officeDocument/2006/relationships" id="268" r:id="R454ab14cca154e0a"/>
    <p:sldId xmlns:r="http://schemas.openxmlformats.org/officeDocument/2006/relationships" id="269" r:id="Rc00dbe7a071c4116"/>
    <p:sldId xmlns:r="http://schemas.openxmlformats.org/officeDocument/2006/relationships" id="270" r:id="R9290386c57704b8f"/>
    <p:sldId xmlns:r="http://schemas.openxmlformats.org/officeDocument/2006/relationships" id="271" r:id="R36e174bd51184c73"/>
    <p:sldId xmlns:r="http://schemas.openxmlformats.org/officeDocument/2006/relationships" id="272" r:id="Rbeb04cd77eba404c"/>
    <p:sldId xmlns:r="http://schemas.openxmlformats.org/officeDocument/2006/relationships" id="273" r:id="Rd42597a7c16c44df"/>
    <p:sldId xmlns:r="http://schemas.openxmlformats.org/officeDocument/2006/relationships" id="274" r:id="R9f764070a8124520"/>
    <p:sldId xmlns:r="http://schemas.openxmlformats.org/officeDocument/2006/relationships" id="275" r:id="Rb94eedb2a33340fb"/>
    <p:sldId xmlns:r="http://schemas.openxmlformats.org/officeDocument/2006/relationships" id="276" r:id="R747198292f2349c7"/>
    <p:sldId xmlns:r="http://schemas.openxmlformats.org/officeDocument/2006/relationships" id="277" r:id="R211c53825c8f43f2"/>
    <p:sldId xmlns:r="http://schemas.openxmlformats.org/officeDocument/2006/relationships" id="278" r:id="R2f5382c3fa684dc7"/>
    <p:sldId xmlns:r="http://schemas.openxmlformats.org/officeDocument/2006/relationships" id="279" r:id="Ra1e0cf1cff174cc8"/>
    <p:sldId xmlns:r="http://schemas.openxmlformats.org/officeDocument/2006/relationships" id="280" r:id="Rf64785c1f6e94d7f"/>
    <p:sldId xmlns:r="http://schemas.openxmlformats.org/officeDocument/2006/relationships" id="281" r:id="R87c535d669dc4594"/>
    <p:sldId xmlns:r="http://schemas.openxmlformats.org/officeDocument/2006/relationships" id="282" r:id="R417ef35086ce4ef1"/>
    <p:sldId xmlns:r="http://schemas.openxmlformats.org/officeDocument/2006/relationships" id="283" r:id="R4493398decb44335"/>
    <p:sldId xmlns:r="http://schemas.openxmlformats.org/officeDocument/2006/relationships" id="284" r:id="R29f9ee602f9b4081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0fefae2f98fa4f6e" /><Relationship Type="http://schemas.openxmlformats.org/officeDocument/2006/relationships/slideMaster" Target="/ppt/slideMasters/slideMaster1.xml" Id="Redb815d9cb814566" /><Relationship Type="http://schemas.openxmlformats.org/officeDocument/2006/relationships/notesMaster" Target="/ppt/notesMasters/notesMaster1.xml" Id="R28de3fd87fe64fab" /><Relationship Type="http://schemas.openxmlformats.org/officeDocument/2006/relationships/presProps" Target="/ppt/presProps.xml" Id="Re0da7bf4803d4d32" /><Relationship Type="http://schemas.openxmlformats.org/officeDocument/2006/relationships/tableStyles" Target="/ppt/tableStyles.xml" Id="R62c12956f22e42ea" /><Relationship Type="http://schemas.openxmlformats.org/officeDocument/2006/relationships/slide" Target="/ppt/slides/slide1.xml" Id="Reb5aaf34f1d34acf" /><Relationship Type="http://schemas.openxmlformats.org/officeDocument/2006/relationships/slide" Target="/ppt/slides/slide2.xml" Id="R6d019e4d31814b25" /><Relationship Type="http://schemas.openxmlformats.org/officeDocument/2006/relationships/slide" Target="/ppt/slides/slide3.xml" Id="R740b2a1c639042f5" /><Relationship Type="http://schemas.openxmlformats.org/officeDocument/2006/relationships/slide" Target="/ppt/slides/slide4.xml" Id="R0b12cc72933445e3" /><Relationship Type="http://schemas.openxmlformats.org/officeDocument/2006/relationships/slide" Target="/ppt/slides/slide5.xml" Id="Raa686b2b41aa4dde" /><Relationship Type="http://schemas.openxmlformats.org/officeDocument/2006/relationships/slide" Target="/ppt/slides/slide6.xml" Id="Rd8492287e19247af" /><Relationship Type="http://schemas.openxmlformats.org/officeDocument/2006/relationships/slide" Target="/ppt/slides/slide7.xml" Id="Rff65f0f334e04bcb" /><Relationship Type="http://schemas.openxmlformats.org/officeDocument/2006/relationships/slide" Target="/ppt/slides/slide8.xml" Id="R2412a7db905843eb" /><Relationship Type="http://schemas.openxmlformats.org/officeDocument/2006/relationships/slide" Target="/ppt/slides/slide9.xml" Id="Ra8d9c6806b8844c3" /><Relationship Type="http://schemas.openxmlformats.org/officeDocument/2006/relationships/slide" Target="/ppt/slides/slide10.xml" Id="R48e94e5c68404640" /><Relationship Type="http://schemas.openxmlformats.org/officeDocument/2006/relationships/slide" Target="/ppt/slides/slide11.xml" Id="R57b62b970e344968" /><Relationship Type="http://schemas.openxmlformats.org/officeDocument/2006/relationships/slide" Target="/ppt/slides/slide12.xml" Id="R3ea2e21299d74313" /><Relationship Type="http://schemas.openxmlformats.org/officeDocument/2006/relationships/slide" Target="/ppt/slides/slide13.xml" Id="R454ab14cca154e0a" /><Relationship Type="http://schemas.openxmlformats.org/officeDocument/2006/relationships/slide" Target="/ppt/slides/slide14.xml" Id="Rc00dbe7a071c4116" /><Relationship Type="http://schemas.openxmlformats.org/officeDocument/2006/relationships/slide" Target="/ppt/slides/slide15.xml" Id="R9290386c57704b8f" /><Relationship Type="http://schemas.openxmlformats.org/officeDocument/2006/relationships/slide" Target="/ppt/slides/slide16.xml" Id="R36e174bd51184c73" /><Relationship Type="http://schemas.openxmlformats.org/officeDocument/2006/relationships/slide" Target="/ppt/slides/slide17.xml" Id="Rbeb04cd77eba404c" /><Relationship Type="http://schemas.openxmlformats.org/officeDocument/2006/relationships/slide" Target="/ppt/slides/slide18.xml" Id="Rd42597a7c16c44df" /><Relationship Type="http://schemas.openxmlformats.org/officeDocument/2006/relationships/slide" Target="/ppt/slides/slide19.xml" Id="R9f764070a8124520" /><Relationship Type="http://schemas.openxmlformats.org/officeDocument/2006/relationships/slide" Target="/ppt/slides/slide20.xml" Id="Rb94eedb2a33340fb" /><Relationship Type="http://schemas.openxmlformats.org/officeDocument/2006/relationships/slide" Target="/ppt/slides/slide21.xml" Id="R747198292f2349c7" /><Relationship Type="http://schemas.openxmlformats.org/officeDocument/2006/relationships/slide" Target="/ppt/slides/slide22.xml" Id="R211c53825c8f43f2" /><Relationship Type="http://schemas.openxmlformats.org/officeDocument/2006/relationships/slide" Target="/ppt/slides/slide23.xml" Id="R2f5382c3fa684dc7" /><Relationship Type="http://schemas.openxmlformats.org/officeDocument/2006/relationships/slide" Target="/ppt/slides/slide24.xml" Id="Ra1e0cf1cff174cc8" /><Relationship Type="http://schemas.openxmlformats.org/officeDocument/2006/relationships/slide" Target="/ppt/slides/slide25.xml" Id="Rf64785c1f6e94d7f" /><Relationship Type="http://schemas.openxmlformats.org/officeDocument/2006/relationships/slide" Target="/ppt/slides/slide26.xml" Id="R87c535d669dc4594" /><Relationship Type="http://schemas.openxmlformats.org/officeDocument/2006/relationships/slide" Target="/ppt/slides/slide27.xml" Id="R417ef35086ce4ef1" /><Relationship Type="http://schemas.openxmlformats.org/officeDocument/2006/relationships/slide" Target="/ppt/slides/slide28.xml" Id="R4493398decb44335" /><Relationship Type="http://schemas.openxmlformats.org/officeDocument/2006/relationships/slide" Target="/ppt/slides/slide29.xml" Id="R29f9ee602f9b4081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511d8ac181b14f0d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f1b83e94e83a45c8" /><Relationship Type="http://schemas.openxmlformats.org/officeDocument/2006/relationships/notesMaster" Target="/ppt/notesMasters/notesMaster1.xml" Id="R4e77d8a5a791459d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937cf755164b4b8a" /><Relationship Type="http://schemas.openxmlformats.org/officeDocument/2006/relationships/notesMaster" Target="/ppt/notesMasters/notesMaster1.xml" Id="R8d66d3d63dc84c7d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12cbc7ab18b242df" /><Relationship Type="http://schemas.openxmlformats.org/officeDocument/2006/relationships/notesMaster" Target="/ppt/notesMasters/notesMaster1.xml" Id="R84176e329bc94c7a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a9d01c44adc94c7c" /><Relationship Type="http://schemas.openxmlformats.org/officeDocument/2006/relationships/notesMaster" Target="/ppt/notesMasters/notesMaster1.xml" Id="Rc13202f94e4a4d76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4867db759bf74c45" /><Relationship Type="http://schemas.openxmlformats.org/officeDocument/2006/relationships/notesMaster" Target="/ppt/notesMasters/notesMaster1.xml" Id="Rad6bdabffb724475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c1c329b79f394015" /><Relationship Type="http://schemas.openxmlformats.org/officeDocument/2006/relationships/notesMaster" Target="/ppt/notesMasters/notesMaster1.xml" Id="R739f861f68504920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f890597c21324653" /><Relationship Type="http://schemas.openxmlformats.org/officeDocument/2006/relationships/notesMaster" Target="/ppt/notesMasters/notesMaster1.xml" Id="R5be88f88a2564055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93bf875b8efb4e4b" /><Relationship Type="http://schemas.openxmlformats.org/officeDocument/2006/relationships/notesMaster" Target="/ppt/notesMasters/notesMaster1.xml" Id="R1f84fbe7d5e0450e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613d4edc28364e70" /><Relationship Type="http://schemas.openxmlformats.org/officeDocument/2006/relationships/notesMaster" Target="/ppt/notesMasters/notesMaster1.xml" Id="R4c5a1c394f224ee6" /></Relationships>
</file>

<file path=ppt/notesSlides/_rels/notesSlide18.xml.rels>&#65279;<?xml version="1.0" encoding="utf-8"?><Relationships xmlns="http://schemas.openxmlformats.org/package/2006/relationships"><Relationship Type="http://schemas.openxmlformats.org/officeDocument/2006/relationships/slide" Target="/ppt/slides/slide18.xml" Id="R05ef756201444ed7" /><Relationship Type="http://schemas.openxmlformats.org/officeDocument/2006/relationships/notesMaster" Target="/ppt/notesMasters/notesMaster1.xml" Id="R742e795745a04275" /></Relationships>
</file>

<file path=ppt/notesSlides/_rels/notesSlide19.xml.rels>&#65279;<?xml version="1.0" encoding="utf-8"?><Relationships xmlns="http://schemas.openxmlformats.org/package/2006/relationships"><Relationship Type="http://schemas.openxmlformats.org/officeDocument/2006/relationships/slide" Target="/ppt/slides/slide19.xml" Id="R610bcafade0e45de" /><Relationship Type="http://schemas.openxmlformats.org/officeDocument/2006/relationships/notesMaster" Target="/ppt/notesMasters/notesMaster1.xml" Id="Rdc1b4bf912004000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caf7ce0506f04562" /><Relationship Type="http://schemas.openxmlformats.org/officeDocument/2006/relationships/notesMaster" Target="/ppt/notesMasters/notesMaster1.xml" Id="Rbfaa25c2dd954da1" /></Relationships>
</file>

<file path=ppt/notesSlides/_rels/notesSlide20.xml.rels>&#65279;<?xml version="1.0" encoding="utf-8"?><Relationships xmlns="http://schemas.openxmlformats.org/package/2006/relationships"><Relationship Type="http://schemas.openxmlformats.org/officeDocument/2006/relationships/slide" Target="/ppt/slides/slide20.xml" Id="R23c3d2ac93954764" /><Relationship Type="http://schemas.openxmlformats.org/officeDocument/2006/relationships/notesMaster" Target="/ppt/notesMasters/notesMaster1.xml" Id="R00940ba060a44d50" /></Relationships>
</file>

<file path=ppt/notesSlides/_rels/notesSlide21.xml.rels>&#65279;<?xml version="1.0" encoding="utf-8"?><Relationships xmlns="http://schemas.openxmlformats.org/package/2006/relationships"><Relationship Type="http://schemas.openxmlformats.org/officeDocument/2006/relationships/slide" Target="/ppt/slides/slide21.xml" Id="Rfcf4d581e7504cef" /><Relationship Type="http://schemas.openxmlformats.org/officeDocument/2006/relationships/notesMaster" Target="/ppt/notesMasters/notesMaster1.xml" Id="R5eecf143ddb34aff" /></Relationships>
</file>

<file path=ppt/notesSlides/_rels/notesSlide22.xml.rels>&#65279;<?xml version="1.0" encoding="utf-8"?><Relationships xmlns="http://schemas.openxmlformats.org/package/2006/relationships"><Relationship Type="http://schemas.openxmlformats.org/officeDocument/2006/relationships/slide" Target="/ppt/slides/slide22.xml" Id="R88bde613850e46b8" /><Relationship Type="http://schemas.openxmlformats.org/officeDocument/2006/relationships/notesMaster" Target="/ppt/notesMasters/notesMaster1.xml" Id="Rc4eb42d4dd2941de" /></Relationships>
</file>

<file path=ppt/notesSlides/_rels/notesSlide23.xml.rels>&#65279;<?xml version="1.0" encoding="utf-8"?><Relationships xmlns="http://schemas.openxmlformats.org/package/2006/relationships"><Relationship Type="http://schemas.openxmlformats.org/officeDocument/2006/relationships/slide" Target="/ppt/slides/slide23.xml" Id="R25c0d73c5d474fd8" /><Relationship Type="http://schemas.openxmlformats.org/officeDocument/2006/relationships/notesMaster" Target="/ppt/notesMasters/notesMaster1.xml" Id="Rdd72bb7efb8c4616" /></Relationships>
</file>

<file path=ppt/notesSlides/_rels/notesSlide24.xml.rels>&#65279;<?xml version="1.0" encoding="utf-8"?><Relationships xmlns="http://schemas.openxmlformats.org/package/2006/relationships"><Relationship Type="http://schemas.openxmlformats.org/officeDocument/2006/relationships/slide" Target="/ppt/slides/slide24.xml" Id="R54a3738568d44db2" /><Relationship Type="http://schemas.openxmlformats.org/officeDocument/2006/relationships/notesMaster" Target="/ppt/notesMasters/notesMaster1.xml" Id="R2658efcdc63f4671" /></Relationships>
</file>

<file path=ppt/notesSlides/_rels/notesSlide25.xml.rels>&#65279;<?xml version="1.0" encoding="utf-8"?><Relationships xmlns="http://schemas.openxmlformats.org/package/2006/relationships"><Relationship Type="http://schemas.openxmlformats.org/officeDocument/2006/relationships/slide" Target="/ppt/slides/slide25.xml" Id="Rb3cb4816b1cf4619" /><Relationship Type="http://schemas.openxmlformats.org/officeDocument/2006/relationships/notesMaster" Target="/ppt/notesMasters/notesMaster1.xml" Id="R0aa189beb3714821" /></Relationships>
</file>

<file path=ppt/notesSlides/_rels/notesSlide26.xml.rels>&#65279;<?xml version="1.0" encoding="utf-8"?><Relationships xmlns="http://schemas.openxmlformats.org/package/2006/relationships"><Relationship Type="http://schemas.openxmlformats.org/officeDocument/2006/relationships/slide" Target="/ppt/slides/slide26.xml" Id="R86567ec4bdc6442c" /><Relationship Type="http://schemas.openxmlformats.org/officeDocument/2006/relationships/notesMaster" Target="/ppt/notesMasters/notesMaster1.xml" Id="Rbbf5988c9c934ae6" /></Relationships>
</file>

<file path=ppt/notesSlides/_rels/notesSlide27.xml.rels>&#65279;<?xml version="1.0" encoding="utf-8"?><Relationships xmlns="http://schemas.openxmlformats.org/package/2006/relationships"><Relationship Type="http://schemas.openxmlformats.org/officeDocument/2006/relationships/slide" Target="/ppt/slides/slide27.xml" Id="R3f2fe2208c2b448a" /><Relationship Type="http://schemas.openxmlformats.org/officeDocument/2006/relationships/notesMaster" Target="/ppt/notesMasters/notesMaster1.xml" Id="Rfb29d1364e254a55" /></Relationships>
</file>

<file path=ppt/notesSlides/_rels/notesSlide28.xml.rels>&#65279;<?xml version="1.0" encoding="utf-8"?><Relationships xmlns="http://schemas.openxmlformats.org/package/2006/relationships"><Relationship Type="http://schemas.openxmlformats.org/officeDocument/2006/relationships/slide" Target="/ppt/slides/slide28.xml" Id="R2acb013040074562" /><Relationship Type="http://schemas.openxmlformats.org/officeDocument/2006/relationships/notesMaster" Target="/ppt/notesMasters/notesMaster1.xml" Id="R7879f7a557094616" /></Relationships>
</file>

<file path=ppt/notesSlides/_rels/notesSlide29.xml.rels>&#65279;<?xml version="1.0" encoding="utf-8"?><Relationships xmlns="http://schemas.openxmlformats.org/package/2006/relationships"><Relationship Type="http://schemas.openxmlformats.org/officeDocument/2006/relationships/slide" Target="/ppt/slides/slide29.xml" Id="R878819dc07ba4300" /><Relationship Type="http://schemas.openxmlformats.org/officeDocument/2006/relationships/notesMaster" Target="/ppt/notesMasters/notesMaster1.xml" Id="R09602d56b7b64391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9d3e9364a2434a77" /><Relationship Type="http://schemas.openxmlformats.org/officeDocument/2006/relationships/notesMaster" Target="/ppt/notesMasters/notesMaster1.xml" Id="Rcf782ace5778423b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0930d46d4ca64d31" /><Relationship Type="http://schemas.openxmlformats.org/officeDocument/2006/relationships/notesMaster" Target="/ppt/notesMasters/notesMaster1.xml" Id="Raccd0832489f4554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39bc004cce1f453f" /><Relationship Type="http://schemas.openxmlformats.org/officeDocument/2006/relationships/notesMaster" Target="/ppt/notesMasters/notesMaster1.xml" Id="Rbb998947f8584d94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8901e9baf6f8465c" /><Relationship Type="http://schemas.openxmlformats.org/officeDocument/2006/relationships/notesMaster" Target="/ppt/notesMasters/notesMaster1.xml" Id="Ree3fdd295dcd4f38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88498d071ff349e5" /><Relationship Type="http://schemas.openxmlformats.org/officeDocument/2006/relationships/notesMaster" Target="/ppt/notesMasters/notesMaster1.xml" Id="R505b6e95fefb4f8c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e312eb9708704b03" /><Relationship Type="http://schemas.openxmlformats.org/officeDocument/2006/relationships/notesMaster" Target="/ppt/notesMasters/notesMaster1.xml" Id="R80bdd6ffabdb43cc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5c88f41f74d5417c" /><Relationship Type="http://schemas.openxmlformats.org/officeDocument/2006/relationships/notesMaster" Target="/ppt/notesMasters/notesMaster1.xml" Id="R64c0bcad03aa402b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本地应用功能架构与页面模块梳理；未使用生产数据或生产系统截图。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匿名复合案例，SKU结构比例为虚构示意；不代表真实客户数据。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匿名复合案例，需求与人员指数为示意；排班方案必须符合劳动规则并由管理者确认。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匿名复合案例，门店情景与现金流指数均为虚构示意；不构成真实关店建议。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匿名复合案例，用于说明标杆模型复制方法；未使用真实门店或选址数据。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融资支持能力描述，不构成授信承诺或财务建议；未使用真实融资或生产数据。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数据资产为管理与技术概念；不等同于会计入表资产，具体确认需遵循法规和专业评估。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长期发展能力为产品价值描述，不包含真实客户经营或并购数据。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产品扩展路径为商业模式说明，不包含真实客户合同或使用数据。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标准化复用结构为产品架构描述；具体复用比例需以实际项目数据核验。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行业知识飞轮为产品战略描述，不声称拥有未经验证的客户数据网络效应。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基于本地应用已覆盖的经营、成本、供应链、任务与验收模块归纳。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商业模式为建议结构；具体定价、合同金额与收入确认需依据公司真实政策和合同。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本页仅定义商业验证指标，不填入未经授权的客户、收入、续费或经营改善数据。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规模化经济模型为方向性框架；真实单位经济指标必须使用公司经核验数据。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示意图，无生产数据；本地应用功能：营收分析、平台优惠、会员复购、时间分析。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示意图，无生产数据；本地应用功能：菜品成本、成本库存、中央厨房、配送对账、BOM穿透。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本地应用：老板驾驶舱、总部驾驶舱、区域经理、店长工作台、任务管理、月度验收。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保密设计原则；本页不披露客户、门店、金额、文件、账号或生产系统截图。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实施路径为产品化建议，不含客户生产数据。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基于本地应用模块化路由、统一数据层与任务闭环的产品架构归纳。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本地应用功能架构总结；对外保密版。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本地应用：风险内控、任务管理、月度验收、区域经理与店长工作台。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本地应用导航与路由：经营总览、收入分析、成本与费用、运营分析、风险与选址、系统管理。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本地应用数据库分析层、指标字典、本体标准与数据质量模块；未展示具体表名和生产数据。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本地应用具备规则分析、趋势预测、智能排班、BOM需求预测；代码中预留大模型服务适配层。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匿名复合案例，全部对象、指数与改善目标均为示意；未使用生产数据。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匿名复合案例，门店代号及所有指数均为虚构示意；指数以同类门店中位数=100。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匿名复合案例，活动名称、指数与结论均为示意；未使用真实客户营销数据。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b5009fb729394508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ba1dd099b4444827" /><Relationship Type="http://schemas.openxmlformats.org/officeDocument/2006/relationships/slideLayout" Target="/ppt/slideLayouts/slideLayout1.xml" Id="R5d36fa59e7b0410f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5d36fa59e7b0410f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964da885aed48fa" /><Relationship Type="http://schemas.openxmlformats.org/officeDocument/2006/relationships/notesSlide" Target="/ppt/notesSlides/notesSlide1.xml" Id="R10975643044c4645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61a8c7faf584cb1" /><Relationship Type="http://schemas.openxmlformats.org/officeDocument/2006/relationships/notesSlide" Target="/ppt/notesSlides/notesSlide10.xml" Id="R89a1298af6864812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bbad5af437d4429" /><Relationship Type="http://schemas.openxmlformats.org/officeDocument/2006/relationships/notesSlide" Target="/ppt/notesSlides/notesSlide11.xml" Id="R8b8aa4e12eca4f88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ff112a592644381" /><Relationship Type="http://schemas.openxmlformats.org/officeDocument/2006/relationships/notesSlide" Target="/ppt/notesSlides/notesSlide12.xml" Id="Ra00ddac2f1f34e1f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6d3254fc7294e2e" /><Relationship Type="http://schemas.openxmlformats.org/officeDocument/2006/relationships/notesSlide" Target="/ppt/notesSlides/notesSlide13.xml" Id="Rd0f56e63212141ad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14b8efc367f438c" /><Relationship Type="http://schemas.openxmlformats.org/officeDocument/2006/relationships/notesSlide" Target="/ppt/notesSlides/notesSlide14.xml" Id="Re1cc2b2bb3074f22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3cb49c3f2bb4a4b" /><Relationship Type="http://schemas.openxmlformats.org/officeDocument/2006/relationships/notesSlide" Target="/ppt/notesSlides/notesSlide15.xml" Id="R4b6212f8d9334131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8d8e81be3134abf" /><Relationship Type="http://schemas.openxmlformats.org/officeDocument/2006/relationships/notesSlide" Target="/ppt/notesSlides/notesSlide16.xml" Id="Rc0286bb1b13a4ca6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f22bf66b01a4acd" /><Relationship Type="http://schemas.openxmlformats.org/officeDocument/2006/relationships/notesSlide" Target="/ppt/notesSlides/notesSlide17.xml" Id="R3f8ad5abecfa4671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dd21b92eeab4f90" /><Relationship Type="http://schemas.openxmlformats.org/officeDocument/2006/relationships/notesSlide" Target="/ppt/notesSlides/notesSlide18.xml" Id="R102393c70b8348c2" /></Relationships>
</file>

<file path=ppt/slides/_rels/slide1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3de27e9a40440df" /><Relationship Type="http://schemas.openxmlformats.org/officeDocument/2006/relationships/notesSlide" Target="/ppt/notesSlides/notesSlide19.xml" Id="Re5f7350ce42d4c7d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17732bc734b4f5a" /><Relationship Type="http://schemas.openxmlformats.org/officeDocument/2006/relationships/notesSlide" Target="/ppt/notesSlides/notesSlide2.xml" Id="Rb97aaf9ab53140e8" /></Relationships>
</file>

<file path=ppt/slides/_rels/slide2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536c4734c964cfa" /><Relationship Type="http://schemas.openxmlformats.org/officeDocument/2006/relationships/notesSlide" Target="/ppt/notesSlides/notesSlide20.xml" Id="Rdd17936ddc11427b" /></Relationships>
</file>

<file path=ppt/slides/_rels/slide2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88e600fdaf04af1" /><Relationship Type="http://schemas.openxmlformats.org/officeDocument/2006/relationships/notesSlide" Target="/ppt/notesSlides/notesSlide21.xml" Id="Rdcf9f67b9a124cb2" /></Relationships>
</file>

<file path=ppt/slides/_rels/slide2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08de9f80f464b6d" /><Relationship Type="http://schemas.openxmlformats.org/officeDocument/2006/relationships/notesSlide" Target="/ppt/notesSlides/notesSlide22.xml" Id="R5769f3e99c3a4707" /></Relationships>
</file>

<file path=ppt/slides/_rels/slide2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7bedc65159c485e" /><Relationship Type="http://schemas.openxmlformats.org/officeDocument/2006/relationships/notesSlide" Target="/ppt/notesSlides/notesSlide23.xml" Id="Ra14f652d4075427a" /></Relationships>
</file>

<file path=ppt/slides/_rels/slide2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af1b4f58e8c4532" /><Relationship Type="http://schemas.openxmlformats.org/officeDocument/2006/relationships/notesSlide" Target="/ppt/notesSlides/notesSlide24.xml" Id="R6c08f4f989944532" /></Relationships>
</file>

<file path=ppt/slides/_rels/slide2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62f514798064f7e" /><Relationship Type="http://schemas.openxmlformats.org/officeDocument/2006/relationships/notesSlide" Target="/ppt/notesSlides/notesSlide25.xml" Id="R3646966bdc714698" /></Relationships>
</file>

<file path=ppt/slides/_rels/slide2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b557e3556994a74" /><Relationship Type="http://schemas.openxmlformats.org/officeDocument/2006/relationships/notesSlide" Target="/ppt/notesSlides/notesSlide26.xml" Id="Ra59533e0dae9466d" /></Relationships>
</file>

<file path=ppt/slides/_rels/slide2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33d8b1b808b49b2" /><Relationship Type="http://schemas.openxmlformats.org/officeDocument/2006/relationships/notesSlide" Target="/ppt/notesSlides/notesSlide27.xml" Id="Re2618e5505b845f3" /></Relationships>
</file>

<file path=ppt/slides/_rels/slide2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2d7c4511ad148cb" /><Relationship Type="http://schemas.openxmlformats.org/officeDocument/2006/relationships/notesSlide" Target="/ppt/notesSlides/notesSlide28.xml" Id="R36b4ca209d084daf" /></Relationships>
</file>

<file path=ppt/slides/_rels/slide2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1c5e2b19e684252" /><Relationship Type="http://schemas.openxmlformats.org/officeDocument/2006/relationships/notesSlide" Target="/ppt/notesSlides/notesSlide29.xml" Id="R069f0fb6af18422e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485631a088a4209" /><Relationship Type="http://schemas.openxmlformats.org/officeDocument/2006/relationships/notesSlide" Target="/ppt/notesSlides/notesSlide3.xml" Id="Rf09ef293c87b4f54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290fdc202e94db0" /><Relationship Type="http://schemas.openxmlformats.org/officeDocument/2006/relationships/notesSlide" Target="/ppt/notesSlides/notesSlide4.xml" Id="R612492fe62884dce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9313191e48c49af" /><Relationship Type="http://schemas.openxmlformats.org/officeDocument/2006/relationships/notesSlide" Target="/ppt/notesSlides/notesSlide5.xml" Id="Rbc75b1989c90444c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001810ed2974a83" /><Relationship Type="http://schemas.openxmlformats.org/officeDocument/2006/relationships/notesSlide" Target="/ppt/notesSlides/notesSlide6.xml" Id="R5a240a2b57d040c2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ec3e88ae3ca4ab7" /><Relationship Type="http://schemas.openxmlformats.org/officeDocument/2006/relationships/notesSlide" Target="/ppt/notesSlides/notesSlide7.xml" Id="R056cb7822c8a472c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271d7684efd4b2e" /><Relationship Type="http://schemas.openxmlformats.org/officeDocument/2006/relationships/notesSlide" Target="/ppt/notesSlides/notesSlide8.xml" Id="R47ece34b281048c2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26076f29a8d4d60" /><Relationship Type="http://schemas.openxmlformats.org/officeDocument/2006/relationships/notesSlide" Target="/ppt/notesSlides/notesSlide9.xml" Id="R1a41718a5fb74e9d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6" name="brand">
            <a:extLst xmlns:a="http://schemas.openxmlformats.org/drawingml/2006/main">
              <a:ext uri="{FF2B5EF4-FFF2-40B4-BE49-F238E27FC236}">
                <a16:creationId xmlns:a16="http://schemas.microsoft.com/office/drawing/2014/main" id="{B08D565B-BEF1-44B1-824F-8DC1FB38C2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23850"/>
            <a:ext cx="28575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AICO</a:t>
            </a:r>
          </a:p>
        </p:txBody>
      </p:sp>
      <p:sp>
        <p:nvSpPr>
          <p:cNvPr id="2" name="cover-title">
            <a:extLst xmlns:a="http://schemas.openxmlformats.org/drawingml/2006/main">
              <a:ext uri="{FF2B5EF4-FFF2-40B4-BE49-F238E27FC236}">
                <a16:creationId xmlns:a16="http://schemas.microsoft.com/office/drawing/2014/main" id="{962AB21F-7995-4198-BB1C-D9D459854B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666875"/>
            <a:ext cx="1028700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5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5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连锁餐饮行业数字本体</a:t>
            </a:r>
          </a:p>
          <a:p xmlns:a="http://schemas.openxmlformats.org/drawingml/2006/main">
            <a:pPr algn="l">
              <a:defRPr sz="5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5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与 AI 经营智脑</a:t>
            </a:r>
          </a:p>
        </p:txBody>
      </p:sp>
      <p:sp>
        <p:nvSpPr>
          <p:cNvPr id="3" name="cover-sub">
            <a:extLst xmlns:a="http://schemas.openxmlformats.org/drawingml/2006/main">
              <a:ext uri="{FF2B5EF4-FFF2-40B4-BE49-F238E27FC236}">
                <a16:creationId xmlns:a16="http://schemas.microsoft.com/office/drawing/2014/main" id="{766355E0-6946-49A3-8040-3E226947D9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333875"/>
            <a:ext cx="97155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2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整合现有数据，准确展现经营现状；沉淀行业模型，帮助决策者掌控未来</a:t>
            </a:r>
          </a:p>
        </p:txBody>
      </p:sp>
      <p:sp>
        <p:nvSpPr>
          <p:cNvPr id="4" name="cover-accent">
            <a:extLst xmlns:a="http://schemas.openxmlformats.org/drawingml/2006/main">
              <a:ext uri="{FF2B5EF4-FFF2-40B4-BE49-F238E27FC236}">
                <a16:creationId xmlns:a16="http://schemas.microsoft.com/office/drawing/2014/main" id="{4C7EC8CE-32B6-41DF-83D5-BD998E2164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734050"/>
            <a:ext cx="113919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confidential">
            <a:extLst xmlns:a="http://schemas.openxmlformats.org/drawingml/2006/main">
              <a:ext uri="{FF2B5EF4-FFF2-40B4-BE49-F238E27FC236}">
                <a16:creationId xmlns:a16="http://schemas.microsoft.com/office/drawing/2014/main" id="{3B1B660C-C660-4161-9B38-E45B1A2383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01980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对外保密版 · 所有案例与指标均为示意</a:t>
            </a:r>
          </a:p>
        </p:txBody>
      </p:sp>
    </p:spTree>
    <p:extLst>
      <p:ext uri="{BB962C8B-B14F-4D97-AF65-F5344CB8AC3E}">
        <p14:creationId xmlns:p14="http://schemas.microsoft.com/office/powerpoint/2010/main" val="422047637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9" name="eyebrow">
            <a:extLst xmlns:a="http://schemas.openxmlformats.org/drawingml/2006/main">
              <a:ext uri="{FF2B5EF4-FFF2-40B4-BE49-F238E27FC236}">
                <a16:creationId xmlns:a16="http://schemas.microsoft.com/office/drawing/2014/main" id="{5F15A2D9-5AE4-4A6C-AC90-79F55A23C5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匿名复合案例 · SKU 组合决策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505CA264-D570-4DC1-B15B-67B91392B2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匿名案例四：商品很多，不等于顾客选择更多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F2A94F9F-703B-4B15-A562-7513520AAE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10</a:t>
            </a:r>
          </a:p>
        </p:txBody>
      </p:sp>
      <p:sp>
        <p:nvSpPr>
          <p:cNvPr id="4" name="sku-thesis">
            <a:extLst xmlns:a="http://schemas.openxmlformats.org/drawingml/2006/main">
              <a:ext uri="{FF2B5EF4-FFF2-40B4-BE49-F238E27FC236}">
                <a16:creationId xmlns:a16="http://schemas.microsoft.com/office/drawing/2014/main" id="{14F4330B-3E6D-4C59-8B2A-8F2D61470A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638300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7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7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某连锁品牌菜单持续扩张，但新品没有带来相应增长，反而增加采购、库存、训练和出品复杂度。</a:t>
            </a:r>
          </a:p>
        </p:txBody>
      </p:sp>
      <p:sp>
        <p:nvSpPr>
          <p:cNvPr id="5" name="skun0">
            <a:extLst xmlns:a="http://schemas.openxmlformats.org/drawingml/2006/main">
              <a:ext uri="{FF2B5EF4-FFF2-40B4-BE49-F238E27FC236}">
                <a16:creationId xmlns:a16="http://schemas.microsoft.com/office/drawing/2014/main" id="{521629FC-3197-4FBF-801B-873E5DE1A2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362200"/>
            <a:ext cx="16192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4615"/>
          </a:bodyPr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核心商品</a:t>
            </a:r>
          </a:p>
        </p:txBody>
      </p:sp>
      <p:sp>
        <p:nvSpPr>
          <p:cNvPr id="6" name="skuc0">
            <a:extLst xmlns:a="http://schemas.openxmlformats.org/drawingml/2006/main">
              <a:ext uri="{FF2B5EF4-FFF2-40B4-BE49-F238E27FC236}">
                <a16:creationId xmlns:a16="http://schemas.microsoft.com/office/drawing/2014/main" id="{F2B4D128-E4A4-4298-B21D-AA901D09F8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190750" y="2362200"/>
            <a:ext cx="9525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1481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6%</a:t>
            </a:r>
          </a:p>
        </p:txBody>
      </p:sp>
      <p:sp>
        <p:nvSpPr>
          <p:cNvPr id="7" name="skur0">
            <a:extLst xmlns:a="http://schemas.openxmlformats.org/drawingml/2006/main">
              <a:ext uri="{FF2B5EF4-FFF2-40B4-BE49-F238E27FC236}">
                <a16:creationId xmlns:a16="http://schemas.microsoft.com/office/drawing/2014/main" id="{B50D4B53-7EDC-4727-B38F-DDA51A498A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143250" y="2390775"/>
            <a:ext cx="952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196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商品占比</a:t>
            </a:r>
          </a:p>
        </p:txBody>
      </p:sp>
      <p:sp>
        <p:nvSpPr>
          <p:cNvPr id="8" name="skuv0">
            <a:extLst xmlns:a="http://schemas.openxmlformats.org/drawingml/2006/main">
              <a:ext uri="{FF2B5EF4-FFF2-40B4-BE49-F238E27FC236}">
                <a16:creationId xmlns:a16="http://schemas.microsoft.com/office/drawing/2014/main" id="{A3E5A7E7-0BF7-40D3-89F1-3CCFA39820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0" y="2362200"/>
            <a:ext cx="9525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1481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68%</a:t>
            </a:r>
          </a:p>
        </p:txBody>
      </p:sp>
      <p:sp>
        <p:nvSpPr>
          <p:cNvPr id="9" name="skul0">
            <a:extLst xmlns:a="http://schemas.openxmlformats.org/drawingml/2006/main">
              <a:ext uri="{FF2B5EF4-FFF2-40B4-BE49-F238E27FC236}">
                <a16:creationId xmlns:a16="http://schemas.microsoft.com/office/drawing/2014/main" id="{12D8C237-8FC8-4A3C-BF4A-18288B4177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2390775"/>
            <a:ext cx="952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196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贡献占比</a:t>
            </a:r>
          </a:p>
        </p:txBody>
      </p:sp>
      <p:sp>
        <p:nvSpPr>
          <p:cNvPr id="10" name="skua0">
            <a:extLst xmlns:a="http://schemas.openxmlformats.org/drawingml/2006/main">
              <a:ext uri="{FF2B5EF4-FFF2-40B4-BE49-F238E27FC236}">
                <a16:creationId xmlns:a16="http://schemas.microsoft.com/office/drawing/2014/main" id="{F2788261-5CCC-49A8-A438-655FF2EB0D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2362200"/>
            <a:ext cx="38100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保障供应与品质</a:t>
            </a:r>
          </a:p>
        </p:txBody>
      </p:sp>
      <p:cxnSp>
        <p:nvCxnSpPr>
          <p:cNvPr id="39" name=""/>
          <p:cNvCxnSpPr/>
          <p:nvPr/>
        </p:nvCxnSpPr>
        <p:spPr>
          <a:xfrm xmlns:a="http://schemas.openxmlformats.org/drawingml/2006/main">
            <a:off x="400050" y="2905125"/>
            <a:ext cx="1095375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2" name="skun1">
            <a:extLst xmlns:a="http://schemas.openxmlformats.org/drawingml/2006/main">
              <a:ext uri="{FF2B5EF4-FFF2-40B4-BE49-F238E27FC236}">
                <a16:creationId xmlns:a16="http://schemas.microsoft.com/office/drawing/2014/main" id="{6E3AB2BF-1B0D-4CAF-B4F5-8B657BCA78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352800"/>
            <a:ext cx="16192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4615"/>
          </a:bodyPr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成长商品</a:t>
            </a:r>
          </a:p>
        </p:txBody>
      </p:sp>
      <p:sp>
        <p:nvSpPr>
          <p:cNvPr id="13" name="skuc1">
            <a:extLst xmlns:a="http://schemas.openxmlformats.org/drawingml/2006/main">
              <a:ext uri="{FF2B5EF4-FFF2-40B4-BE49-F238E27FC236}">
                <a16:creationId xmlns:a16="http://schemas.microsoft.com/office/drawing/2014/main" id="{13A19243-1861-43D5-BAB7-CC4EBA716A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190750" y="3352800"/>
            <a:ext cx="9525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1481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23%</a:t>
            </a:r>
          </a:p>
        </p:txBody>
      </p:sp>
      <p:sp>
        <p:nvSpPr>
          <p:cNvPr id="14" name="skur1">
            <a:extLst xmlns:a="http://schemas.openxmlformats.org/drawingml/2006/main">
              <a:ext uri="{FF2B5EF4-FFF2-40B4-BE49-F238E27FC236}">
                <a16:creationId xmlns:a16="http://schemas.microsoft.com/office/drawing/2014/main" id="{FA4F138B-C51B-4CB0-AFED-BC8BFA997B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143250" y="3381375"/>
            <a:ext cx="952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196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商品占比</a:t>
            </a:r>
          </a:p>
        </p:txBody>
      </p:sp>
      <p:sp>
        <p:nvSpPr>
          <p:cNvPr id="15" name="skuv1">
            <a:extLst xmlns:a="http://schemas.openxmlformats.org/drawingml/2006/main">
              <a:ext uri="{FF2B5EF4-FFF2-40B4-BE49-F238E27FC236}">
                <a16:creationId xmlns:a16="http://schemas.microsoft.com/office/drawing/2014/main" id="{C891480C-334D-44E0-9FA9-225DE02F8F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0" y="3352800"/>
            <a:ext cx="9525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1481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23%</a:t>
            </a:r>
          </a:p>
        </p:txBody>
      </p:sp>
      <p:sp>
        <p:nvSpPr>
          <p:cNvPr id="16" name="skul1">
            <a:extLst xmlns:a="http://schemas.openxmlformats.org/drawingml/2006/main">
              <a:ext uri="{FF2B5EF4-FFF2-40B4-BE49-F238E27FC236}">
                <a16:creationId xmlns:a16="http://schemas.microsoft.com/office/drawing/2014/main" id="{FB60E508-6C4C-45D6-BCBD-AB2597F8CE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3381375"/>
            <a:ext cx="952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196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贡献占比</a:t>
            </a:r>
          </a:p>
        </p:txBody>
      </p:sp>
      <p:sp>
        <p:nvSpPr>
          <p:cNvPr id="17" name="skua1">
            <a:extLst xmlns:a="http://schemas.openxmlformats.org/drawingml/2006/main">
              <a:ext uri="{FF2B5EF4-FFF2-40B4-BE49-F238E27FC236}">
                <a16:creationId xmlns:a16="http://schemas.microsoft.com/office/drawing/2014/main" id="{D5B8F841-3EBC-4799-BFB7-300A662224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3352800"/>
            <a:ext cx="38100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组合测试与重点培育</a:t>
            </a:r>
          </a:p>
        </p:txBody>
      </p:sp>
      <p:cxnSp>
        <p:nvCxnSpPr>
          <p:cNvPr id="46" name=""/>
          <p:cNvCxnSpPr/>
          <p:nvPr/>
        </p:nvCxnSpPr>
        <p:spPr>
          <a:xfrm xmlns:a="http://schemas.openxmlformats.org/drawingml/2006/main">
            <a:off x="400050" y="3895725"/>
            <a:ext cx="1095375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9" name="skun2">
            <a:extLst xmlns:a="http://schemas.openxmlformats.org/drawingml/2006/main">
              <a:ext uri="{FF2B5EF4-FFF2-40B4-BE49-F238E27FC236}">
                <a16:creationId xmlns:a16="http://schemas.microsoft.com/office/drawing/2014/main" id="{4738FC35-74E9-4D8F-9E3F-0A2940A8BA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343400"/>
            <a:ext cx="16192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4615"/>
          </a:bodyPr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长尾商品</a:t>
            </a:r>
          </a:p>
        </p:txBody>
      </p:sp>
      <p:sp>
        <p:nvSpPr>
          <p:cNvPr id="20" name="skuc2">
            <a:extLst xmlns:a="http://schemas.openxmlformats.org/drawingml/2006/main">
              <a:ext uri="{FF2B5EF4-FFF2-40B4-BE49-F238E27FC236}">
                <a16:creationId xmlns:a16="http://schemas.microsoft.com/office/drawing/2014/main" id="{94B852CF-A778-46AD-BE79-83742FA1BB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190750" y="4343400"/>
            <a:ext cx="9525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1481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E55555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E55555"/>
                </a:solidFill>
                <a:latin typeface="Arial"/>
                <a:ea typeface="Arial"/>
                <a:cs typeface="Arial"/>
              </a:rPr>
              <a:t>71%</a:t>
            </a:r>
          </a:p>
        </p:txBody>
      </p:sp>
      <p:sp>
        <p:nvSpPr>
          <p:cNvPr id="21" name="skur2">
            <a:extLst xmlns:a="http://schemas.openxmlformats.org/drawingml/2006/main">
              <a:ext uri="{FF2B5EF4-FFF2-40B4-BE49-F238E27FC236}">
                <a16:creationId xmlns:a16="http://schemas.microsoft.com/office/drawing/2014/main" id="{35CB62A5-8C55-441C-8CAE-41A9809DFB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143250" y="4371975"/>
            <a:ext cx="952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196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商品占比</a:t>
            </a:r>
          </a:p>
        </p:txBody>
      </p:sp>
      <p:sp>
        <p:nvSpPr>
          <p:cNvPr id="22" name="skuv2">
            <a:extLst xmlns:a="http://schemas.openxmlformats.org/drawingml/2006/main">
              <a:ext uri="{FF2B5EF4-FFF2-40B4-BE49-F238E27FC236}">
                <a16:creationId xmlns:a16="http://schemas.microsoft.com/office/drawing/2014/main" id="{36896FDC-18BF-49EB-B1A4-0602477505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0" y="4343400"/>
            <a:ext cx="9525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1481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9%</a:t>
            </a:r>
          </a:p>
        </p:txBody>
      </p:sp>
      <p:sp>
        <p:nvSpPr>
          <p:cNvPr id="23" name="skul2">
            <a:extLst xmlns:a="http://schemas.openxmlformats.org/drawingml/2006/main">
              <a:ext uri="{FF2B5EF4-FFF2-40B4-BE49-F238E27FC236}">
                <a16:creationId xmlns:a16="http://schemas.microsoft.com/office/drawing/2014/main" id="{DF4F7AE8-E2F4-4BE9-9766-C8C0F48693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4371975"/>
            <a:ext cx="952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196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贡献占比</a:t>
            </a:r>
          </a:p>
        </p:txBody>
      </p:sp>
      <p:sp>
        <p:nvSpPr>
          <p:cNvPr id="24" name="skua2">
            <a:extLst xmlns:a="http://schemas.openxmlformats.org/drawingml/2006/main">
              <a:ext uri="{FF2B5EF4-FFF2-40B4-BE49-F238E27FC236}">
                <a16:creationId xmlns:a16="http://schemas.microsoft.com/office/drawing/2014/main" id="{7B5C7290-A9C3-4697-9E91-2E795D4BF4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4343400"/>
            <a:ext cx="38100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2878FF"/>
                </a:solidFill>
                <a:latin typeface="Arial"/>
                <a:ea typeface="Arial"/>
                <a:cs typeface="Arial"/>
              </a:rPr>
              <a:t>评估替代、停用与清库存</a:t>
            </a:r>
          </a:p>
        </p:txBody>
      </p:sp>
      <p:cxnSp>
        <p:nvCxnSpPr>
          <p:cNvPr id="53" name=""/>
          <p:cNvCxnSpPr/>
          <p:nvPr/>
        </p:nvCxnSpPr>
        <p:spPr>
          <a:xfrm xmlns:a="http://schemas.openxmlformats.org/drawingml/2006/main">
            <a:off x="400050" y="4886325"/>
            <a:ext cx="1095375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26" name="sku-ai">
            <a:extLst xmlns:a="http://schemas.openxmlformats.org/drawingml/2006/main">
              <a:ext uri="{FF2B5EF4-FFF2-40B4-BE49-F238E27FC236}">
                <a16:creationId xmlns:a16="http://schemas.microsoft.com/office/drawing/2014/main" id="{BA1EA778-D608-4E5A-A7AF-9EB21B6FED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486400"/>
            <a:ext cx="10953750" cy="514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5F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7" name="sku-ai-t">
            <a:extLst xmlns:a="http://schemas.openxmlformats.org/drawingml/2006/main">
              <a:ext uri="{FF2B5EF4-FFF2-40B4-BE49-F238E27FC236}">
                <a16:creationId xmlns:a16="http://schemas.microsoft.com/office/drawing/2014/main" id="{1C1A519A-E6AE-428F-BABE-6B0444A3B2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5600700"/>
            <a:ext cx="10572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7273"/>
          </a:bodyPr>
          <a:lstStyle xmlns:a="http://schemas.openxmlformats.org/drawingml/2006/main"/>
          <a:p xmlns:a="http://schemas.openxmlformats.org/drawingml/2006/main">
            <a:pPr algn="ctr">
              <a:defRPr sz="16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AI 智脑同时评估贡献利润、独有原料、库存占用、替代关系与顾客迁移，不按销量简单删菜。</a:t>
            </a:r>
          </a:p>
        </p:txBody>
      </p:sp>
      <p:sp>
        <p:nvSpPr>
          <p:cNvPr id="28" name="sku-foot">
            <a:extLst xmlns:a="http://schemas.openxmlformats.org/drawingml/2006/main">
              <a:ext uri="{FF2B5EF4-FFF2-40B4-BE49-F238E27FC236}">
                <a16:creationId xmlns:a16="http://schemas.microsoft.com/office/drawing/2014/main" id="{CDFE66BA-E7DB-478D-A6E7-A6BBB8B95D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153150"/>
            <a:ext cx="7429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比例均为示意；SKU 上下架须由商品、运营与供应链共同审批。</a:t>
            </a:r>
          </a:p>
        </p:txBody>
      </p:sp>
    </p:spTree>
    <p:extLst>
      <p:ext uri="{BB962C8B-B14F-4D97-AF65-F5344CB8AC3E}">
        <p14:creationId xmlns:p14="http://schemas.microsoft.com/office/powerpoint/2010/main" val="1932014669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8" name="eyebrow">
            <a:extLst xmlns:a="http://schemas.openxmlformats.org/drawingml/2006/main">
              <a:ext uri="{FF2B5EF4-FFF2-40B4-BE49-F238E27FC236}">
                <a16:creationId xmlns:a16="http://schemas.microsoft.com/office/drawing/2014/main" id="{E2C07634-E680-4FD9-8368-1C783FE135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匿名复合案例 · 智能排班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BB3E5AEB-A345-4100-8083-4450939295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匿名案例五：午市排队，下午却出现大量空闲工时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7F47736B-7BA7-40C2-A41F-EDDF51C5B9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11</a:t>
            </a:r>
          </a:p>
        </p:txBody>
      </p:sp>
      <p:sp>
        <p:nvSpPr>
          <p:cNvPr id="4" name="sched-sub">
            <a:extLst xmlns:a="http://schemas.openxmlformats.org/drawingml/2006/main">
              <a:ext uri="{FF2B5EF4-FFF2-40B4-BE49-F238E27FC236}">
                <a16:creationId xmlns:a16="http://schemas.microsoft.com/office/drawing/2014/main" id="{372973E5-10C9-46D0-887C-A64A2B1923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619250"/>
            <a:ext cx="10287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7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7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客流与人员配置使用不同的管理节奏，导致高峰服务不足、低谷人效偏低。</a:t>
            </a:r>
          </a:p>
        </p:txBody>
      </p:sp>
      <p:sp>
        <p:nvSpPr>
          <p:cNvPr id="5" name="sched-chart">
            <a:extLst xmlns:a="http://schemas.openxmlformats.org/drawingml/2006/main">
              <a:ext uri="{FF2B5EF4-FFF2-40B4-BE49-F238E27FC236}">
                <a16:creationId xmlns:a16="http://schemas.microsoft.com/office/drawing/2014/main" id="{0F4D2604-4CB2-47D4-8A0F-87D44F94B6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190750"/>
            <a:ext cx="49530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8406"/>
          </a:bodyPr>
          <a:lstStyle xmlns:a="http://schemas.openxmlformats.org/drawingml/2006/main"/>
          <a:p xmlns:a="http://schemas.openxmlformats.org/drawingml/2006/main">
            <a:pPr algn="l">
              <a:defRPr sz="17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分时需求与在岗人数（示意指数）</a:t>
            </a:r>
          </a:p>
        </p:txBody>
      </p:sp>
      <p:sp>
        <p:nvSpPr>
          <p:cNvPr id="6" name="dem0">
            <a:extLst xmlns:a="http://schemas.openxmlformats.org/drawingml/2006/main">
              <a:ext uri="{FF2B5EF4-FFF2-40B4-BE49-F238E27FC236}">
                <a16:creationId xmlns:a16="http://schemas.microsoft.com/office/drawing/2014/main" id="{F975213D-D364-4A35-9196-E461DDB1A6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4348163"/>
            <a:ext cx="266700" cy="700088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stf0">
            <a:extLst xmlns:a="http://schemas.openxmlformats.org/drawingml/2006/main">
              <a:ext uri="{FF2B5EF4-FFF2-40B4-BE49-F238E27FC236}">
                <a16:creationId xmlns:a16="http://schemas.microsoft.com/office/drawing/2014/main" id="{0FCC04E8-065E-469E-8F57-4DBD756985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3888105"/>
            <a:ext cx="266700" cy="116014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8BCC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tl0">
            <a:extLst xmlns:a="http://schemas.openxmlformats.org/drawingml/2006/main">
              <a:ext uri="{FF2B5EF4-FFF2-40B4-BE49-F238E27FC236}">
                <a16:creationId xmlns:a16="http://schemas.microsoft.com/office/drawing/2014/main" id="{0CF5E38F-0411-4801-AA0D-BE8A2F9039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42925" y="5219700"/>
            <a:ext cx="6858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0000"/>
          </a:bodyPr>
          <a:lstStyle xmlns:a="http://schemas.openxmlformats.org/drawingml/2006/main"/>
          <a:p xmlns:a="http://schemas.openxmlformats.org/drawingml/2006/main">
            <a:pPr algn="ct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10时</a:t>
            </a:r>
          </a:p>
        </p:txBody>
      </p:sp>
      <p:sp>
        <p:nvSpPr>
          <p:cNvPr id="9" name="dem1">
            <a:extLst xmlns:a="http://schemas.openxmlformats.org/drawingml/2006/main">
              <a:ext uri="{FF2B5EF4-FFF2-40B4-BE49-F238E27FC236}">
                <a16:creationId xmlns:a16="http://schemas.microsoft.com/office/drawing/2014/main" id="{9F8C1690-FEC5-4E37-AC14-2E14F9A6A3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" y="3808095"/>
            <a:ext cx="266700" cy="124015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stf1">
            <a:extLst xmlns:a="http://schemas.openxmlformats.org/drawingml/2006/main">
              <a:ext uri="{FF2B5EF4-FFF2-40B4-BE49-F238E27FC236}">
                <a16:creationId xmlns:a16="http://schemas.microsoft.com/office/drawing/2014/main" id="{C6FC212A-6697-4261-8339-3B41D68196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3708082"/>
            <a:ext cx="266700" cy="1340168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8BCC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tl1">
            <a:extLst xmlns:a="http://schemas.openxmlformats.org/drawingml/2006/main">
              <a:ext uri="{FF2B5EF4-FFF2-40B4-BE49-F238E27FC236}">
                <a16:creationId xmlns:a16="http://schemas.microsoft.com/office/drawing/2014/main" id="{CBACF4F3-A560-44B6-AF2D-58D5C9396A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62075" y="5219700"/>
            <a:ext cx="6858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0000"/>
          </a:bodyPr>
          <a:lstStyle xmlns:a="http://schemas.openxmlformats.org/drawingml/2006/main"/>
          <a:p xmlns:a="http://schemas.openxmlformats.org/drawingml/2006/main">
            <a:pPr algn="ct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11时</a:t>
            </a:r>
          </a:p>
        </p:txBody>
      </p:sp>
      <p:sp>
        <p:nvSpPr>
          <p:cNvPr id="12" name="dem2">
            <a:extLst xmlns:a="http://schemas.openxmlformats.org/drawingml/2006/main">
              <a:ext uri="{FF2B5EF4-FFF2-40B4-BE49-F238E27FC236}">
                <a16:creationId xmlns:a16="http://schemas.microsoft.com/office/drawing/2014/main" id="{37671979-82EF-4EB2-A1BA-6C12CA9E08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28850" y="3048000"/>
            <a:ext cx="266700" cy="2000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stf2">
            <a:extLst xmlns:a="http://schemas.openxmlformats.org/drawingml/2006/main">
              <a:ext uri="{FF2B5EF4-FFF2-40B4-BE49-F238E27FC236}">
                <a16:creationId xmlns:a16="http://schemas.microsoft.com/office/drawing/2014/main" id="{AD4B8D9A-1292-4174-BA8E-17EBB0284A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33650" y="3408045"/>
            <a:ext cx="266700" cy="164020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8BCC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tl2">
            <a:extLst xmlns:a="http://schemas.openxmlformats.org/drawingml/2006/main">
              <a:ext uri="{FF2B5EF4-FFF2-40B4-BE49-F238E27FC236}">
                <a16:creationId xmlns:a16="http://schemas.microsoft.com/office/drawing/2014/main" id="{951FCDC6-E9E9-4D4F-8B1B-23B2C769EE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181225" y="5219700"/>
            <a:ext cx="6858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0000"/>
          </a:bodyPr>
          <a:lstStyle xmlns:a="http://schemas.openxmlformats.org/drawingml/2006/main"/>
          <a:p xmlns:a="http://schemas.openxmlformats.org/drawingml/2006/main">
            <a:pPr algn="ct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12时</a:t>
            </a:r>
          </a:p>
        </p:txBody>
      </p:sp>
      <p:sp>
        <p:nvSpPr>
          <p:cNvPr id="15" name="dem3">
            <a:extLst xmlns:a="http://schemas.openxmlformats.org/drawingml/2006/main">
              <a:ext uri="{FF2B5EF4-FFF2-40B4-BE49-F238E27FC236}">
                <a16:creationId xmlns:a16="http://schemas.microsoft.com/office/drawing/2014/main" id="{80E4593F-894C-4A7C-9F55-AE18089A4F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48000" y="3368040"/>
            <a:ext cx="266700" cy="168021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stf3">
            <a:extLst xmlns:a="http://schemas.openxmlformats.org/drawingml/2006/main">
              <a:ext uri="{FF2B5EF4-FFF2-40B4-BE49-F238E27FC236}">
                <a16:creationId xmlns:a16="http://schemas.microsoft.com/office/drawing/2014/main" id="{320C4B0D-0E61-4C08-B96D-F43C83B335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52800" y="3448050"/>
            <a:ext cx="266700" cy="1600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8BCC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tl3">
            <a:extLst xmlns:a="http://schemas.openxmlformats.org/drawingml/2006/main">
              <a:ext uri="{FF2B5EF4-FFF2-40B4-BE49-F238E27FC236}">
                <a16:creationId xmlns:a16="http://schemas.microsoft.com/office/drawing/2014/main" id="{787DAE7F-A5BE-42B7-A65B-22480A6E0F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00375" y="5219700"/>
            <a:ext cx="6858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0000"/>
          </a:bodyPr>
          <a:lstStyle xmlns:a="http://schemas.openxmlformats.org/drawingml/2006/main"/>
          <a:p xmlns:a="http://schemas.openxmlformats.org/drawingml/2006/main">
            <a:pPr algn="ct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13时</a:t>
            </a:r>
          </a:p>
        </p:txBody>
      </p:sp>
      <p:sp>
        <p:nvSpPr>
          <p:cNvPr id="18" name="dem4">
            <a:extLst xmlns:a="http://schemas.openxmlformats.org/drawingml/2006/main">
              <a:ext uri="{FF2B5EF4-FFF2-40B4-BE49-F238E27FC236}">
                <a16:creationId xmlns:a16="http://schemas.microsoft.com/office/drawing/2014/main" id="{FE20A121-7563-40AF-B53E-738BEDDD58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67150" y="4228148"/>
            <a:ext cx="266700" cy="820103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stf4">
            <a:extLst xmlns:a="http://schemas.openxmlformats.org/drawingml/2006/main">
              <a:ext uri="{FF2B5EF4-FFF2-40B4-BE49-F238E27FC236}">
                <a16:creationId xmlns:a16="http://schemas.microsoft.com/office/drawing/2014/main" id="{C46B68CC-7E4D-419D-A072-E04A76D592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71950" y="3628073"/>
            <a:ext cx="266700" cy="1420178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8BCC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0" name="tl4">
            <a:extLst xmlns:a="http://schemas.openxmlformats.org/drawingml/2006/main">
              <a:ext uri="{FF2B5EF4-FFF2-40B4-BE49-F238E27FC236}">
                <a16:creationId xmlns:a16="http://schemas.microsoft.com/office/drawing/2014/main" id="{F0671DA4-A48B-4313-B9CD-42F8BDBDEC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9525" y="5219700"/>
            <a:ext cx="6858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0000"/>
          </a:bodyPr>
          <a:lstStyle xmlns:a="http://schemas.openxmlformats.org/drawingml/2006/main"/>
          <a:p xmlns:a="http://schemas.openxmlformats.org/drawingml/2006/main">
            <a:pPr algn="ct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14时</a:t>
            </a:r>
          </a:p>
        </p:txBody>
      </p:sp>
      <p:sp>
        <p:nvSpPr>
          <p:cNvPr id="21" name="dem5">
            <a:extLst xmlns:a="http://schemas.openxmlformats.org/drawingml/2006/main">
              <a:ext uri="{FF2B5EF4-FFF2-40B4-BE49-F238E27FC236}">
                <a16:creationId xmlns:a16="http://schemas.microsoft.com/office/drawing/2014/main" id="{31E0ECFD-F4C1-4F95-89AC-1AAB25B8CB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86300" y="4448175"/>
            <a:ext cx="266700" cy="6000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2" name="stf5">
            <a:extLst xmlns:a="http://schemas.openxmlformats.org/drawingml/2006/main">
              <a:ext uri="{FF2B5EF4-FFF2-40B4-BE49-F238E27FC236}">
                <a16:creationId xmlns:a16="http://schemas.microsoft.com/office/drawing/2014/main" id="{CEACB78E-BBB0-4359-BEB7-D7E842B0FD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91100" y="3808095"/>
            <a:ext cx="266700" cy="124015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8BCC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tl5">
            <a:extLst xmlns:a="http://schemas.openxmlformats.org/drawingml/2006/main">
              <a:ext uri="{FF2B5EF4-FFF2-40B4-BE49-F238E27FC236}">
                <a16:creationId xmlns:a16="http://schemas.microsoft.com/office/drawing/2014/main" id="{BABDC20B-A44B-4576-9E2C-B1CF445B9B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38675" y="5219700"/>
            <a:ext cx="6858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0000"/>
          </a:bodyPr>
          <a:lstStyle xmlns:a="http://schemas.openxmlformats.org/drawingml/2006/main"/>
          <a:p xmlns:a="http://schemas.openxmlformats.org/drawingml/2006/main">
            <a:pPr algn="ct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15时</a:t>
            </a:r>
          </a:p>
        </p:txBody>
      </p:sp>
      <p:cxnSp>
        <p:nvCxnSpPr>
          <p:cNvPr id="61" name=""/>
          <p:cNvCxnSpPr/>
          <p:nvPr/>
        </p:nvCxnSpPr>
        <p:spPr>
          <a:xfrm xmlns:a="http://schemas.openxmlformats.org/drawingml/2006/main">
            <a:off x="495300" y="5048250"/>
            <a:ext cx="5191125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0A0A0A"/>
            </a:solidFill>
            <a:prstDash val="solid"/>
          </a:ln>
        </p:spPr>
      </p:cxnSp>
      <p:sp>
        <p:nvSpPr>
          <p:cNvPr id="25" name="legend1">
            <a:extLst xmlns:a="http://schemas.openxmlformats.org/drawingml/2006/main">
              <a:ext uri="{FF2B5EF4-FFF2-40B4-BE49-F238E27FC236}">
                <a16:creationId xmlns:a16="http://schemas.microsoft.com/office/drawing/2014/main" id="{72CC14A3-7B2E-43C0-8BAD-5EE496314E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5543550"/>
            <a:ext cx="952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5000"/>
          </a:bodyPr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客流需求</a:t>
            </a:r>
          </a:p>
        </p:txBody>
      </p:sp>
      <p:sp>
        <p:nvSpPr>
          <p:cNvPr id="26" name="leg1">
            <a:extLst xmlns:a="http://schemas.openxmlformats.org/drawingml/2006/main">
              <a:ext uri="{FF2B5EF4-FFF2-40B4-BE49-F238E27FC236}">
                <a16:creationId xmlns:a16="http://schemas.microsoft.com/office/drawing/2014/main" id="{30AA69B2-03DC-4259-B2A2-BE8516FA08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5591175"/>
            <a:ext cx="171450" cy="9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7" name="legend2">
            <a:extLst xmlns:a="http://schemas.openxmlformats.org/drawingml/2006/main">
              <a:ext uri="{FF2B5EF4-FFF2-40B4-BE49-F238E27FC236}">
                <a16:creationId xmlns:a16="http://schemas.microsoft.com/office/drawing/2014/main" id="{D6750A84-FAB5-427C-A4C1-89EE4173EE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52625" y="5543550"/>
            <a:ext cx="952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5000"/>
          </a:bodyPr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在岗人数</a:t>
            </a:r>
          </a:p>
        </p:txBody>
      </p:sp>
      <p:sp>
        <p:nvSpPr>
          <p:cNvPr id="28" name="leg2">
            <a:extLst xmlns:a="http://schemas.openxmlformats.org/drawingml/2006/main">
              <a:ext uri="{FF2B5EF4-FFF2-40B4-BE49-F238E27FC236}">
                <a16:creationId xmlns:a16="http://schemas.microsoft.com/office/drawing/2014/main" id="{50761177-38B0-48FB-8AE9-A1C8C75A2F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90825" y="5591175"/>
            <a:ext cx="171450" cy="9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8BCC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9" name="sched-ai-h">
            <a:extLst xmlns:a="http://schemas.openxmlformats.org/drawingml/2006/main">
              <a:ext uri="{FF2B5EF4-FFF2-40B4-BE49-F238E27FC236}">
                <a16:creationId xmlns:a16="http://schemas.microsoft.com/office/drawing/2014/main" id="{7868DE75-3443-4DDD-8A2F-7516C04946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190750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1609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AI 辅助排班</a:t>
            </a:r>
          </a:p>
        </p:txBody>
      </p:sp>
      <p:sp>
        <p:nvSpPr>
          <p:cNvPr id="30" name="bullet-dot-300">
            <a:extLst xmlns:a="http://schemas.openxmlformats.org/drawingml/2006/main">
              <a:ext uri="{FF2B5EF4-FFF2-40B4-BE49-F238E27FC236}">
                <a16:creationId xmlns:a16="http://schemas.microsoft.com/office/drawing/2014/main" id="{D3A9934B-95B7-46C6-87D7-C6FC8E3149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92417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1" name="bullet-300">
            <a:extLst xmlns:a="http://schemas.openxmlformats.org/drawingml/2006/main">
              <a:ext uri="{FF2B5EF4-FFF2-40B4-BE49-F238E27FC236}">
                <a16:creationId xmlns:a16="http://schemas.microsoft.com/office/drawing/2014/main" id="{201FD9D6-8194-4572-B689-EA474E9DD7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05600" y="2857500"/>
            <a:ext cx="44386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按星期、天气、餐段和历史波动预测客流</a:t>
            </a:r>
          </a:p>
        </p:txBody>
      </p:sp>
      <p:sp>
        <p:nvSpPr>
          <p:cNvPr id="32" name="bullet-dot-370">
            <a:extLst xmlns:a="http://schemas.openxmlformats.org/drawingml/2006/main">
              <a:ext uri="{FF2B5EF4-FFF2-40B4-BE49-F238E27FC236}">
                <a16:creationId xmlns:a16="http://schemas.microsoft.com/office/drawing/2014/main" id="{FC716CC8-2EAB-4C31-9EC6-9ED077CFFD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5909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3" name="bullet-370">
            <a:extLst xmlns:a="http://schemas.openxmlformats.org/drawingml/2006/main">
              <a:ext uri="{FF2B5EF4-FFF2-40B4-BE49-F238E27FC236}">
                <a16:creationId xmlns:a16="http://schemas.microsoft.com/office/drawing/2014/main" id="{65138685-DCF7-4F14-BFB6-5C6CB1EF15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05600" y="3524250"/>
            <a:ext cx="44386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将岗位技能、工时规则和服务标准作为约束</a:t>
            </a:r>
          </a:p>
        </p:txBody>
      </p:sp>
      <p:sp>
        <p:nvSpPr>
          <p:cNvPr id="34" name="bullet-dot-440">
            <a:extLst xmlns:a="http://schemas.openxmlformats.org/drawingml/2006/main">
              <a:ext uri="{FF2B5EF4-FFF2-40B4-BE49-F238E27FC236}">
                <a16:creationId xmlns:a16="http://schemas.microsoft.com/office/drawing/2014/main" id="{E96693FA-07D2-4959-B759-79AFEC76A6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25767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5" name="bullet-440">
            <a:extLst xmlns:a="http://schemas.openxmlformats.org/drawingml/2006/main">
              <a:ext uri="{FF2B5EF4-FFF2-40B4-BE49-F238E27FC236}">
                <a16:creationId xmlns:a16="http://schemas.microsoft.com/office/drawing/2014/main" id="{82D887ED-E499-496B-81D9-19E6397F28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05600" y="4191000"/>
            <a:ext cx="44386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输出缩班、错峰、跨岗和临时补位方案</a:t>
            </a:r>
          </a:p>
        </p:txBody>
      </p:sp>
      <p:sp>
        <p:nvSpPr>
          <p:cNvPr id="36" name="sched-rule">
            <a:extLst xmlns:a="http://schemas.openxmlformats.org/drawingml/2006/main">
              <a:ext uri="{FF2B5EF4-FFF2-40B4-BE49-F238E27FC236}">
                <a16:creationId xmlns:a16="http://schemas.microsoft.com/office/drawing/2014/main" id="{3142F081-0EAD-476D-AABF-5D941B756A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5048250"/>
            <a:ext cx="4667250" cy="781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7" name="sched-rule-t">
            <a:extLst xmlns:a="http://schemas.openxmlformats.org/drawingml/2006/main">
              <a:ext uri="{FF2B5EF4-FFF2-40B4-BE49-F238E27FC236}">
                <a16:creationId xmlns:a16="http://schemas.microsoft.com/office/drawing/2014/main" id="{C8243A7F-F63A-4A48-8D44-1E61350F30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15125" y="5210175"/>
            <a:ext cx="4191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9565"/>
          </a:bodyPr>
          <a:lstStyle xmlns:a="http://schemas.openxmlformats.org/drawingml/2006/main"/>
          <a:p xmlns:a="http://schemas.openxmlformats.org/drawingml/2006/main">
            <a:pPr algn="ctr">
              <a:defRPr sz="172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不是按人数平均削减，而是在服务不恶化的前提下提高每工时贡献。</a:t>
            </a:r>
          </a:p>
        </p:txBody>
      </p:sp>
    </p:spTree>
    <p:extLst>
      <p:ext uri="{BB962C8B-B14F-4D97-AF65-F5344CB8AC3E}">
        <p14:creationId xmlns:p14="http://schemas.microsoft.com/office/powerpoint/2010/main" val="802461441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eyebrow">
            <a:extLst xmlns:a="http://schemas.openxmlformats.org/drawingml/2006/main">
              <a:ext uri="{FF2B5EF4-FFF2-40B4-BE49-F238E27FC236}">
                <a16:creationId xmlns:a16="http://schemas.microsoft.com/office/drawing/2014/main" id="{DA726635-6F51-472E-AB2E-A14ACABF3B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匿名复合案例 · 门店续租 / 改造 / 退出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BAD8C345-2B6A-4E9C-BA23-A446AEC616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匿名案例六：关店不是末位淘汰，而是资本配置决策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6602B671-C871-42F7-B9C9-68F3EAABD0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12</a:t>
            </a:r>
          </a:p>
        </p:txBody>
      </p:sp>
      <p:sp>
        <p:nvSpPr>
          <p:cNvPr id="4" name="closecase-sub">
            <a:extLst xmlns:a="http://schemas.openxmlformats.org/drawingml/2006/main">
              <a:ext uri="{FF2B5EF4-FFF2-40B4-BE49-F238E27FC236}">
                <a16:creationId xmlns:a16="http://schemas.microsoft.com/office/drawing/2014/main" id="{0E3CFDD9-D80D-42F9-B675-E51C1A05B1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619250"/>
            <a:ext cx="10763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7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7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某门店连续承压，但直接关停可能损失商圈、会员和周边门店协同；继续经营也可能扩大现金流缺口。</a:t>
            </a:r>
          </a:p>
        </p:txBody>
      </p:sp>
      <p:sp>
        <p:nvSpPr>
          <p:cNvPr id="5" name="op0">
            <a:extLst xmlns:a="http://schemas.openxmlformats.org/drawingml/2006/main">
              <a:ext uri="{FF2B5EF4-FFF2-40B4-BE49-F238E27FC236}">
                <a16:creationId xmlns:a16="http://schemas.microsoft.com/office/drawing/2014/main" id="{ECE5322C-03F6-4BF7-A41D-D588D5C959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571750"/>
            <a:ext cx="3429000" cy="2000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oph0">
            <a:extLst xmlns:a="http://schemas.openxmlformats.org/drawingml/2006/main">
              <a:ext uri="{FF2B5EF4-FFF2-40B4-BE49-F238E27FC236}">
                <a16:creationId xmlns:a16="http://schemas.microsoft.com/office/drawing/2014/main" id="{911F4CB7-0587-4F97-A913-B1EEE4BEAA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781300"/>
            <a:ext cx="300037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3827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继续经营</a:t>
            </a:r>
          </a:p>
        </p:txBody>
      </p:sp>
      <p:sp>
        <p:nvSpPr>
          <p:cNvPr id="7" name="opv0">
            <a:extLst xmlns:a="http://schemas.openxmlformats.org/drawingml/2006/main">
              <a:ext uri="{FF2B5EF4-FFF2-40B4-BE49-F238E27FC236}">
                <a16:creationId xmlns:a16="http://schemas.microsoft.com/office/drawing/2014/main" id="{B1EA2B8D-2BD5-4D03-948C-1AA03BFE1A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362325"/>
            <a:ext cx="1000125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032"/>
          </a:bodyPr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E55555"/>
                </a:solidFill>
                <a:latin typeface="Arial"/>
                <a:ea typeface="Arial"/>
                <a:cs typeface="Arial"/>
              </a:defRPr>
            </a:pPr>
            <a:r>
              <a:rPr sz="3150" b="1">
                <a:solidFill>
                  <a:srgbClr val="E55555"/>
                </a:solidFill>
                <a:latin typeface="Arial"/>
                <a:ea typeface="Arial"/>
                <a:cs typeface="Arial"/>
              </a:rPr>
              <a:t>76</a:t>
            </a:r>
          </a:p>
        </p:txBody>
      </p:sp>
      <p:sp>
        <p:nvSpPr>
          <p:cNvPr id="8" name="opi0">
            <a:extLst xmlns:a="http://schemas.openxmlformats.org/drawingml/2006/main">
              <a:ext uri="{FF2B5EF4-FFF2-40B4-BE49-F238E27FC236}">
                <a16:creationId xmlns:a16="http://schemas.microsoft.com/office/drawing/2014/main" id="{B418E0BC-2462-4584-8FE1-D6C9243107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85925" y="3476625"/>
            <a:ext cx="1809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12个月现金流指数</a:t>
            </a:r>
          </a:p>
        </p:txBody>
      </p:sp>
      <p:sp>
        <p:nvSpPr>
          <p:cNvPr id="9" name="opd0">
            <a:extLst xmlns:a="http://schemas.openxmlformats.org/drawingml/2006/main">
              <a:ext uri="{FF2B5EF4-FFF2-40B4-BE49-F238E27FC236}">
                <a16:creationId xmlns:a16="http://schemas.microsoft.com/office/drawing/2014/main" id="{FFB48674-5C52-4364-BFC1-21B3FD7DBF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038600"/>
            <a:ext cx="300037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维持现状，现金流压力延续</a:t>
            </a:r>
          </a:p>
        </p:txBody>
      </p:sp>
      <p:sp>
        <p:nvSpPr>
          <p:cNvPr id="10" name="op1">
            <a:extLst xmlns:a="http://schemas.openxmlformats.org/drawingml/2006/main">
              <a:ext uri="{FF2B5EF4-FFF2-40B4-BE49-F238E27FC236}">
                <a16:creationId xmlns:a16="http://schemas.microsoft.com/office/drawing/2014/main" id="{2BF1AB16-6106-41C5-AFEC-3D4AA6284B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91000" y="2571750"/>
            <a:ext cx="3429000" cy="2000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5F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oph1">
            <a:extLst xmlns:a="http://schemas.openxmlformats.org/drawingml/2006/main">
              <a:ext uri="{FF2B5EF4-FFF2-40B4-BE49-F238E27FC236}">
                <a16:creationId xmlns:a16="http://schemas.microsoft.com/office/drawing/2014/main" id="{65251BE4-2C9F-40DE-A455-DC0BC7FCF5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00550" y="2781300"/>
            <a:ext cx="300037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3827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续租谈判 + 模型改造</a:t>
            </a:r>
          </a:p>
        </p:txBody>
      </p:sp>
      <p:sp>
        <p:nvSpPr>
          <p:cNvPr id="12" name="opv1">
            <a:extLst xmlns:a="http://schemas.openxmlformats.org/drawingml/2006/main">
              <a:ext uri="{FF2B5EF4-FFF2-40B4-BE49-F238E27FC236}">
                <a16:creationId xmlns:a16="http://schemas.microsoft.com/office/drawing/2014/main" id="{7AFA5483-87F0-40E4-879B-A9971C5038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00550" y="3362325"/>
            <a:ext cx="1000125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032"/>
          </a:bodyPr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31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103</a:t>
            </a:r>
          </a:p>
        </p:txBody>
      </p:sp>
      <p:sp>
        <p:nvSpPr>
          <p:cNvPr id="13" name="opi1">
            <a:extLst xmlns:a="http://schemas.openxmlformats.org/drawingml/2006/main">
              <a:ext uri="{FF2B5EF4-FFF2-40B4-BE49-F238E27FC236}">
                <a16:creationId xmlns:a16="http://schemas.microsoft.com/office/drawing/2014/main" id="{6B5F752D-B8AC-41F8-B96F-21E939E146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476875" y="3476625"/>
            <a:ext cx="1809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12个月现金流指数</a:t>
            </a:r>
          </a:p>
        </p:txBody>
      </p:sp>
      <p:sp>
        <p:nvSpPr>
          <p:cNvPr id="14" name="opd1">
            <a:extLst xmlns:a="http://schemas.openxmlformats.org/drawingml/2006/main">
              <a:ext uri="{FF2B5EF4-FFF2-40B4-BE49-F238E27FC236}">
                <a16:creationId xmlns:a16="http://schemas.microsoft.com/office/drawing/2014/main" id="{87CFC8DB-A394-4970-96C8-1A17D475C4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00550" y="4038600"/>
            <a:ext cx="300037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降低固定成本，调整菜单与排班</a:t>
            </a:r>
          </a:p>
        </p:txBody>
      </p:sp>
      <p:sp>
        <p:nvSpPr>
          <p:cNvPr id="15" name="op2">
            <a:extLst xmlns:a="http://schemas.openxmlformats.org/drawingml/2006/main">
              <a:ext uri="{FF2B5EF4-FFF2-40B4-BE49-F238E27FC236}">
                <a16:creationId xmlns:a16="http://schemas.microsoft.com/office/drawing/2014/main" id="{E9F5AB20-B9BE-4559-A524-F5E5E31561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81950" y="2571750"/>
            <a:ext cx="3429000" cy="2000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oph2">
            <a:extLst xmlns:a="http://schemas.openxmlformats.org/drawingml/2006/main">
              <a:ext uri="{FF2B5EF4-FFF2-40B4-BE49-F238E27FC236}">
                <a16:creationId xmlns:a16="http://schemas.microsoft.com/office/drawing/2014/main" id="{08FDA638-E8B3-48EE-9E47-2A7251B2F1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0" y="2781300"/>
            <a:ext cx="300037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3827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有序退出 / 迁址</a:t>
            </a:r>
          </a:p>
        </p:txBody>
      </p:sp>
      <p:sp>
        <p:nvSpPr>
          <p:cNvPr id="17" name="opv2">
            <a:extLst xmlns:a="http://schemas.openxmlformats.org/drawingml/2006/main">
              <a:ext uri="{FF2B5EF4-FFF2-40B4-BE49-F238E27FC236}">
                <a16:creationId xmlns:a16="http://schemas.microsoft.com/office/drawing/2014/main" id="{517F2F05-0B14-42AE-949D-DD6615F995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0" y="3362325"/>
            <a:ext cx="1000125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032"/>
          </a:bodyPr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31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118</a:t>
            </a:r>
          </a:p>
        </p:txBody>
      </p:sp>
      <p:sp>
        <p:nvSpPr>
          <p:cNvPr id="18" name="opi2">
            <a:extLst xmlns:a="http://schemas.openxmlformats.org/drawingml/2006/main">
              <a:ext uri="{FF2B5EF4-FFF2-40B4-BE49-F238E27FC236}">
                <a16:creationId xmlns:a16="http://schemas.microsoft.com/office/drawing/2014/main" id="{79D245C8-4D33-4D61-B6F9-06BF333306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67825" y="3476625"/>
            <a:ext cx="1809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12个月现金流指数</a:t>
            </a:r>
          </a:p>
        </p:txBody>
      </p:sp>
      <p:sp>
        <p:nvSpPr>
          <p:cNvPr id="19" name="opd2">
            <a:extLst xmlns:a="http://schemas.openxmlformats.org/drawingml/2006/main">
              <a:ext uri="{FF2B5EF4-FFF2-40B4-BE49-F238E27FC236}">
                <a16:creationId xmlns:a16="http://schemas.microsoft.com/office/drawing/2014/main" id="{FA57A4BA-1C89-4CA5-8989-BBBB3FB4F3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0" y="4038600"/>
            <a:ext cx="300037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1181"/>
          </a:bodyPr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释放资本，将会员与产能迁移至邻近门店</a:t>
            </a:r>
          </a:p>
        </p:txBody>
      </p:sp>
      <p:sp>
        <p:nvSpPr>
          <p:cNvPr id="20" name="decision-factors">
            <a:extLst xmlns:a="http://schemas.openxmlformats.org/drawingml/2006/main">
              <a:ext uri="{FF2B5EF4-FFF2-40B4-BE49-F238E27FC236}">
                <a16:creationId xmlns:a16="http://schemas.microsoft.com/office/drawing/2014/main" id="{8149F57C-38D4-48F4-9588-1D6E580B73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981575"/>
            <a:ext cx="110490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5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智脑综合评估：贡献利润趋势 · 保本收入 · 租约条件 · 商圈潜力 · 会员迁移 · 相邻门店蚕食 · 退出成本</a:t>
            </a:r>
          </a:p>
        </p:txBody>
      </p:sp>
      <p:sp>
        <p:nvSpPr>
          <p:cNvPr id="21" name="board">
            <a:extLst xmlns:a="http://schemas.openxmlformats.org/drawingml/2006/main">
              <a:ext uri="{FF2B5EF4-FFF2-40B4-BE49-F238E27FC236}">
                <a16:creationId xmlns:a16="http://schemas.microsoft.com/office/drawing/2014/main" id="{1EB8563D-C970-484C-BA72-A3FBF938AE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524500"/>
            <a:ext cx="11010900" cy="552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2" name="board-t">
            <a:extLst xmlns:a="http://schemas.openxmlformats.org/drawingml/2006/main">
              <a:ext uri="{FF2B5EF4-FFF2-40B4-BE49-F238E27FC236}">
                <a16:creationId xmlns:a16="http://schemas.microsoft.com/office/drawing/2014/main" id="{D5AA003F-A23E-47CE-9B74-1FC94DD66E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5648325"/>
            <a:ext cx="10477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8406"/>
          </a:bodyPr>
          <a:lstStyle xmlns:a="http://schemas.openxmlformats.org/drawingml/2006/main"/>
          <a:p xmlns:a="http://schemas.openxmlformats.org/drawingml/2006/main">
            <a:pPr algn="ctr">
              <a:defRPr sz="172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AI 提供情景、假设与风险边界；关停、续租和资本配置始终由管理层决策。</a:t>
            </a:r>
          </a:p>
        </p:txBody>
      </p:sp>
    </p:spTree>
    <p:extLst>
      <p:ext uri="{BB962C8B-B14F-4D97-AF65-F5344CB8AC3E}">
        <p14:creationId xmlns:p14="http://schemas.microsoft.com/office/powerpoint/2010/main" val="490109571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eyebrow">
            <a:extLst xmlns:a="http://schemas.openxmlformats.org/drawingml/2006/main">
              <a:ext uri="{FF2B5EF4-FFF2-40B4-BE49-F238E27FC236}">
                <a16:creationId xmlns:a16="http://schemas.microsoft.com/office/drawing/2014/main" id="{F58A880E-8F52-4D0E-B9EB-2BC37514C4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匿名复合案例 · 标杆模型复制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44946211-3A59-4EF8-BF02-3EB43EA0CA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匿名案例七：把优秀门店转化为可复制模型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FFBDCFAC-9BC5-4194-A766-CF0B8865E7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13</a:t>
            </a:r>
          </a:p>
        </p:txBody>
      </p:sp>
      <p:sp>
        <p:nvSpPr>
          <p:cNvPr id="4" name="rep-sub">
            <a:extLst xmlns:a="http://schemas.openxmlformats.org/drawingml/2006/main">
              <a:ext uri="{FF2B5EF4-FFF2-40B4-BE49-F238E27FC236}">
                <a16:creationId xmlns:a16="http://schemas.microsoft.com/office/drawing/2014/main" id="{B9C282E5-AEC7-453A-83C9-804608F723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619250"/>
            <a:ext cx="10810875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7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7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优秀门店的价值不只是排名第一，而是提炼出在什么商圈、什么商品结构和什么组织配置下可以重复成功。</a:t>
            </a:r>
          </a:p>
        </p:txBody>
      </p:sp>
      <p:sp>
        <p:nvSpPr>
          <p:cNvPr id="5" name="dnah0">
            <a:extLst xmlns:a="http://schemas.openxmlformats.org/drawingml/2006/main">
              <a:ext uri="{FF2B5EF4-FFF2-40B4-BE49-F238E27FC236}">
                <a16:creationId xmlns:a16="http://schemas.microsoft.com/office/drawing/2014/main" id="{00735C3D-4615-4B6D-8258-75B5C8C874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571750"/>
            <a:ext cx="2476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7654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商圈本体</a:t>
            </a:r>
          </a:p>
        </p:txBody>
      </p:sp>
      <p:cxnSp>
        <p:nvCxnSpPr>
          <p:cNvPr id="25" name=""/>
          <p:cNvCxnSpPr/>
          <p:nvPr/>
        </p:nvCxnSpPr>
        <p:spPr>
          <a:xfrm xmlns:a="http://schemas.openxmlformats.org/drawingml/2006/main">
            <a:off x="400050" y="3086100"/>
            <a:ext cx="238125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7" name="dnab0">
            <a:extLst xmlns:a="http://schemas.openxmlformats.org/drawingml/2006/main">
              <a:ext uri="{FF2B5EF4-FFF2-40B4-BE49-F238E27FC236}">
                <a16:creationId xmlns:a16="http://schemas.microsoft.com/office/drawing/2014/main" id="{42C04F66-A543-4A74-869E-AD4BA6CB56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381375"/>
            <a:ext cx="23812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客群、办公/社区、竞争与动线</a:t>
            </a:r>
          </a:p>
        </p:txBody>
      </p:sp>
      <p:sp>
        <p:nvSpPr>
          <p:cNvPr id="8" name="dnah1">
            <a:extLst xmlns:a="http://schemas.openxmlformats.org/drawingml/2006/main">
              <a:ext uri="{FF2B5EF4-FFF2-40B4-BE49-F238E27FC236}">
                <a16:creationId xmlns:a16="http://schemas.microsoft.com/office/drawing/2014/main" id="{74F5F18E-DE72-4AAE-ABB0-C51430A5FB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19450" y="2571750"/>
            <a:ext cx="2476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7654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商品模型</a:t>
            </a:r>
          </a:p>
        </p:txBody>
      </p:sp>
      <p:cxnSp>
        <p:nvCxnSpPr>
          <p:cNvPr id="28" name=""/>
          <p:cNvCxnSpPr/>
          <p:nvPr/>
        </p:nvCxnSpPr>
        <p:spPr>
          <a:xfrm xmlns:a="http://schemas.openxmlformats.org/drawingml/2006/main">
            <a:off x="3219450" y="3086100"/>
            <a:ext cx="238125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0" name="dnab1">
            <a:extLst xmlns:a="http://schemas.openxmlformats.org/drawingml/2006/main">
              <a:ext uri="{FF2B5EF4-FFF2-40B4-BE49-F238E27FC236}">
                <a16:creationId xmlns:a16="http://schemas.microsoft.com/office/drawing/2014/main" id="{A42B37D4-C9AB-4E76-93AE-A7B563A14E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19450" y="3381375"/>
            <a:ext cx="23812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核心SKU、价格带、套餐与时段</a:t>
            </a:r>
          </a:p>
        </p:txBody>
      </p:sp>
      <p:sp>
        <p:nvSpPr>
          <p:cNvPr id="11" name="dnah2">
            <a:extLst xmlns:a="http://schemas.openxmlformats.org/drawingml/2006/main">
              <a:ext uri="{FF2B5EF4-FFF2-40B4-BE49-F238E27FC236}">
                <a16:creationId xmlns:a16="http://schemas.microsoft.com/office/drawing/2014/main" id="{5CE450AF-73A7-47B8-AA6E-CC9618B42F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38850" y="2571750"/>
            <a:ext cx="2476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7654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运营模型</a:t>
            </a:r>
          </a:p>
        </p:txBody>
      </p:sp>
      <p:cxnSp>
        <p:nvCxnSpPr>
          <p:cNvPr id="31" name=""/>
          <p:cNvCxnSpPr/>
          <p:nvPr/>
        </p:nvCxnSpPr>
        <p:spPr>
          <a:xfrm xmlns:a="http://schemas.openxmlformats.org/drawingml/2006/main">
            <a:off x="6038850" y="3086100"/>
            <a:ext cx="238125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3" name="dnab2">
            <a:extLst xmlns:a="http://schemas.openxmlformats.org/drawingml/2006/main">
              <a:ext uri="{FF2B5EF4-FFF2-40B4-BE49-F238E27FC236}">
                <a16:creationId xmlns:a16="http://schemas.microsoft.com/office/drawing/2014/main" id="{59B4F3E4-F902-403B-B525-B4CE8B444C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38850" y="3381375"/>
            <a:ext cx="23812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人员结构、产能、库存与服务节奏</a:t>
            </a:r>
          </a:p>
        </p:txBody>
      </p:sp>
      <p:sp>
        <p:nvSpPr>
          <p:cNvPr id="14" name="dnah3">
            <a:extLst xmlns:a="http://schemas.openxmlformats.org/drawingml/2006/main">
              <a:ext uri="{FF2B5EF4-FFF2-40B4-BE49-F238E27FC236}">
                <a16:creationId xmlns:a16="http://schemas.microsoft.com/office/drawing/2014/main" id="{E0E382FD-59A8-43D7-B47C-3918768F77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58250" y="2571750"/>
            <a:ext cx="2476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7654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财务模型</a:t>
            </a:r>
          </a:p>
        </p:txBody>
      </p:sp>
      <p:cxnSp>
        <p:nvCxnSpPr>
          <p:cNvPr id="34" name=""/>
          <p:cNvCxnSpPr/>
          <p:nvPr/>
        </p:nvCxnSpPr>
        <p:spPr>
          <a:xfrm xmlns:a="http://schemas.openxmlformats.org/drawingml/2006/main">
            <a:off x="8858250" y="3086100"/>
            <a:ext cx="2381250" cy="0"/>
          </a:xfrm>
          <a:prstGeom xmlns:a="http://schemas.openxmlformats.org/drawingml/2006/main" prst="straightConnector1">
            <a:avLst/>
          </a:prstGeom>
          <a:ln xmlns:a="http://schemas.openxmlformats.org/drawingml/2006/main" w="28575">
            <a:solidFill>
              <a:srgbClr val="2878FF"/>
            </a:solidFill>
            <a:prstDash val="solid"/>
          </a:ln>
        </p:spPr>
      </p:cxnSp>
      <p:sp>
        <p:nvSpPr>
          <p:cNvPr id="16" name="dnab3">
            <a:extLst xmlns:a="http://schemas.openxmlformats.org/drawingml/2006/main">
              <a:ext uri="{FF2B5EF4-FFF2-40B4-BE49-F238E27FC236}">
                <a16:creationId xmlns:a16="http://schemas.microsoft.com/office/drawing/2014/main" id="{7E9F0C5E-03D4-4ACE-A997-2D4A3931D3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58250" y="3381375"/>
            <a:ext cx="23812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保本收入、投资回收与风险边界</a:t>
            </a:r>
          </a:p>
        </p:txBody>
      </p:sp>
      <p:sp>
        <p:nvSpPr>
          <p:cNvPr id="17" name="rep-flow">
            <a:extLst xmlns:a="http://schemas.openxmlformats.org/drawingml/2006/main">
              <a:ext uri="{FF2B5EF4-FFF2-40B4-BE49-F238E27FC236}">
                <a16:creationId xmlns:a16="http://schemas.microsoft.com/office/drawing/2014/main" id="{A9DFDF60-9C9E-4864-90CB-3320A0D8D5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648200"/>
            <a:ext cx="10934700" cy="76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5F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rep-flow-t">
            <a:extLst xmlns:a="http://schemas.openxmlformats.org/drawingml/2006/main">
              <a:ext uri="{FF2B5EF4-FFF2-40B4-BE49-F238E27FC236}">
                <a16:creationId xmlns:a16="http://schemas.microsoft.com/office/drawing/2014/main" id="{C919CE16-2F8F-4146-AE4F-832824952E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838700"/>
            <a:ext cx="10429875" cy="409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875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标杆门店经营基因 → 匹配相似门店与候选商圈 → 生成适配方案 → 小范围验证 → 规模化复制</a:t>
            </a:r>
          </a:p>
        </p:txBody>
      </p:sp>
      <p:sp>
        <p:nvSpPr>
          <p:cNvPr id="19" name="rep-value">
            <a:extLst xmlns:a="http://schemas.openxmlformats.org/drawingml/2006/main">
              <a:ext uri="{FF2B5EF4-FFF2-40B4-BE49-F238E27FC236}">
                <a16:creationId xmlns:a16="http://schemas.microsoft.com/office/drawing/2014/main" id="{1C4D6428-5491-4868-912B-4D83278643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772150"/>
            <a:ext cx="10668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8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这使企业的增长不再依赖个别能人，而是依赖可积累、可验证、可复用的行业数字模型。</a:t>
            </a:r>
          </a:p>
        </p:txBody>
      </p:sp>
    </p:spTree>
    <p:extLst>
      <p:ext uri="{BB962C8B-B14F-4D97-AF65-F5344CB8AC3E}">
        <p14:creationId xmlns:p14="http://schemas.microsoft.com/office/powerpoint/2010/main" val="1179761640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eyebrow">
            <a:extLst xmlns:a="http://schemas.openxmlformats.org/drawingml/2006/main">
              <a:ext uri="{FF2B5EF4-FFF2-40B4-BE49-F238E27FC236}">
                <a16:creationId xmlns:a16="http://schemas.microsoft.com/office/drawing/2014/main" id="{4085F65A-E25D-47F8-987D-3F08BBFE67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长期价值 · 银行融资支持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73562E74-1D44-4DA4-8179-1D01FA91C3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把经营数据转化为银行看得懂的信用证据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D8C5366D-D9D9-4A11-A75E-8CAFD8F6B5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14</a:t>
            </a:r>
          </a:p>
        </p:txBody>
      </p:sp>
      <p:sp>
        <p:nvSpPr>
          <p:cNvPr id="4" name="bank-sub">
            <a:extLst xmlns:a="http://schemas.openxmlformats.org/drawingml/2006/main">
              <a:ext uri="{FF2B5EF4-FFF2-40B4-BE49-F238E27FC236}">
                <a16:creationId xmlns:a16="http://schemas.microsoft.com/office/drawing/2014/main" id="{EE12644C-F1E3-4E8A-8EFC-98AE080B6E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619250"/>
            <a:ext cx="10763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7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7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银行关注的不是报表数量，而是现金流是否稳定、经营是否透明、风险是否可控、数据是否能够持续验证。</a:t>
            </a:r>
          </a:p>
        </p:txBody>
      </p:sp>
      <p:sp>
        <p:nvSpPr>
          <p:cNvPr id="5" name="beh0">
            <a:extLst xmlns:a="http://schemas.openxmlformats.org/drawingml/2006/main">
              <a:ext uri="{FF2B5EF4-FFF2-40B4-BE49-F238E27FC236}">
                <a16:creationId xmlns:a16="http://schemas.microsoft.com/office/drawing/2014/main" id="{F136502C-7D4A-4EA4-9652-F698887D97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476500"/>
            <a:ext cx="2524125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428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现金流能力</a:t>
            </a:r>
          </a:p>
        </p:txBody>
      </p:sp>
      <p:cxnSp>
        <p:nvCxnSpPr>
          <p:cNvPr id="26" name=""/>
          <p:cNvCxnSpPr/>
          <p:nvPr/>
        </p:nvCxnSpPr>
        <p:spPr>
          <a:xfrm xmlns:a="http://schemas.openxmlformats.org/drawingml/2006/main">
            <a:off x="400050" y="3028950"/>
            <a:ext cx="2476500" cy="0"/>
          </a:xfrm>
          <a:prstGeom xmlns:a="http://schemas.openxmlformats.org/drawingml/2006/main" prst="straightConnector1">
            <a:avLst/>
          </a:prstGeom>
          <a:ln xmlns:a="http://schemas.openxmlformats.org/drawingml/2006/main" w="28575">
            <a:solidFill>
              <a:srgbClr val="2878FF"/>
            </a:solidFill>
            <a:prstDash val="solid"/>
          </a:ln>
        </p:spPr>
      </p:cxnSp>
      <p:sp>
        <p:nvSpPr>
          <p:cNvPr id="7" name="beb0">
            <a:extLst xmlns:a="http://schemas.openxmlformats.org/drawingml/2006/main">
              <a:ext uri="{FF2B5EF4-FFF2-40B4-BE49-F238E27FC236}">
                <a16:creationId xmlns:a16="http://schemas.microsoft.com/office/drawing/2014/main" id="{EC4FF8BA-E291-460E-9BA6-D1C55072CB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381375"/>
            <a:ext cx="2476500" cy="800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收入稳定性、渠道结构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经营现金流与偿债覆盖</a:t>
            </a:r>
          </a:p>
        </p:txBody>
      </p:sp>
      <p:sp>
        <p:nvSpPr>
          <p:cNvPr id="8" name="beh1">
            <a:extLst xmlns:a="http://schemas.openxmlformats.org/drawingml/2006/main">
              <a:ext uri="{FF2B5EF4-FFF2-40B4-BE49-F238E27FC236}">
                <a16:creationId xmlns:a16="http://schemas.microsoft.com/office/drawing/2014/main" id="{1529D17F-6DBF-4AF1-BD95-7A3822E001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38500" y="2476500"/>
            <a:ext cx="2524125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428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门店资产质量</a:t>
            </a:r>
          </a:p>
        </p:txBody>
      </p:sp>
      <p:cxnSp>
        <p:nvCxnSpPr>
          <p:cNvPr id="29" name=""/>
          <p:cNvCxnSpPr/>
          <p:nvPr/>
        </p:nvCxnSpPr>
        <p:spPr>
          <a:xfrm xmlns:a="http://schemas.openxmlformats.org/drawingml/2006/main">
            <a:off x="3238500" y="3028950"/>
            <a:ext cx="24765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0" name="beb1">
            <a:extLst xmlns:a="http://schemas.openxmlformats.org/drawingml/2006/main">
              <a:ext uri="{FF2B5EF4-FFF2-40B4-BE49-F238E27FC236}">
                <a16:creationId xmlns:a16="http://schemas.microsoft.com/office/drawing/2014/main" id="{7A8F5A1F-F768-47E4-A3F8-37004D4003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38500" y="3381375"/>
            <a:ext cx="2476500" cy="800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门店分层、成熟度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盈利与亏损组合结构</a:t>
            </a:r>
          </a:p>
        </p:txBody>
      </p:sp>
      <p:sp>
        <p:nvSpPr>
          <p:cNvPr id="11" name="beh2">
            <a:extLst xmlns:a="http://schemas.openxmlformats.org/drawingml/2006/main">
              <a:ext uri="{FF2B5EF4-FFF2-40B4-BE49-F238E27FC236}">
                <a16:creationId xmlns:a16="http://schemas.microsoft.com/office/drawing/2014/main" id="{6121AE97-ABE2-4BFB-99F9-427F017A27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76950" y="2476500"/>
            <a:ext cx="2524125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428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经营治理能力</a:t>
            </a:r>
          </a:p>
        </p:txBody>
      </p:sp>
      <p:cxnSp>
        <p:nvCxnSpPr>
          <p:cNvPr id="32" name=""/>
          <p:cNvCxnSpPr/>
          <p:nvPr/>
        </p:nvCxnSpPr>
        <p:spPr>
          <a:xfrm xmlns:a="http://schemas.openxmlformats.org/drawingml/2006/main">
            <a:off x="6076950" y="3028950"/>
            <a:ext cx="24765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3" name="beb2">
            <a:extLst xmlns:a="http://schemas.openxmlformats.org/drawingml/2006/main">
              <a:ext uri="{FF2B5EF4-FFF2-40B4-BE49-F238E27FC236}">
                <a16:creationId xmlns:a16="http://schemas.microsoft.com/office/drawing/2014/main" id="{60E0DE68-360F-41F9-BFE9-4983909FB2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76950" y="3381375"/>
            <a:ext cx="2476500" cy="800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成本、费用和库存内控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异常发现与整改闭环</a:t>
            </a:r>
          </a:p>
        </p:txBody>
      </p:sp>
      <p:sp>
        <p:nvSpPr>
          <p:cNvPr id="14" name="beh3">
            <a:extLst xmlns:a="http://schemas.openxmlformats.org/drawingml/2006/main">
              <a:ext uri="{FF2B5EF4-FFF2-40B4-BE49-F238E27FC236}">
                <a16:creationId xmlns:a16="http://schemas.microsoft.com/office/drawing/2014/main" id="{4A2592F8-FEF5-4409-B558-1C76D3BDEA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15400" y="2476500"/>
            <a:ext cx="2524125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428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数据可信能力</a:t>
            </a:r>
          </a:p>
        </p:txBody>
      </p:sp>
      <p:cxnSp>
        <p:nvCxnSpPr>
          <p:cNvPr id="35" name=""/>
          <p:cNvCxnSpPr/>
          <p:nvPr/>
        </p:nvCxnSpPr>
        <p:spPr>
          <a:xfrm xmlns:a="http://schemas.openxmlformats.org/drawingml/2006/main">
            <a:off x="8915400" y="3028950"/>
            <a:ext cx="24765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6" name="beb3">
            <a:extLst xmlns:a="http://schemas.openxmlformats.org/drawingml/2006/main">
              <a:ext uri="{FF2B5EF4-FFF2-40B4-BE49-F238E27FC236}">
                <a16:creationId xmlns:a16="http://schemas.microsoft.com/office/drawing/2014/main" id="{16F5F128-71D0-41E7-BB35-39A2907209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15400" y="3381375"/>
            <a:ext cx="2476500" cy="800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统一口径、来源追溯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质量状态和持续更新</a:t>
            </a:r>
          </a:p>
        </p:txBody>
      </p:sp>
      <p:sp>
        <p:nvSpPr>
          <p:cNvPr id="17" name="bank-output">
            <a:extLst xmlns:a="http://schemas.openxmlformats.org/drawingml/2006/main">
              <a:ext uri="{FF2B5EF4-FFF2-40B4-BE49-F238E27FC236}">
                <a16:creationId xmlns:a16="http://schemas.microsoft.com/office/drawing/2014/main" id="{763F7CFA-767D-4BFC-8EE5-CBFB13C359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695825"/>
            <a:ext cx="10972800" cy="876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5F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bank-output-h">
            <a:extLst xmlns:a="http://schemas.openxmlformats.org/drawingml/2006/main">
              <a:ext uri="{FF2B5EF4-FFF2-40B4-BE49-F238E27FC236}">
                <a16:creationId xmlns:a16="http://schemas.microsoft.com/office/drawing/2014/main" id="{3AB9AD7B-D9AD-40C1-9826-A02ED964E4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4857750"/>
            <a:ext cx="3333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4722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形成可持续更新的融资经营材料</a:t>
            </a:r>
          </a:p>
        </p:txBody>
      </p:sp>
      <p:sp>
        <p:nvSpPr>
          <p:cNvPr id="19" name="bank-output-b">
            <a:extLst xmlns:a="http://schemas.openxmlformats.org/drawingml/2006/main">
              <a:ext uri="{FF2B5EF4-FFF2-40B4-BE49-F238E27FC236}">
                <a16:creationId xmlns:a16="http://schemas.microsoft.com/office/drawing/2014/main" id="{0D4720CB-65C6-4A40-AB7A-B37EF29638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4876800"/>
            <a:ext cx="70961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4821"/>
          </a:bodyPr>
          <a:lstStyle xmlns:a="http://schemas.openxmlformats.org/drawingml/2006/main"/>
          <a:p xmlns:a="http://schemas.openxmlformats.org/drawingml/2006/main">
            <a:pPr algn="ctr">
              <a:defRPr sz="1575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经营概览 · 门店组合 · 现金流与偿债指标 · 风险清单 · 数据质量说明 · 月度跟踪报告</a:t>
            </a:r>
          </a:p>
        </p:txBody>
      </p:sp>
      <p:sp>
        <p:nvSpPr>
          <p:cNvPr id="20" name="bank-note">
            <a:extLst xmlns:a="http://schemas.openxmlformats.org/drawingml/2006/main">
              <a:ext uri="{FF2B5EF4-FFF2-40B4-BE49-F238E27FC236}">
                <a16:creationId xmlns:a16="http://schemas.microsoft.com/office/drawing/2014/main" id="{3B75C7DB-2977-4286-92F6-E7BD0A895E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43600"/>
            <a:ext cx="85725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5417"/>
          </a:bodyPr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系统帮助企业提高融资沟通效率和信息可信度，不代表银行授信承诺。</a:t>
            </a:r>
          </a:p>
        </p:txBody>
      </p:sp>
    </p:spTree>
    <p:extLst>
      <p:ext uri="{BB962C8B-B14F-4D97-AF65-F5344CB8AC3E}">
        <p14:creationId xmlns:p14="http://schemas.microsoft.com/office/powerpoint/2010/main" val="1099280693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eyebrow">
            <a:extLst xmlns:a="http://schemas.openxmlformats.org/drawingml/2006/main">
              <a:ext uri="{FF2B5EF4-FFF2-40B4-BE49-F238E27FC236}">
                <a16:creationId xmlns:a16="http://schemas.microsoft.com/office/drawing/2014/main" id="{C6D05436-9950-40BD-BDAA-B30C5BABBB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长期价值 · 数据资产沉淀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63CA4B77-85FA-46D3-B84B-1B8893E276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把一次性报表沉淀为企业可复用的数据资产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6A1C9151-4FDF-4208-BF00-E6CFBB22E0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15</a:t>
            </a:r>
          </a:p>
        </p:txBody>
      </p:sp>
      <p:sp>
        <p:nvSpPr>
          <p:cNvPr id="4" name="asset-sub">
            <a:extLst xmlns:a="http://schemas.openxmlformats.org/drawingml/2006/main">
              <a:ext uri="{FF2B5EF4-FFF2-40B4-BE49-F238E27FC236}">
                <a16:creationId xmlns:a16="http://schemas.microsoft.com/office/drawing/2014/main" id="{A3421E52-0AC2-42FE-AEBC-26D5F0BEE9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619250"/>
            <a:ext cx="105727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7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7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数据资产不是文件堆积，而是能够被理解、治理、复用和持续创造经营价值的企业知识。</a:t>
            </a:r>
          </a:p>
        </p:txBody>
      </p:sp>
      <p:sp>
        <p:nvSpPr>
          <p:cNvPr id="5" name="asset0">
            <a:extLst xmlns:a="http://schemas.openxmlformats.org/drawingml/2006/main">
              <a:ext uri="{FF2B5EF4-FFF2-40B4-BE49-F238E27FC236}">
                <a16:creationId xmlns:a16="http://schemas.microsoft.com/office/drawing/2014/main" id="{7EC7645A-0086-4818-A40B-99F836626A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495550"/>
            <a:ext cx="2038350" cy="2171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asseth0">
            <a:extLst xmlns:a="http://schemas.openxmlformats.org/drawingml/2006/main">
              <a:ext uri="{FF2B5EF4-FFF2-40B4-BE49-F238E27FC236}">
                <a16:creationId xmlns:a16="http://schemas.microsoft.com/office/drawing/2014/main" id="{846B1885-97C0-49BD-865B-1DC059BE43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2733675"/>
            <a:ext cx="16573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3827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数据目录</a:t>
            </a:r>
          </a:p>
        </p:txBody>
      </p:sp>
      <p:sp>
        <p:nvSpPr>
          <p:cNvPr id="7" name="assetb0">
            <a:extLst xmlns:a="http://schemas.openxmlformats.org/drawingml/2006/main">
              <a:ext uri="{FF2B5EF4-FFF2-40B4-BE49-F238E27FC236}">
                <a16:creationId xmlns:a16="http://schemas.microsoft.com/office/drawing/2014/main" id="{4144054F-958B-45F4-A014-7C772D2346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3409950"/>
            <a:ext cx="1657350" cy="714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7062"/>
          </a:bodyPr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有哪些数据</a:t>
            </a:r>
          </a:p>
          <a:p xmlns:a="http://schemas.openxmlformats.org/drawingml/2006/main">
            <a:pPr algn="l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来自哪里、谁负责</a:t>
            </a:r>
          </a:p>
        </p:txBody>
      </p:sp>
      <p:sp>
        <p:nvSpPr>
          <p:cNvPr id="8" name="asset1">
            <a:extLst xmlns:a="http://schemas.openxmlformats.org/drawingml/2006/main">
              <a:ext uri="{FF2B5EF4-FFF2-40B4-BE49-F238E27FC236}">
                <a16:creationId xmlns:a16="http://schemas.microsoft.com/office/drawing/2014/main" id="{87B5C6A2-06F5-4AC4-8F78-B3B3570573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2495550"/>
            <a:ext cx="2038350" cy="2171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5F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asseth1">
            <a:extLst xmlns:a="http://schemas.openxmlformats.org/drawingml/2006/main">
              <a:ext uri="{FF2B5EF4-FFF2-40B4-BE49-F238E27FC236}">
                <a16:creationId xmlns:a16="http://schemas.microsoft.com/office/drawing/2014/main" id="{72B9805C-EB35-457B-96C7-B73222E776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0" y="2733675"/>
            <a:ext cx="16573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3827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行业本体</a:t>
            </a:r>
          </a:p>
        </p:txBody>
      </p:sp>
      <p:sp>
        <p:nvSpPr>
          <p:cNvPr id="10" name="assetb1">
            <a:extLst xmlns:a="http://schemas.openxmlformats.org/drawingml/2006/main">
              <a:ext uri="{FF2B5EF4-FFF2-40B4-BE49-F238E27FC236}">
                <a16:creationId xmlns:a16="http://schemas.microsoft.com/office/drawing/2014/main" id="{0FD0A11F-9D12-4A3C-AE3A-BD687A5D2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0" y="3409950"/>
            <a:ext cx="1657350" cy="714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对象、关系</a:t>
            </a:r>
          </a:p>
          <a:p xmlns:a="http://schemas.openxmlformats.org/drawingml/2006/main">
            <a:pPr algn="l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统一经营语义</a:t>
            </a:r>
          </a:p>
        </p:txBody>
      </p:sp>
      <p:sp>
        <p:nvSpPr>
          <p:cNvPr id="11" name="asset2">
            <a:extLst xmlns:a="http://schemas.openxmlformats.org/drawingml/2006/main">
              <a:ext uri="{FF2B5EF4-FFF2-40B4-BE49-F238E27FC236}">
                <a16:creationId xmlns:a16="http://schemas.microsoft.com/office/drawing/2014/main" id="{54749032-7D7E-4C23-8487-0296E106B3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33950" y="2495550"/>
            <a:ext cx="2038350" cy="2171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asseth2">
            <a:extLst xmlns:a="http://schemas.openxmlformats.org/drawingml/2006/main">
              <a:ext uri="{FF2B5EF4-FFF2-40B4-BE49-F238E27FC236}">
                <a16:creationId xmlns:a16="http://schemas.microsoft.com/office/drawing/2014/main" id="{AE3BF1B3-D0EC-487B-B3D4-6FD8285F3E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24450" y="2733675"/>
            <a:ext cx="16573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3827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指标资产</a:t>
            </a:r>
          </a:p>
        </p:txBody>
      </p:sp>
      <p:sp>
        <p:nvSpPr>
          <p:cNvPr id="13" name="assetb2">
            <a:extLst xmlns:a="http://schemas.openxmlformats.org/drawingml/2006/main">
              <a:ext uri="{FF2B5EF4-FFF2-40B4-BE49-F238E27FC236}">
                <a16:creationId xmlns:a16="http://schemas.microsoft.com/office/drawing/2014/main" id="{3FA353B8-F1A0-41AB-AA01-8DB154CDAF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24450" y="3409950"/>
            <a:ext cx="1657350" cy="714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公式、口径</a:t>
            </a:r>
          </a:p>
          <a:p xmlns:a="http://schemas.openxmlformats.org/drawingml/2006/main">
            <a:pPr algn="l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适用范围与版本</a:t>
            </a:r>
          </a:p>
        </p:txBody>
      </p:sp>
      <p:sp>
        <p:nvSpPr>
          <p:cNvPr id="14" name="asset3">
            <a:extLst xmlns:a="http://schemas.openxmlformats.org/drawingml/2006/main">
              <a:ext uri="{FF2B5EF4-FFF2-40B4-BE49-F238E27FC236}">
                <a16:creationId xmlns:a16="http://schemas.microsoft.com/office/drawing/2014/main" id="{342CE0EA-B601-4B75-B422-98F9E93C86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00900" y="2495550"/>
            <a:ext cx="2038350" cy="2171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asseth3">
            <a:extLst xmlns:a="http://schemas.openxmlformats.org/drawingml/2006/main">
              <a:ext uri="{FF2B5EF4-FFF2-40B4-BE49-F238E27FC236}">
                <a16:creationId xmlns:a16="http://schemas.microsoft.com/office/drawing/2014/main" id="{06B3F4BA-BCFE-4F07-BFD2-8B375999EF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91400" y="2733675"/>
            <a:ext cx="16573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3827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模型资产</a:t>
            </a:r>
          </a:p>
        </p:txBody>
      </p:sp>
      <p:sp>
        <p:nvSpPr>
          <p:cNvPr id="16" name="assetb3">
            <a:extLst xmlns:a="http://schemas.openxmlformats.org/drawingml/2006/main">
              <a:ext uri="{FF2B5EF4-FFF2-40B4-BE49-F238E27FC236}">
                <a16:creationId xmlns:a16="http://schemas.microsoft.com/office/drawing/2014/main" id="{8DB3DE62-C7D2-42F8-987C-36DB408028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91400" y="3409950"/>
            <a:ext cx="1657350" cy="714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833"/>
          </a:bodyPr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诊断规则、预测模型</a:t>
            </a:r>
          </a:p>
          <a:p xmlns:a="http://schemas.openxmlformats.org/drawingml/2006/main">
            <a:pPr algn="l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最佳实践模板</a:t>
            </a:r>
          </a:p>
        </p:txBody>
      </p:sp>
      <p:sp>
        <p:nvSpPr>
          <p:cNvPr id="17" name="asset4">
            <a:extLst xmlns:a="http://schemas.openxmlformats.org/drawingml/2006/main">
              <a:ext uri="{FF2B5EF4-FFF2-40B4-BE49-F238E27FC236}">
                <a16:creationId xmlns:a16="http://schemas.microsoft.com/office/drawing/2014/main" id="{568C1C7F-3600-45BA-AAA5-22D94233FB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67850" y="2495550"/>
            <a:ext cx="2038350" cy="2171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asseth4">
            <a:extLst xmlns:a="http://schemas.openxmlformats.org/drawingml/2006/main">
              <a:ext uri="{FF2B5EF4-FFF2-40B4-BE49-F238E27FC236}">
                <a16:creationId xmlns:a16="http://schemas.microsoft.com/office/drawing/2014/main" id="{04B9CF14-B04C-446C-973B-7AA7EDDE54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58350" y="2733675"/>
            <a:ext cx="16573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3827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案例资产</a:t>
            </a:r>
          </a:p>
        </p:txBody>
      </p:sp>
      <p:sp>
        <p:nvSpPr>
          <p:cNvPr id="19" name="assetb4">
            <a:extLst xmlns:a="http://schemas.openxmlformats.org/drawingml/2006/main">
              <a:ext uri="{FF2B5EF4-FFF2-40B4-BE49-F238E27FC236}">
                <a16:creationId xmlns:a16="http://schemas.microsoft.com/office/drawing/2014/main" id="{18B55B43-29AE-4888-BE64-664E236CD4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58350" y="3409950"/>
            <a:ext cx="1657350" cy="714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7062"/>
          </a:bodyPr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问题、动作、结果</a:t>
            </a:r>
          </a:p>
          <a:p xmlns:a="http://schemas.openxmlformats.org/drawingml/2006/main">
            <a:pPr algn="l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成功与失败经验</a:t>
            </a:r>
          </a:p>
        </p:txBody>
      </p:sp>
      <p:sp>
        <p:nvSpPr>
          <p:cNvPr id="20" name="asset-flow-h">
            <a:extLst xmlns:a="http://schemas.openxmlformats.org/drawingml/2006/main">
              <a:ext uri="{FF2B5EF4-FFF2-40B4-BE49-F238E27FC236}">
                <a16:creationId xmlns:a16="http://schemas.microsoft.com/office/drawing/2014/main" id="{44709BE4-E7B7-451A-9488-F3109E50E7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105400"/>
            <a:ext cx="2095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5309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持续积累机制</a:t>
            </a:r>
          </a:p>
        </p:txBody>
      </p:sp>
      <p:sp>
        <p:nvSpPr>
          <p:cNvPr id="21" name="asset-flow">
            <a:extLst xmlns:a="http://schemas.openxmlformats.org/drawingml/2006/main">
              <a:ext uri="{FF2B5EF4-FFF2-40B4-BE49-F238E27FC236}">
                <a16:creationId xmlns:a16="http://schemas.microsoft.com/office/drawing/2014/main" id="{E803C52D-9412-4389-B842-3F98BC3272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71750" y="5114925"/>
            <a:ext cx="8572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4722"/>
          </a:bodyPr>
          <a:lstStyle xmlns:a="http://schemas.openxmlformats.org/drawingml/2006/main"/>
          <a:p xmlns:a="http://schemas.openxmlformats.org/drawingml/2006/main">
            <a:pPr algn="ctr">
              <a:defRPr sz="180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数据接入 → 质量治理 → 语义映射 → 模型应用 → 决策反馈 → 版本迭代</a:t>
            </a:r>
          </a:p>
        </p:txBody>
      </p:sp>
      <p:sp>
        <p:nvSpPr>
          <p:cNvPr id="22" name="asset-note">
            <a:extLst xmlns:a="http://schemas.openxmlformats.org/drawingml/2006/main">
              <a:ext uri="{FF2B5EF4-FFF2-40B4-BE49-F238E27FC236}">
                <a16:creationId xmlns:a16="http://schemas.microsoft.com/office/drawing/2014/main" id="{44F3C369-8F7E-4139-840F-CFA3BB7E3A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81700"/>
            <a:ext cx="10001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5417"/>
          </a:bodyPr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是否满足会计确认或数据资产入表条件，仍需依据适用法规、权属与专业评估确定。</a:t>
            </a:r>
          </a:p>
        </p:txBody>
      </p:sp>
    </p:spTree>
    <p:extLst>
      <p:ext uri="{BB962C8B-B14F-4D97-AF65-F5344CB8AC3E}">
        <p14:creationId xmlns:p14="http://schemas.microsoft.com/office/powerpoint/2010/main" val="786105425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2" name="eyebrow">
            <a:extLst xmlns:a="http://schemas.openxmlformats.org/drawingml/2006/main">
              <a:ext uri="{FF2B5EF4-FFF2-40B4-BE49-F238E27FC236}">
                <a16:creationId xmlns:a16="http://schemas.microsoft.com/office/drawing/2014/main" id="{1D7A6DDF-7E8C-4002-9FD8-9B3088DC6C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长期价值 · 企业成长能力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56C6B876-7755-452F-9969-455EEEAC68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支撑多品牌、多业态、多区域的持续发展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319B41F3-95D8-4FE7-9848-E3C3C009B7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16</a:t>
            </a:r>
          </a:p>
        </p:txBody>
      </p:sp>
      <p:sp>
        <p:nvSpPr>
          <p:cNvPr id="4" name="grno0">
            <a:extLst xmlns:a="http://schemas.openxmlformats.org/drawingml/2006/main">
              <a:ext uri="{FF2B5EF4-FFF2-40B4-BE49-F238E27FC236}">
                <a16:creationId xmlns:a16="http://schemas.microsoft.com/office/drawing/2014/main" id="{BA95FF9A-BF01-4A7D-B9DA-4B7967DA25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695450"/>
            <a:ext cx="5524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7436"/>
          </a:bodyPr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5" name="grh0">
            <a:extLst xmlns:a="http://schemas.openxmlformats.org/drawingml/2006/main">
              <a:ext uri="{FF2B5EF4-FFF2-40B4-BE49-F238E27FC236}">
                <a16:creationId xmlns:a16="http://schemas.microsoft.com/office/drawing/2014/main" id="{4A894693-7C5A-4A1A-9665-BA8CD13C02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" y="1695450"/>
            <a:ext cx="2095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428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规模扩张</a:t>
            </a:r>
          </a:p>
        </p:txBody>
      </p:sp>
      <p:sp>
        <p:nvSpPr>
          <p:cNvPr id="6" name="grb0">
            <a:extLst xmlns:a="http://schemas.openxmlformats.org/drawingml/2006/main">
              <a:ext uri="{FF2B5EF4-FFF2-40B4-BE49-F238E27FC236}">
                <a16:creationId xmlns:a16="http://schemas.microsoft.com/office/drawing/2014/main" id="{24AEB628-821F-4772-8F76-AB119F00F6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19500" y="1695450"/>
            <a:ext cx="7239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新店与新区域不再从零摸索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复用商圈、商品和运营模型</a:t>
            </a:r>
          </a:p>
        </p:txBody>
      </p:sp>
      <p:cxnSp>
        <p:nvCxnSpPr>
          <p:cNvPr id="28" name=""/>
          <p:cNvCxnSpPr/>
          <p:nvPr/>
        </p:nvCxnSpPr>
        <p:spPr>
          <a:xfrm xmlns:a="http://schemas.openxmlformats.org/drawingml/2006/main">
            <a:off x="400050" y="2495550"/>
            <a:ext cx="109728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8" name="grno1">
            <a:extLst xmlns:a="http://schemas.openxmlformats.org/drawingml/2006/main">
              <a:ext uri="{FF2B5EF4-FFF2-40B4-BE49-F238E27FC236}">
                <a16:creationId xmlns:a16="http://schemas.microsoft.com/office/drawing/2014/main" id="{E0EC1ACE-80B3-412F-8B75-81B72CCE4C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724150"/>
            <a:ext cx="5524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7436"/>
          </a:bodyPr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9" name="grh1">
            <a:extLst xmlns:a="http://schemas.openxmlformats.org/drawingml/2006/main">
              <a:ext uri="{FF2B5EF4-FFF2-40B4-BE49-F238E27FC236}">
                <a16:creationId xmlns:a16="http://schemas.microsoft.com/office/drawing/2014/main" id="{4ACABDE4-8966-41DD-B47A-3462E0CA89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" y="2724150"/>
            <a:ext cx="2095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428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多品牌治理</a:t>
            </a:r>
          </a:p>
        </p:txBody>
      </p:sp>
      <p:sp>
        <p:nvSpPr>
          <p:cNvPr id="10" name="grb1">
            <a:extLst xmlns:a="http://schemas.openxmlformats.org/drawingml/2006/main">
              <a:ext uri="{FF2B5EF4-FFF2-40B4-BE49-F238E27FC236}">
                <a16:creationId xmlns:a16="http://schemas.microsoft.com/office/drawing/2014/main" id="{2F904205-75C8-4EC1-976D-5BD74B42FC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19500" y="2724150"/>
            <a:ext cx="7239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保留品牌差异的同时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共享供应链、财务和风险语言</a:t>
            </a:r>
          </a:p>
        </p:txBody>
      </p:sp>
      <p:cxnSp>
        <p:nvCxnSpPr>
          <p:cNvPr id="32" name=""/>
          <p:cNvCxnSpPr/>
          <p:nvPr/>
        </p:nvCxnSpPr>
        <p:spPr>
          <a:xfrm xmlns:a="http://schemas.openxmlformats.org/drawingml/2006/main">
            <a:off x="400050" y="3524250"/>
            <a:ext cx="109728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2" name="grno2">
            <a:extLst xmlns:a="http://schemas.openxmlformats.org/drawingml/2006/main">
              <a:ext uri="{FF2B5EF4-FFF2-40B4-BE49-F238E27FC236}">
                <a16:creationId xmlns:a16="http://schemas.microsoft.com/office/drawing/2014/main" id="{70698EA1-43BC-43F5-8A33-53662F1A18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752850"/>
            <a:ext cx="5524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7436"/>
          </a:bodyPr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3" name="grh2">
            <a:extLst xmlns:a="http://schemas.openxmlformats.org/drawingml/2006/main">
              <a:ext uri="{FF2B5EF4-FFF2-40B4-BE49-F238E27FC236}">
                <a16:creationId xmlns:a16="http://schemas.microsoft.com/office/drawing/2014/main" id="{97EB6FAC-5929-4ADC-B3BA-1F8C5780D7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" y="3752850"/>
            <a:ext cx="2095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428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并购与整合</a:t>
            </a:r>
          </a:p>
        </p:txBody>
      </p:sp>
      <p:sp>
        <p:nvSpPr>
          <p:cNvPr id="14" name="grb2">
            <a:extLst xmlns:a="http://schemas.openxmlformats.org/drawingml/2006/main">
              <a:ext uri="{FF2B5EF4-FFF2-40B4-BE49-F238E27FC236}">
                <a16:creationId xmlns:a16="http://schemas.microsoft.com/office/drawing/2014/main" id="{FF2606EA-3C5C-40FF-97FC-14261BF5A8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19500" y="3752850"/>
            <a:ext cx="7239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快速识别目标经营质量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统一数据语义与管理标准</a:t>
            </a:r>
          </a:p>
        </p:txBody>
      </p:sp>
      <p:cxnSp>
        <p:nvCxnSpPr>
          <p:cNvPr id="36" name=""/>
          <p:cNvCxnSpPr/>
          <p:nvPr/>
        </p:nvCxnSpPr>
        <p:spPr>
          <a:xfrm xmlns:a="http://schemas.openxmlformats.org/drawingml/2006/main">
            <a:off x="400050" y="4552950"/>
            <a:ext cx="109728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6" name="grno3">
            <a:extLst xmlns:a="http://schemas.openxmlformats.org/drawingml/2006/main">
              <a:ext uri="{FF2B5EF4-FFF2-40B4-BE49-F238E27FC236}">
                <a16:creationId xmlns:a16="http://schemas.microsoft.com/office/drawing/2014/main" id="{5C78942C-6091-4AD4-AF42-A79D74312E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781550"/>
            <a:ext cx="5524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7436"/>
          </a:bodyPr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17" name="grh3">
            <a:extLst xmlns:a="http://schemas.openxmlformats.org/drawingml/2006/main">
              <a:ext uri="{FF2B5EF4-FFF2-40B4-BE49-F238E27FC236}">
                <a16:creationId xmlns:a16="http://schemas.microsoft.com/office/drawing/2014/main" id="{2BA77223-8FF6-4E6F-A0E0-0B71026D20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" y="4781550"/>
            <a:ext cx="2095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428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组织传承</a:t>
            </a:r>
          </a:p>
        </p:txBody>
      </p:sp>
      <p:sp>
        <p:nvSpPr>
          <p:cNvPr id="18" name="grb3">
            <a:extLst xmlns:a="http://schemas.openxmlformats.org/drawingml/2006/main">
              <a:ext uri="{FF2B5EF4-FFF2-40B4-BE49-F238E27FC236}">
                <a16:creationId xmlns:a16="http://schemas.microsoft.com/office/drawing/2014/main" id="{B6566EC2-1C92-4412-8B82-F41E9CAC53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19500" y="4781550"/>
            <a:ext cx="7239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将优秀管理者的经验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沉淀为模型、规则与案例</a:t>
            </a:r>
          </a:p>
        </p:txBody>
      </p:sp>
      <p:cxnSp>
        <p:nvCxnSpPr>
          <p:cNvPr id="40" name=""/>
          <p:cNvCxnSpPr/>
          <p:nvPr/>
        </p:nvCxnSpPr>
        <p:spPr>
          <a:xfrm xmlns:a="http://schemas.openxmlformats.org/drawingml/2006/main">
            <a:off x="400050" y="5581650"/>
            <a:ext cx="109728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20" name="growth-value">
            <a:extLst xmlns:a="http://schemas.openxmlformats.org/drawingml/2006/main">
              <a:ext uri="{FF2B5EF4-FFF2-40B4-BE49-F238E27FC236}">
                <a16:creationId xmlns:a16="http://schemas.microsoft.com/office/drawing/2014/main" id="{963F9F7D-5194-4C5F-ABF4-5BF9AB0B2F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848350"/>
            <a:ext cx="10972800" cy="419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growth-value-t">
            <a:extLst xmlns:a="http://schemas.openxmlformats.org/drawingml/2006/main">
              <a:ext uri="{FF2B5EF4-FFF2-40B4-BE49-F238E27FC236}">
                <a16:creationId xmlns:a16="http://schemas.microsoft.com/office/drawing/2014/main" id="{67736643-0F18-4001-8685-7E2F1A4876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5924550"/>
            <a:ext cx="105918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3016"/>
          </a:bodyPr>
          <a:lstStyle xmlns:a="http://schemas.openxmlformats.org/drawingml/2006/main"/>
          <a:p xmlns:a="http://schemas.openxmlformats.org/drawingml/2006/main">
            <a:pPr algn="ctr"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企业增长不再只依赖资本投入和个人经验，而是依赖可复制、可验证、可持续进化的数字能力。</a:t>
            </a:r>
          </a:p>
        </p:txBody>
      </p:sp>
    </p:spTree>
    <p:extLst>
      <p:ext uri="{BB962C8B-B14F-4D97-AF65-F5344CB8AC3E}">
        <p14:creationId xmlns:p14="http://schemas.microsoft.com/office/powerpoint/2010/main" val="1191357800"/>
      </p:ext>
    </p:extLst>
  </p:cSld>
</p:sld>
</file>

<file path=ppt/slides/slide17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2" name="eyebrow">
            <a:extLst xmlns:a="http://schemas.openxmlformats.org/drawingml/2006/main">
              <a:ext uri="{FF2B5EF4-FFF2-40B4-BE49-F238E27FC236}">
                <a16:creationId xmlns:a16="http://schemas.microsoft.com/office/drawing/2014/main" id="{FFC32979-89A6-4F71-800D-F9AC3D9F21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商业价值 · 持续经营入口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378FC991-41C2-4D33-9EC2-6D696AF5AF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从一个经营问题切入，逐步成为企业统一决策入口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173AE4F3-A15B-445A-92AC-9C0EE49453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17</a:t>
            </a:r>
          </a:p>
        </p:txBody>
      </p:sp>
      <p:cxnSp>
        <p:nvCxnSpPr>
          <p:cNvPr id="25" name=""/>
          <p:cNvCxnSpPr/>
          <p:nvPr/>
        </p:nvCxnSpPr>
        <p:spPr>
          <a:xfrm xmlns:a="http://schemas.openxmlformats.org/drawingml/2006/main">
            <a:off x="952500" y="3238500"/>
            <a:ext cx="10144125" cy="0"/>
          </a:xfrm>
          <a:prstGeom xmlns:a="http://schemas.openxmlformats.org/drawingml/2006/main" prst="straightConnector1">
            <a:avLst/>
          </a:prstGeom>
          <a:ln xmlns:a="http://schemas.openxmlformats.org/drawingml/2006/main" w="19050">
            <a:solidFill>
              <a:srgbClr val="0A0A0A"/>
            </a:solidFill>
            <a:prstDash val="solid"/>
          </a:ln>
        </p:spPr>
      </p:cxnSp>
      <p:sp>
        <p:nvSpPr>
          <p:cNvPr id="5" name="wedge0">
            <a:extLst xmlns:a="http://schemas.openxmlformats.org/drawingml/2006/main">
              <a:ext uri="{FF2B5EF4-FFF2-40B4-BE49-F238E27FC236}">
                <a16:creationId xmlns:a16="http://schemas.microsoft.com/office/drawing/2014/main" id="{6BB8B150-DCD7-459F-BB11-D3C7951F72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71575" y="3067050"/>
            <a:ext cx="342900" cy="342900"/>
          </a:xfrm>
          <a:prstGeom xmlns:a="http://schemas.openxmlformats.org/drawingml/2006/main" prst="roundRect">
            <a:avLst>
              <a:gd name="adj" fmla="val 22222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wedgeh0">
            <a:extLst xmlns:a="http://schemas.openxmlformats.org/drawingml/2006/main">
              <a:ext uri="{FF2B5EF4-FFF2-40B4-BE49-F238E27FC236}">
                <a16:creationId xmlns:a16="http://schemas.microsoft.com/office/drawing/2014/main" id="{16937D53-C5F5-4B59-8440-F317B6ECB4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2095500"/>
            <a:ext cx="1571625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经营诊断</a:t>
            </a:r>
          </a:p>
        </p:txBody>
      </p:sp>
      <p:sp>
        <p:nvSpPr>
          <p:cNvPr id="7" name="wedgeb0">
            <a:extLst xmlns:a="http://schemas.openxmlformats.org/drawingml/2006/main">
              <a:ext uri="{FF2B5EF4-FFF2-40B4-BE49-F238E27FC236}">
                <a16:creationId xmlns:a16="http://schemas.microsoft.com/office/drawing/2014/main" id="{9DA3BBCF-4A05-4FD3-99BC-89A98E8A17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3714750"/>
            <a:ext cx="1571625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统一口径</a:t>
            </a:r>
          </a:p>
          <a:p xmlns:a="http://schemas.openxmlformats.org/drawingml/2006/main">
            <a:pPr algn="ctr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发现关键问题</a:t>
            </a:r>
          </a:p>
        </p:txBody>
      </p:sp>
      <p:sp>
        <p:nvSpPr>
          <p:cNvPr id="8" name="wedge1">
            <a:extLst xmlns:a="http://schemas.openxmlformats.org/drawingml/2006/main">
              <a:ext uri="{FF2B5EF4-FFF2-40B4-BE49-F238E27FC236}">
                <a16:creationId xmlns:a16="http://schemas.microsoft.com/office/drawing/2014/main" id="{C896B6A4-30EC-4074-838B-5E23A75B80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38525" y="3067050"/>
            <a:ext cx="342900" cy="342900"/>
          </a:xfrm>
          <a:prstGeom xmlns:a="http://schemas.openxmlformats.org/drawingml/2006/main" prst="roundRect">
            <a:avLst>
              <a:gd name="adj" fmla="val 22222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wedgeh1">
            <a:extLst xmlns:a="http://schemas.openxmlformats.org/drawingml/2006/main">
              <a:ext uri="{FF2B5EF4-FFF2-40B4-BE49-F238E27FC236}">
                <a16:creationId xmlns:a16="http://schemas.microsoft.com/office/drawing/2014/main" id="{21D767B2-85E5-4B1F-907F-1B7969CCCA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38450" y="2095500"/>
            <a:ext cx="1571625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专项智脑</a:t>
            </a:r>
          </a:p>
        </p:txBody>
      </p:sp>
      <p:sp>
        <p:nvSpPr>
          <p:cNvPr id="10" name="wedgeb1">
            <a:extLst xmlns:a="http://schemas.openxmlformats.org/drawingml/2006/main">
              <a:ext uri="{FF2B5EF4-FFF2-40B4-BE49-F238E27FC236}">
                <a16:creationId xmlns:a16="http://schemas.microsoft.com/office/drawing/2014/main" id="{C1ACADE8-0DE5-487A-87CE-2249B69378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38450" y="3714750"/>
            <a:ext cx="1571625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成本 · SKU</a:t>
            </a:r>
          </a:p>
          <a:p xmlns:a="http://schemas.openxmlformats.org/drawingml/2006/main">
            <a:pPr algn="ctr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排班 · 营销</a:t>
            </a:r>
          </a:p>
        </p:txBody>
      </p:sp>
      <p:sp>
        <p:nvSpPr>
          <p:cNvPr id="11" name="wedge2">
            <a:extLst xmlns:a="http://schemas.openxmlformats.org/drawingml/2006/main">
              <a:ext uri="{FF2B5EF4-FFF2-40B4-BE49-F238E27FC236}">
                <a16:creationId xmlns:a16="http://schemas.microsoft.com/office/drawing/2014/main" id="{057D342E-FA41-4E70-9D51-5BD5F331E7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05475" y="3067050"/>
            <a:ext cx="342900" cy="342900"/>
          </a:xfrm>
          <a:prstGeom xmlns:a="http://schemas.openxmlformats.org/drawingml/2006/main" prst="roundRect">
            <a:avLst>
              <a:gd name="adj" fmla="val 22222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wedgeh2">
            <a:extLst xmlns:a="http://schemas.openxmlformats.org/drawingml/2006/main">
              <a:ext uri="{FF2B5EF4-FFF2-40B4-BE49-F238E27FC236}">
                <a16:creationId xmlns:a16="http://schemas.microsoft.com/office/drawing/2014/main" id="{D05371C5-5360-43D6-B1FD-3807D26015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05400" y="2095500"/>
            <a:ext cx="1571625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组织协同</a:t>
            </a:r>
          </a:p>
        </p:txBody>
      </p:sp>
      <p:sp>
        <p:nvSpPr>
          <p:cNvPr id="13" name="wedgeb2">
            <a:extLst xmlns:a="http://schemas.openxmlformats.org/drawingml/2006/main">
              <a:ext uri="{FF2B5EF4-FFF2-40B4-BE49-F238E27FC236}">
                <a16:creationId xmlns:a16="http://schemas.microsoft.com/office/drawing/2014/main" id="{2FD3EF3E-F343-4199-9092-18A1C20F27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05400" y="3714750"/>
            <a:ext cx="1571625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老板 · 总部</a:t>
            </a:r>
          </a:p>
          <a:p xmlns:a="http://schemas.openxmlformats.org/drawingml/2006/main">
            <a:pPr algn="ctr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区域 · 店长</a:t>
            </a:r>
          </a:p>
        </p:txBody>
      </p:sp>
      <p:sp>
        <p:nvSpPr>
          <p:cNvPr id="14" name="wedge3">
            <a:extLst xmlns:a="http://schemas.openxmlformats.org/drawingml/2006/main">
              <a:ext uri="{FF2B5EF4-FFF2-40B4-BE49-F238E27FC236}">
                <a16:creationId xmlns:a16="http://schemas.microsoft.com/office/drawing/2014/main" id="{D8F2CF79-482E-485B-9120-7FFC31415F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72425" y="3067050"/>
            <a:ext cx="342900" cy="342900"/>
          </a:xfrm>
          <a:prstGeom xmlns:a="http://schemas.openxmlformats.org/drawingml/2006/main" prst="roundRect">
            <a:avLst>
              <a:gd name="adj" fmla="val 22222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wedgeh3">
            <a:extLst xmlns:a="http://schemas.openxmlformats.org/drawingml/2006/main">
              <a:ext uri="{FF2B5EF4-FFF2-40B4-BE49-F238E27FC236}">
                <a16:creationId xmlns:a16="http://schemas.microsoft.com/office/drawing/2014/main" id="{E8288855-77CC-4990-A3AA-7AE255872E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72350" y="2095500"/>
            <a:ext cx="1571625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经营闭环</a:t>
            </a:r>
          </a:p>
        </p:txBody>
      </p:sp>
      <p:sp>
        <p:nvSpPr>
          <p:cNvPr id="16" name="wedgeb3">
            <a:extLst xmlns:a="http://schemas.openxmlformats.org/drawingml/2006/main">
              <a:ext uri="{FF2B5EF4-FFF2-40B4-BE49-F238E27FC236}">
                <a16:creationId xmlns:a16="http://schemas.microsoft.com/office/drawing/2014/main" id="{0C65AF35-D717-431D-BDDF-1C8D0B318E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72350" y="3714750"/>
            <a:ext cx="1571625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任务执行</a:t>
            </a:r>
          </a:p>
          <a:p xmlns:a="http://schemas.openxmlformats.org/drawingml/2006/main">
            <a:pPr algn="ctr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收益验收</a:t>
            </a:r>
          </a:p>
        </p:txBody>
      </p:sp>
      <p:sp>
        <p:nvSpPr>
          <p:cNvPr id="17" name="wedge4">
            <a:extLst xmlns:a="http://schemas.openxmlformats.org/drawingml/2006/main">
              <a:ext uri="{FF2B5EF4-FFF2-40B4-BE49-F238E27FC236}">
                <a16:creationId xmlns:a16="http://schemas.microsoft.com/office/drawing/2014/main" id="{B1533592-6885-4002-948B-747E4D93E3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39375" y="3067050"/>
            <a:ext cx="342900" cy="342900"/>
          </a:xfrm>
          <a:prstGeom xmlns:a="http://schemas.openxmlformats.org/drawingml/2006/main" prst="roundRect">
            <a:avLst>
              <a:gd name="adj" fmla="val 22222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wedgeh4">
            <a:extLst xmlns:a="http://schemas.openxmlformats.org/drawingml/2006/main">
              <a:ext uri="{FF2B5EF4-FFF2-40B4-BE49-F238E27FC236}">
                <a16:creationId xmlns:a16="http://schemas.microsoft.com/office/drawing/2014/main" id="{EBC6DE82-DEE8-4BA7-9D35-7C93EA2575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39300" y="2095500"/>
            <a:ext cx="1571625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战略决策</a:t>
            </a:r>
          </a:p>
        </p:txBody>
      </p:sp>
      <p:sp>
        <p:nvSpPr>
          <p:cNvPr id="19" name="wedgeb4">
            <a:extLst xmlns:a="http://schemas.openxmlformats.org/drawingml/2006/main">
              <a:ext uri="{FF2B5EF4-FFF2-40B4-BE49-F238E27FC236}">
                <a16:creationId xmlns:a16="http://schemas.microsoft.com/office/drawing/2014/main" id="{53A4C6B6-C0BE-4E76-9B5B-775ABB75CB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39300" y="3714750"/>
            <a:ext cx="1571625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选址 · 门店组合</a:t>
            </a:r>
          </a:p>
          <a:p xmlns:a="http://schemas.openxmlformats.org/drawingml/2006/main">
            <a:pPr algn="ctr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融资 · 扩张</a:t>
            </a:r>
          </a:p>
        </p:txBody>
      </p:sp>
      <p:sp>
        <p:nvSpPr>
          <p:cNvPr id="20" name="wedge-value">
            <a:extLst xmlns:a="http://schemas.openxmlformats.org/drawingml/2006/main">
              <a:ext uri="{FF2B5EF4-FFF2-40B4-BE49-F238E27FC236}">
                <a16:creationId xmlns:a16="http://schemas.microsoft.com/office/drawing/2014/main" id="{A1DA8810-9F49-4B2B-8D3B-D24FCF71AF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286375"/>
            <a:ext cx="10972800" cy="628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5F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wedge-value-t">
            <a:extLst xmlns:a="http://schemas.openxmlformats.org/drawingml/2006/main">
              <a:ext uri="{FF2B5EF4-FFF2-40B4-BE49-F238E27FC236}">
                <a16:creationId xmlns:a16="http://schemas.microsoft.com/office/drawing/2014/main" id="{5E2C63BA-DADC-4AF3-A946-AF54C11B10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5438775"/>
            <a:ext cx="10525125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4722"/>
          </a:bodyPr>
          <a:lstStyle xmlns:a="http://schemas.openxmlformats.org/drawingml/2006/main"/>
          <a:p xmlns:a="http://schemas.openxmlformats.org/drawingml/2006/main">
            <a:pPr algn="ctr">
              <a:defRPr sz="180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客户从单点价值开始，随着模型覆盖加深，使用场景、协同角色和长期价值持续扩大。</a:t>
            </a:r>
          </a:p>
        </p:txBody>
      </p:sp>
    </p:spTree>
    <p:extLst>
      <p:ext uri="{BB962C8B-B14F-4D97-AF65-F5344CB8AC3E}">
        <p14:creationId xmlns:p14="http://schemas.microsoft.com/office/powerpoint/2010/main" val="1156310496"/>
      </p:ext>
    </p:extLst>
  </p:cSld>
</p:sld>
</file>

<file path=ppt/slides/slide18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eyebrow">
            <a:extLst xmlns:a="http://schemas.openxmlformats.org/drawingml/2006/main">
              <a:ext uri="{FF2B5EF4-FFF2-40B4-BE49-F238E27FC236}">
                <a16:creationId xmlns:a16="http://schemas.microsoft.com/office/drawing/2014/main" id="{A091ADD9-CA55-4FDE-9669-7797C2620F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商业价值 · 标准化复用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E0E78AE2-1185-4BFD-8FF6-8752C2F99D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每服务一家企业，都在完善同一套行业模型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BD4E50B6-3BA7-4BD8-8BA3-6998DC968D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18</a:t>
            </a:r>
          </a:p>
        </p:txBody>
      </p:sp>
      <p:sp>
        <p:nvSpPr>
          <p:cNvPr id="4" name="reuse0">
            <a:extLst xmlns:a="http://schemas.openxmlformats.org/drawingml/2006/main">
              <a:ext uri="{FF2B5EF4-FFF2-40B4-BE49-F238E27FC236}">
                <a16:creationId xmlns:a16="http://schemas.microsoft.com/office/drawing/2014/main" id="{0AE16A88-221B-4852-B728-6C7FF29A23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828800"/>
            <a:ext cx="10972800" cy="971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5F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reuseh0">
            <a:extLst xmlns:a="http://schemas.openxmlformats.org/drawingml/2006/main">
              <a:ext uri="{FF2B5EF4-FFF2-40B4-BE49-F238E27FC236}">
                <a16:creationId xmlns:a16="http://schemas.microsoft.com/office/drawing/2014/main" id="{34552D5C-91CA-4DDE-977F-D316A74076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057400"/>
            <a:ext cx="2190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476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行业公共层</a:t>
            </a:r>
          </a:p>
        </p:txBody>
      </p:sp>
      <p:sp>
        <p:nvSpPr>
          <p:cNvPr id="6" name="reuseb0">
            <a:extLst xmlns:a="http://schemas.openxmlformats.org/drawingml/2006/main">
              <a:ext uri="{FF2B5EF4-FFF2-40B4-BE49-F238E27FC236}">
                <a16:creationId xmlns:a16="http://schemas.microsoft.com/office/drawing/2014/main" id="{2F252B4B-F9E7-4C25-A7AB-D274385B79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143250" y="2000250"/>
            <a:ext cx="56197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门店、商品、顾客、原料、组织、资金</a:t>
            </a:r>
          </a:p>
          <a:p xmlns:a="http://schemas.openxmlformats.org/drawingml/2006/main">
            <a:pPr algn="l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通用指标、关系与经营逻辑</a:t>
            </a:r>
          </a:p>
        </p:txBody>
      </p:sp>
      <p:sp>
        <p:nvSpPr>
          <p:cNvPr id="7" name="reuset0">
            <a:extLst xmlns:a="http://schemas.openxmlformats.org/drawingml/2006/main">
              <a:ext uri="{FF2B5EF4-FFF2-40B4-BE49-F238E27FC236}">
                <a16:creationId xmlns:a16="http://schemas.microsoft.com/office/drawing/2014/main" id="{C4A35776-1E61-48ED-B8C4-5E4F91217A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39250" y="2124075"/>
            <a:ext cx="1762125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652"/>
          </a:bodyPr>
          <a:lstStyle xmlns:a="http://schemas.openxmlformats.org/drawingml/2006/main"/>
          <a:p xmlns:a="http://schemas.openxmlformats.org/drawingml/2006/main">
            <a:pPr algn="ctr">
              <a:defRPr sz="1725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高度复用</a:t>
            </a:r>
          </a:p>
        </p:txBody>
      </p:sp>
      <p:sp>
        <p:nvSpPr>
          <p:cNvPr id="8" name="reuse1">
            <a:extLst xmlns:a="http://schemas.openxmlformats.org/drawingml/2006/main">
              <a:ext uri="{FF2B5EF4-FFF2-40B4-BE49-F238E27FC236}">
                <a16:creationId xmlns:a16="http://schemas.microsoft.com/office/drawing/2014/main" id="{28F348A1-EF3C-4199-A3DF-8746021B66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086100"/>
            <a:ext cx="10972800" cy="971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reuseh1">
            <a:extLst xmlns:a="http://schemas.openxmlformats.org/drawingml/2006/main">
              <a:ext uri="{FF2B5EF4-FFF2-40B4-BE49-F238E27FC236}">
                <a16:creationId xmlns:a16="http://schemas.microsoft.com/office/drawing/2014/main" id="{AE7D28C1-9091-4740-A325-69B1709DF6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314700"/>
            <a:ext cx="2190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476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业态模型层</a:t>
            </a:r>
          </a:p>
        </p:txBody>
      </p:sp>
      <p:sp>
        <p:nvSpPr>
          <p:cNvPr id="10" name="reuseb1">
            <a:extLst xmlns:a="http://schemas.openxmlformats.org/drawingml/2006/main">
              <a:ext uri="{FF2B5EF4-FFF2-40B4-BE49-F238E27FC236}">
                <a16:creationId xmlns:a16="http://schemas.microsoft.com/office/drawing/2014/main" id="{1EEC8C56-E6A3-4961-920A-F008BE39FB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143250" y="3257550"/>
            <a:ext cx="56197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正餐、快餐、零售、外卖等场景</a:t>
            </a:r>
          </a:p>
          <a:p xmlns:a="http://schemas.openxmlformats.org/drawingml/2006/main">
            <a:pPr algn="l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阈值、规则与最佳实践</a:t>
            </a:r>
          </a:p>
        </p:txBody>
      </p:sp>
      <p:sp>
        <p:nvSpPr>
          <p:cNvPr id="11" name="reuset1">
            <a:extLst xmlns:a="http://schemas.openxmlformats.org/drawingml/2006/main">
              <a:ext uri="{FF2B5EF4-FFF2-40B4-BE49-F238E27FC236}">
                <a16:creationId xmlns:a16="http://schemas.microsoft.com/office/drawing/2014/main" id="{BA892E2C-FF17-426E-B7AC-91BECB8D9C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39250" y="3381375"/>
            <a:ext cx="1762125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652"/>
          </a:bodyPr>
          <a:lstStyle xmlns:a="http://schemas.openxmlformats.org/drawingml/2006/main"/>
          <a:p xmlns:a="http://schemas.openxmlformats.org/drawingml/2006/main">
            <a:pPr algn="ctr">
              <a:defRPr sz="17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模块配置</a:t>
            </a:r>
          </a:p>
        </p:txBody>
      </p:sp>
      <p:sp>
        <p:nvSpPr>
          <p:cNvPr id="12" name="reuse2">
            <a:extLst xmlns:a="http://schemas.openxmlformats.org/drawingml/2006/main">
              <a:ext uri="{FF2B5EF4-FFF2-40B4-BE49-F238E27FC236}">
                <a16:creationId xmlns:a16="http://schemas.microsoft.com/office/drawing/2014/main" id="{71254729-C07B-4738-B786-0570C5CE83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343400"/>
            <a:ext cx="10972800" cy="971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reuseh2">
            <a:extLst xmlns:a="http://schemas.openxmlformats.org/drawingml/2006/main">
              <a:ext uri="{FF2B5EF4-FFF2-40B4-BE49-F238E27FC236}">
                <a16:creationId xmlns:a16="http://schemas.microsoft.com/office/drawing/2014/main" id="{2421E53B-F2D4-4B37-81E6-48CCD647C2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572000"/>
            <a:ext cx="2190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476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企业配置层</a:t>
            </a:r>
          </a:p>
        </p:txBody>
      </p:sp>
      <p:sp>
        <p:nvSpPr>
          <p:cNvPr id="14" name="reuseb2">
            <a:extLst xmlns:a="http://schemas.openxmlformats.org/drawingml/2006/main">
              <a:ext uri="{FF2B5EF4-FFF2-40B4-BE49-F238E27FC236}">
                <a16:creationId xmlns:a16="http://schemas.microsoft.com/office/drawing/2014/main" id="{AC52C5F3-8B39-4205-A6C5-B0053135C9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143250" y="4514850"/>
            <a:ext cx="56197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品牌标准、组织权限、审批流程</a:t>
            </a:r>
          </a:p>
          <a:p xmlns:a="http://schemas.openxmlformats.org/drawingml/2006/main">
            <a:pPr algn="l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专属口径和策略边界</a:t>
            </a:r>
          </a:p>
        </p:txBody>
      </p:sp>
      <p:sp>
        <p:nvSpPr>
          <p:cNvPr id="15" name="reuset2">
            <a:extLst xmlns:a="http://schemas.openxmlformats.org/drawingml/2006/main">
              <a:ext uri="{FF2B5EF4-FFF2-40B4-BE49-F238E27FC236}">
                <a16:creationId xmlns:a16="http://schemas.microsoft.com/office/drawing/2014/main" id="{3CD2812C-C84A-4796-B115-8D0A9B25AE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39250" y="4638675"/>
            <a:ext cx="1762125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652"/>
          </a:bodyPr>
          <a:lstStyle xmlns:a="http://schemas.openxmlformats.org/drawingml/2006/main"/>
          <a:p xmlns:a="http://schemas.openxmlformats.org/drawingml/2006/main">
            <a:pPr algn="ctr">
              <a:defRPr sz="17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轻量适配</a:t>
            </a:r>
          </a:p>
        </p:txBody>
      </p:sp>
      <p:sp>
        <p:nvSpPr>
          <p:cNvPr id="16" name="reuse-end">
            <a:extLst xmlns:a="http://schemas.openxmlformats.org/drawingml/2006/main">
              <a:ext uri="{FF2B5EF4-FFF2-40B4-BE49-F238E27FC236}">
                <a16:creationId xmlns:a16="http://schemas.microsoft.com/office/drawing/2014/main" id="{29C7210D-93FD-425F-AACE-6C921E59E4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810250"/>
            <a:ext cx="106680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8000"/>
          </a:bodyPr>
          <a:lstStyle xmlns:a="http://schemas.openxmlformats.org/drawingml/2006/main"/>
          <a:p xmlns:a="http://schemas.openxmlformats.org/drawingml/2006/main">
            <a:pPr algn="ctr">
              <a:defRPr sz="18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核心价值持续复用，客户差异通过配置承载，避免每个项目从零开始。</a:t>
            </a:r>
          </a:p>
        </p:txBody>
      </p:sp>
    </p:spTree>
    <p:extLst>
      <p:ext uri="{BB962C8B-B14F-4D97-AF65-F5344CB8AC3E}">
        <p14:creationId xmlns:p14="http://schemas.microsoft.com/office/powerpoint/2010/main" val="350423085"/>
      </p:ext>
    </p:extLst>
  </p:cSld>
</p:sld>
</file>

<file path=ppt/slides/slide19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eyebrow">
            <a:extLst xmlns:a="http://schemas.openxmlformats.org/drawingml/2006/main">
              <a:ext uri="{FF2B5EF4-FFF2-40B4-BE49-F238E27FC236}">
                <a16:creationId xmlns:a16="http://schemas.microsoft.com/office/drawing/2014/main" id="{99F3E025-3DCA-4381-9A93-FCBCB10EEE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商业价值 · 长期竞争力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4B2DE6E4-24A4-4F3D-B1F9-D60EE41A34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真正的壁垒，是持续进化的行业知识飞轮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11EF715D-B9C7-4247-B650-0458E93622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19</a:t>
            </a:r>
          </a:p>
        </p:txBody>
      </p:sp>
      <p:cxnSp>
        <p:nvCxnSpPr>
          <p:cNvPr id="22" name=""/>
          <p:cNvCxnSpPr/>
          <p:nvPr/>
        </p:nvCxnSpPr>
        <p:spPr>
          <a:xfrm xmlns:a="http://schemas.openxmlformats.org/drawingml/2006/main">
            <a:off x="857250" y="3429000"/>
            <a:ext cx="10287000" cy="0"/>
          </a:xfrm>
          <a:prstGeom xmlns:a="http://schemas.openxmlformats.org/drawingml/2006/main" prst="straightConnector1">
            <a:avLst/>
          </a:prstGeom>
          <a:ln xmlns:a="http://schemas.openxmlformats.org/drawingml/2006/main" w="19050">
            <a:solidFill>
              <a:srgbClr val="0A0A0A"/>
            </a:solidFill>
            <a:prstDash val="solid"/>
          </a:ln>
        </p:spPr>
      </p:cxnSp>
      <p:sp>
        <p:nvSpPr>
          <p:cNvPr id="5" name="flydot0">
            <a:extLst xmlns:a="http://schemas.openxmlformats.org/drawingml/2006/main">
              <a:ext uri="{FF2B5EF4-FFF2-40B4-BE49-F238E27FC236}">
                <a16:creationId xmlns:a16="http://schemas.microsoft.com/office/drawing/2014/main" id="{920EC4F8-FD92-4F6E-8AE7-5D0902599C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9675" y="3238500"/>
            <a:ext cx="381000" cy="381000"/>
          </a:xfrm>
          <a:prstGeom xmlns:a="http://schemas.openxmlformats.org/drawingml/2006/main" prst="roundRect">
            <a:avLst>
              <a:gd name="adj" fmla="val 20000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flyt0">
            <a:extLst xmlns:a="http://schemas.openxmlformats.org/drawingml/2006/main">
              <a:ext uri="{FF2B5EF4-FFF2-40B4-BE49-F238E27FC236}">
                <a16:creationId xmlns:a16="http://schemas.microsoft.com/office/drawing/2014/main" id="{07939055-6CBF-49CD-952D-3C008F9A2D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3875" y="2190750"/>
            <a:ext cx="1762125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1317"/>
          </a:bodyPr>
          <a:lstStyle xmlns:a="http://schemas.openxmlformats.org/drawingml/2006/main"/>
          <a:p xmlns:a="http://schemas.openxmlformats.org/drawingml/2006/main">
            <a:pPr algn="ctr">
              <a:defRPr sz="19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更多企业与场景</a:t>
            </a:r>
          </a:p>
        </p:txBody>
      </p:sp>
      <p:sp>
        <p:nvSpPr>
          <p:cNvPr id="7" name="flydot1">
            <a:extLst xmlns:a="http://schemas.openxmlformats.org/drawingml/2006/main">
              <a:ext uri="{FF2B5EF4-FFF2-40B4-BE49-F238E27FC236}">
                <a16:creationId xmlns:a16="http://schemas.microsoft.com/office/drawing/2014/main" id="{1F20D7F0-9F8B-48FF-B246-7BD9E79F03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86150" y="3238500"/>
            <a:ext cx="381000" cy="381000"/>
          </a:xfrm>
          <a:prstGeom xmlns:a="http://schemas.openxmlformats.org/drawingml/2006/main" prst="roundRect">
            <a:avLst>
              <a:gd name="adj" fmla="val 20000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flyt1">
            <a:extLst xmlns:a="http://schemas.openxmlformats.org/drawingml/2006/main">
              <a:ext uri="{FF2B5EF4-FFF2-40B4-BE49-F238E27FC236}">
                <a16:creationId xmlns:a16="http://schemas.microsoft.com/office/drawing/2014/main" id="{0AD710F3-9834-46BC-939C-1C6A8887E6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00350" y="2190750"/>
            <a:ext cx="1762125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385"/>
          </a:bodyPr>
          <a:lstStyle xmlns:a="http://schemas.openxmlformats.org/drawingml/2006/main"/>
          <a:p xmlns:a="http://schemas.openxmlformats.org/drawingml/2006/main">
            <a:pPr algn="ctr">
              <a:defRPr sz="19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更完整的行业本体</a:t>
            </a:r>
          </a:p>
        </p:txBody>
      </p:sp>
      <p:sp>
        <p:nvSpPr>
          <p:cNvPr id="9" name="flydot2">
            <a:extLst xmlns:a="http://schemas.openxmlformats.org/drawingml/2006/main">
              <a:ext uri="{FF2B5EF4-FFF2-40B4-BE49-F238E27FC236}">
                <a16:creationId xmlns:a16="http://schemas.microsoft.com/office/drawing/2014/main" id="{7F95D65B-A2AD-4CF2-B5A0-B1DD4F4BC9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62625" y="3238500"/>
            <a:ext cx="381000" cy="381000"/>
          </a:xfrm>
          <a:prstGeom xmlns:a="http://schemas.openxmlformats.org/drawingml/2006/main" prst="roundRect">
            <a:avLst>
              <a:gd name="adj" fmla="val 20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flyt2">
            <a:extLst xmlns:a="http://schemas.openxmlformats.org/drawingml/2006/main">
              <a:ext uri="{FF2B5EF4-FFF2-40B4-BE49-F238E27FC236}">
                <a16:creationId xmlns:a16="http://schemas.microsoft.com/office/drawing/2014/main" id="{759A6F9E-6984-416F-89E8-29379E9CC9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76825" y="2190750"/>
            <a:ext cx="1762125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385"/>
          </a:bodyPr>
          <a:lstStyle xmlns:a="http://schemas.openxmlformats.org/drawingml/2006/main"/>
          <a:p xmlns:a="http://schemas.openxmlformats.org/drawingml/2006/main">
            <a:pPr algn="ctr">
              <a:defRPr sz="19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更成熟的运营模型</a:t>
            </a:r>
          </a:p>
        </p:txBody>
      </p:sp>
      <p:sp>
        <p:nvSpPr>
          <p:cNvPr id="11" name="flydot3">
            <a:extLst xmlns:a="http://schemas.openxmlformats.org/drawingml/2006/main">
              <a:ext uri="{FF2B5EF4-FFF2-40B4-BE49-F238E27FC236}">
                <a16:creationId xmlns:a16="http://schemas.microsoft.com/office/drawing/2014/main" id="{1C5731D0-B21F-4D87-9555-DE32A96452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3238500"/>
            <a:ext cx="381000" cy="381000"/>
          </a:xfrm>
          <a:prstGeom xmlns:a="http://schemas.openxmlformats.org/drawingml/2006/main" prst="roundRect">
            <a:avLst>
              <a:gd name="adj" fmla="val 20000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flyt3">
            <a:extLst xmlns:a="http://schemas.openxmlformats.org/drawingml/2006/main">
              <a:ext uri="{FF2B5EF4-FFF2-40B4-BE49-F238E27FC236}">
                <a16:creationId xmlns:a16="http://schemas.microsoft.com/office/drawing/2014/main" id="{21713542-A08C-48CB-951E-9C8B3207C0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53300" y="2190750"/>
            <a:ext cx="1762125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385"/>
          </a:bodyPr>
          <a:lstStyle xmlns:a="http://schemas.openxmlformats.org/drawingml/2006/main"/>
          <a:p xmlns:a="http://schemas.openxmlformats.org/drawingml/2006/main">
            <a:pPr algn="ctr">
              <a:defRPr sz="19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更准确的 AI 建议</a:t>
            </a:r>
          </a:p>
        </p:txBody>
      </p:sp>
      <p:sp>
        <p:nvSpPr>
          <p:cNvPr id="13" name="flydot4">
            <a:extLst xmlns:a="http://schemas.openxmlformats.org/drawingml/2006/main">
              <a:ext uri="{FF2B5EF4-FFF2-40B4-BE49-F238E27FC236}">
                <a16:creationId xmlns:a16="http://schemas.microsoft.com/office/drawing/2014/main" id="{E395A785-C140-4378-857B-19260DC06F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315575" y="3238500"/>
            <a:ext cx="381000" cy="381000"/>
          </a:xfrm>
          <a:prstGeom xmlns:a="http://schemas.openxmlformats.org/drawingml/2006/main" prst="roundRect">
            <a:avLst>
              <a:gd name="adj" fmla="val 20000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flyt4">
            <a:extLst xmlns:a="http://schemas.openxmlformats.org/drawingml/2006/main">
              <a:ext uri="{FF2B5EF4-FFF2-40B4-BE49-F238E27FC236}">
                <a16:creationId xmlns:a16="http://schemas.microsoft.com/office/drawing/2014/main" id="{44F6B022-7C2C-41B5-8348-97A147F5D1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29775" y="2190750"/>
            <a:ext cx="1762125" cy="628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385"/>
          </a:bodyPr>
          <a:lstStyle xmlns:a="http://schemas.openxmlformats.org/drawingml/2006/main"/>
          <a:p xmlns:a="http://schemas.openxmlformats.org/drawingml/2006/main">
            <a:pPr algn="ctr">
              <a:defRPr sz="19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更高质量的决策反馈</a:t>
            </a:r>
          </a:p>
        </p:txBody>
      </p:sp>
      <p:sp>
        <p:nvSpPr>
          <p:cNvPr id="15" name="moat-h">
            <a:extLst xmlns:a="http://schemas.openxmlformats.org/drawingml/2006/main">
              <a:ext uri="{FF2B5EF4-FFF2-40B4-BE49-F238E27FC236}">
                <a16:creationId xmlns:a16="http://schemas.microsoft.com/office/drawing/2014/main" id="{9FAEFF4A-71BB-440A-A14C-6210DD77B6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476750"/>
            <a:ext cx="3429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7356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壁垒不只是大模型接口</a:t>
            </a:r>
          </a:p>
        </p:txBody>
      </p:sp>
      <p:sp>
        <p:nvSpPr>
          <p:cNvPr id="16" name="moat-b">
            <a:extLst xmlns:a="http://schemas.openxmlformats.org/drawingml/2006/main">
              <a:ext uri="{FF2B5EF4-FFF2-40B4-BE49-F238E27FC236}">
                <a16:creationId xmlns:a16="http://schemas.microsoft.com/office/drawing/2014/main" id="{91056E87-D1F3-4464-9F59-AD3CCFC98C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029200"/>
            <a:ext cx="10668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7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7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对象与关系定义 · 指标口径 · 根因链条 · 最佳实践 · 执行结果 · 成功与失败案例</a:t>
            </a:r>
          </a:p>
        </p:txBody>
      </p:sp>
      <p:sp>
        <p:nvSpPr>
          <p:cNvPr id="17" name="moat">
            <a:extLst xmlns:a="http://schemas.openxmlformats.org/drawingml/2006/main">
              <a:ext uri="{FF2B5EF4-FFF2-40B4-BE49-F238E27FC236}">
                <a16:creationId xmlns:a16="http://schemas.microsoft.com/office/drawing/2014/main" id="{63A81B56-A9C1-4AA5-945C-4AB25A55AF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657850"/>
            <a:ext cx="10972800" cy="495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moat-t">
            <a:extLst xmlns:a="http://schemas.openxmlformats.org/drawingml/2006/main">
              <a:ext uri="{FF2B5EF4-FFF2-40B4-BE49-F238E27FC236}">
                <a16:creationId xmlns:a16="http://schemas.microsoft.com/office/drawing/2014/main" id="{DE674092-346E-4CE7-B97B-6213DE40E2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5762625"/>
            <a:ext cx="105537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7273"/>
          </a:bodyPr>
          <a:lstStyle xmlns:a="http://schemas.openxmlformats.org/drawingml/2006/main"/>
          <a:p xmlns:a="http://schemas.openxmlformats.org/drawingml/2006/main">
            <a:pPr algn="ctr">
              <a:defRPr sz="165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通用 AI 可以生成文字，但难以天然拥有企业级行业语义、管理规则和真实结果反馈。</a:t>
            </a:r>
          </a:p>
        </p:txBody>
      </p:sp>
    </p:spTree>
    <p:extLst>
      <p:ext uri="{BB962C8B-B14F-4D97-AF65-F5344CB8AC3E}">
        <p14:creationId xmlns:p14="http://schemas.microsoft.com/office/powerpoint/2010/main" val="219723962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eyebrow">
            <a:extLst xmlns:a="http://schemas.openxmlformats.org/drawingml/2006/main">
              <a:ext uri="{FF2B5EF4-FFF2-40B4-BE49-F238E27FC236}">
                <a16:creationId xmlns:a16="http://schemas.microsoft.com/office/drawing/2014/main" id="{66CC55E3-3F27-4774-B515-97ADC8BB90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AICO · 行业数字本体与 AI 经营智脑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4BE62AE9-E2E8-49FF-9B92-0732F7A945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不再建系统，而是建立统一经营认知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926F2928-33C1-4469-BC83-2881040578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4" name="n0">
            <a:extLst xmlns:a="http://schemas.openxmlformats.org/drawingml/2006/main">
              <a:ext uri="{FF2B5EF4-FFF2-40B4-BE49-F238E27FC236}">
                <a16:creationId xmlns:a16="http://schemas.microsoft.com/office/drawing/2014/main" id="{A1724E36-4B55-42FD-ACFA-0071B791AA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952625"/>
            <a:ext cx="762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148"/>
          </a:bodyPr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270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cxnSp>
        <p:nvCxnSpPr>
          <p:cNvPr id="21" name=""/>
          <p:cNvCxnSpPr/>
          <p:nvPr/>
        </p:nvCxnSpPr>
        <p:spPr>
          <a:xfrm xmlns:a="http://schemas.openxmlformats.org/drawingml/2006/main">
            <a:off x="400050" y="2571750"/>
            <a:ext cx="333375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6" name="h0">
            <a:extLst xmlns:a="http://schemas.openxmlformats.org/drawingml/2006/main">
              <a:ext uri="{FF2B5EF4-FFF2-40B4-BE49-F238E27FC236}">
                <a16:creationId xmlns:a16="http://schemas.microsoft.com/office/drawing/2014/main" id="{17DE8FC7-6065-4272-8A79-5A4EC4617D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0"/>
            <a:ext cx="3333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不替换现有系统</a:t>
            </a:r>
          </a:p>
        </p:txBody>
      </p:sp>
      <p:sp>
        <p:nvSpPr>
          <p:cNvPr id="7" name="b0">
            <a:extLst xmlns:a="http://schemas.openxmlformats.org/drawingml/2006/main">
              <a:ext uri="{FF2B5EF4-FFF2-40B4-BE49-F238E27FC236}">
                <a16:creationId xmlns:a16="http://schemas.microsoft.com/office/drawing/2014/main" id="{B7776870-B2BD-46B6-AF65-884ACA4FD6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486150"/>
            <a:ext cx="3333750" cy="1190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连接 POS、ERP、会员、供应链、财务与人事，让已有系统继续发挥作用</a:t>
            </a:r>
          </a:p>
        </p:txBody>
      </p:sp>
      <p:sp>
        <p:nvSpPr>
          <p:cNvPr id="8" name="n1">
            <a:extLst xmlns:a="http://schemas.openxmlformats.org/drawingml/2006/main">
              <a:ext uri="{FF2B5EF4-FFF2-40B4-BE49-F238E27FC236}">
                <a16:creationId xmlns:a16="http://schemas.microsoft.com/office/drawing/2014/main" id="{F9119294-C28F-40CD-AF82-D00C4B0586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57675" y="1952625"/>
            <a:ext cx="762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148"/>
          </a:bodyPr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270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cxnSp>
        <p:nvCxnSpPr>
          <p:cNvPr id="25" name=""/>
          <p:cNvCxnSpPr/>
          <p:nvPr/>
        </p:nvCxnSpPr>
        <p:spPr>
          <a:xfrm xmlns:a="http://schemas.openxmlformats.org/drawingml/2006/main">
            <a:off x="4257675" y="2571750"/>
            <a:ext cx="333375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0" name="h1">
            <a:extLst xmlns:a="http://schemas.openxmlformats.org/drawingml/2006/main">
              <a:ext uri="{FF2B5EF4-FFF2-40B4-BE49-F238E27FC236}">
                <a16:creationId xmlns:a16="http://schemas.microsoft.com/office/drawing/2014/main" id="{585EB6EC-DB57-4548-A172-BB0882BA26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57675" y="2857500"/>
            <a:ext cx="3333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不增加一线负担</a:t>
            </a:r>
          </a:p>
        </p:txBody>
      </p:sp>
      <p:sp>
        <p:nvSpPr>
          <p:cNvPr id="11" name="b1">
            <a:extLst xmlns:a="http://schemas.openxmlformats.org/drawingml/2006/main">
              <a:ext uri="{FF2B5EF4-FFF2-40B4-BE49-F238E27FC236}">
                <a16:creationId xmlns:a16="http://schemas.microsoft.com/office/drawing/2014/main" id="{3E9E2CD8-3CDA-4155-8916-CB5C8B2025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57675" y="3486150"/>
            <a:ext cx="3333750" cy="1190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复用现有数据与管理流程，不要求门店重复填报、重新生产数据</a:t>
            </a:r>
          </a:p>
        </p:txBody>
      </p:sp>
      <p:sp>
        <p:nvSpPr>
          <p:cNvPr id="12" name="n2">
            <a:extLst xmlns:a="http://schemas.openxmlformats.org/drawingml/2006/main">
              <a:ext uri="{FF2B5EF4-FFF2-40B4-BE49-F238E27FC236}">
                <a16:creationId xmlns:a16="http://schemas.microsoft.com/office/drawing/2014/main" id="{BCE68BBA-323D-4A7F-8573-17A5DCD66B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15300" y="1952625"/>
            <a:ext cx="762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148"/>
          </a:bodyPr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270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cxnSp>
        <p:nvCxnSpPr>
          <p:cNvPr id="29" name=""/>
          <p:cNvCxnSpPr/>
          <p:nvPr/>
        </p:nvCxnSpPr>
        <p:spPr>
          <a:xfrm xmlns:a="http://schemas.openxmlformats.org/drawingml/2006/main">
            <a:off x="8115300" y="2571750"/>
            <a:ext cx="333375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4" name="h2">
            <a:extLst xmlns:a="http://schemas.openxmlformats.org/drawingml/2006/main">
              <a:ext uri="{FF2B5EF4-FFF2-40B4-BE49-F238E27FC236}">
                <a16:creationId xmlns:a16="http://schemas.microsoft.com/office/drawing/2014/main" id="{B643CC21-63FB-4F73-821A-2196ED98DB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15300" y="2857500"/>
            <a:ext cx="3333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不止于数据展示</a:t>
            </a:r>
          </a:p>
        </p:txBody>
      </p:sp>
      <p:sp>
        <p:nvSpPr>
          <p:cNvPr id="15" name="b2">
            <a:extLst xmlns:a="http://schemas.openxmlformats.org/drawingml/2006/main">
              <a:ext uri="{FF2B5EF4-FFF2-40B4-BE49-F238E27FC236}">
                <a16:creationId xmlns:a16="http://schemas.microsoft.com/office/drawing/2014/main" id="{BD2AB7AB-867C-46EC-ABD7-B7A5AE99D4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15300" y="3486150"/>
            <a:ext cx="3333750" cy="1190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用行业模型解释数据关系，把经营现状转化为判断、建议与行动</a:t>
            </a:r>
          </a:p>
        </p:txBody>
      </p:sp>
      <p:sp>
        <p:nvSpPr>
          <p:cNvPr id="16" name="takeaway">
            <a:extLst xmlns:a="http://schemas.openxmlformats.org/drawingml/2006/main">
              <a:ext uri="{FF2B5EF4-FFF2-40B4-BE49-F238E27FC236}">
                <a16:creationId xmlns:a16="http://schemas.microsoft.com/office/drawing/2014/main" id="{B709E6D5-8F38-4783-AB7F-D222785AD7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562600"/>
            <a:ext cx="105727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真正的数字化价值，是让企业拥有统一、准确、可推演的经营语言。</a:t>
            </a:r>
          </a:p>
        </p:txBody>
      </p:sp>
    </p:spTree>
    <p:extLst>
      <p:ext uri="{BB962C8B-B14F-4D97-AF65-F5344CB8AC3E}">
        <p14:creationId xmlns:p14="http://schemas.microsoft.com/office/powerpoint/2010/main" val="922974860"/>
      </p:ext>
    </p:extLst>
  </p:cSld>
</p:sld>
</file>

<file path=ppt/slides/slide20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5" name="eyebrow">
            <a:extLst xmlns:a="http://schemas.openxmlformats.org/drawingml/2006/main">
              <a:ext uri="{FF2B5EF4-FFF2-40B4-BE49-F238E27FC236}">
                <a16:creationId xmlns:a16="http://schemas.microsoft.com/office/drawing/2014/main" id="{ED41D208-59C1-4945-ABB0-98349FE213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商业价值 · 收入结构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9888F3FD-CC18-4354-B7C8-921485C3AA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收费与客户获得的持续经营价值相对应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2AC53E17-F497-4C08-B2C1-E2E8078F07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20</a:t>
            </a:r>
          </a:p>
        </p:txBody>
      </p:sp>
      <p:sp>
        <p:nvSpPr>
          <p:cNvPr id="4" name="bizn0">
            <a:extLst xmlns:a="http://schemas.openxmlformats.org/drawingml/2006/main">
              <a:ext uri="{FF2B5EF4-FFF2-40B4-BE49-F238E27FC236}">
                <a16:creationId xmlns:a16="http://schemas.microsoft.com/office/drawing/2014/main" id="{F9B398A0-38A6-492D-BA4B-7488B3D1DD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676400"/>
            <a:ext cx="523875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4722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5" name="bizh0">
            <a:extLst xmlns:a="http://schemas.openxmlformats.org/drawingml/2006/main">
              <a:ext uri="{FF2B5EF4-FFF2-40B4-BE49-F238E27FC236}">
                <a16:creationId xmlns:a16="http://schemas.microsoft.com/office/drawing/2014/main" id="{4C58EE1B-A798-4976-AA95-2A396CB75F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1676400"/>
            <a:ext cx="2762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4667"/>
          </a:bodyPr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本体建设与接入</a:t>
            </a:r>
          </a:p>
        </p:txBody>
      </p:sp>
      <p:sp>
        <p:nvSpPr>
          <p:cNvPr id="6" name="bizb0">
            <a:extLst xmlns:a="http://schemas.openxmlformats.org/drawingml/2006/main">
              <a:ext uri="{FF2B5EF4-FFF2-40B4-BE49-F238E27FC236}">
                <a16:creationId xmlns:a16="http://schemas.microsoft.com/office/drawing/2014/main" id="{0BFD12D3-77B5-454C-AB1A-2749DB619A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1676400"/>
            <a:ext cx="666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统一企业经营语言，连接现有数据</a:t>
            </a:r>
          </a:p>
        </p:txBody>
      </p:sp>
      <p:cxnSp>
        <p:nvCxnSpPr>
          <p:cNvPr id="31" name=""/>
          <p:cNvCxnSpPr/>
          <p:nvPr/>
        </p:nvCxnSpPr>
        <p:spPr>
          <a:xfrm xmlns:a="http://schemas.openxmlformats.org/drawingml/2006/main">
            <a:off x="400050" y="2228850"/>
            <a:ext cx="109728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8" name="bizn1">
            <a:extLst xmlns:a="http://schemas.openxmlformats.org/drawingml/2006/main">
              <a:ext uri="{FF2B5EF4-FFF2-40B4-BE49-F238E27FC236}">
                <a16:creationId xmlns:a16="http://schemas.microsoft.com/office/drawing/2014/main" id="{5F61C3AC-6D8E-446A-B5AA-CC02FDA01D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514600"/>
            <a:ext cx="523875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4722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9" name="bizh1">
            <a:extLst xmlns:a="http://schemas.openxmlformats.org/drawingml/2006/main">
              <a:ext uri="{FF2B5EF4-FFF2-40B4-BE49-F238E27FC236}">
                <a16:creationId xmlns:a16="http://schemas.microsoft.com/office/drawing/2014/main" id="{6B8CC306-C91D-455D-A459-24EFC5F7B0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2514600"/>
            <a:ext cx="2762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4667"/>
          </a:bodyPr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年度平台订阅</a:t>
            </a:r>
          </a:p>
        </p:txBody>
      </p:sp>
      <p:sp>
        <p:nvSpPr>
          <p:cNvPr id="10" name="bizb1">
            <a:extLst xmlns:a="http://schemas.openxmlformats.org/drawingml/2006/main">
              <a:ext uri="{FF2B5EF4-FFF2-40B4-BE49-F238E27FC236}">
                <a16:creationId xmlns:a16="http://schemas.microsoft.com/office/drawing/2014/main" id="{6F6054DA-AD6D-4492-B8A6-B2E4D016F5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2514600"/>
            <a:ext cx="666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经营全景、角色工作台和持续更新</a:t>
            </a:r>
          </a:p>
        </p:txBody>
      </p:sp>
      <p:cxnSp>
        <p:nvCxnSpPr>
          <p:cNvPr id="35" name=""/>
          <p:cNvCxnSpPr/>
          <p:nvPr/>
        </p:nvCxnSpPr>
        <p:spPr>
          <a:xfrm xmlns:a="http://schemas.openxmlformats.org/drawingml/2006/main">
            <a:off x="400050" y="3067050"/>
            <a:ext cx="109728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2" name="bizn2">
            <a:extLst xmlns:a="http://schemas.openxmlformats.org/drawingml/2006/main">
              <a:ext uri="{FF2B5EF4-FFF2-40B4-BE49-F238E27FC236}">
                <a16:creationId xmlns:a16="http://schemas.microsoft.com/office/drawing/2014/main" id="{6D691A0A-8185-4A69-B8D9-3AD2D0BCB0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352800"/>
            <a:ext cx="523875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4722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3" name="bizh2">
            <a:extLst xmlns:a="http://schemas.openxmlformats.org/drawingml/2006/main">
              <a:ext uri="{FF2B5EF4-FFF2-40B4-BE49-F238E27FC236}">
                <a16:creationId xmlns:a16="http://schemas.microsoft.com/office/drawing/2014/main" id="{BA116C34-2193-4B6D-8500-A708B1FEC4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3352800"/>
            <a:ext cx="2762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4667"/>
          </a:bodyPr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专业智脑模块</a:t>
            </a:r>
          </a:p>
        </p:txBody>
      </p:sp>
      <p:sp>
        <p:nvSpPr>
          <p:cNvPr id="14" name="bizb2">
            <a:extLst xmlns:a="http://schemas.openxmlformats.org/drawingml/2006/main">
              <a:ext uri="{FF2B5EF4-FFF2-40B4-BE49-F238E27FC236}">
                <a16:creationId xmlns:a16="http://schemas.microsoft.com/office/drawing/2014/main" id="{3B6965EB-0175-42CA-9E01-39EDBDEAC2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3352800"/>
            <a:ext cx="666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成本、SKU、排班、供应链、门店组合</a:t>
            </a:r>
          </a:p>
        </p:txBody>
      </p:sp>
      <p:cxnSp>
        <p:nvCxnSpPr>
          <p:cNvPr id="39" name=""/>
          <p:cNvCxnSpPr/>
          <p:nvPr/>
        </p:nvCxnSpPr>
        <p:spPr>
          <a:xfrm xmlns:a="http://schemas.openxmlformats.org/drawingml/2006/main">
            <a:off x="400050" y="3905250"/>
            <a:ext cx="109728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6" name="bizn3">
            <a:extLst xmlns:a="http://schemas.openxmlformats.org/drawingml/2006/main">
              <a:ext uri="{FF2B5EF4-FFF2-40B4-BE49-F238E27FC236}">
                <a16:creationId xmlns:a16="http://schemas.microsoft.com/office/drawing/2014/main" id="{65CCB7D7-883E-40A8-BC74-DA7A903133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191000"/>
            <a:ext cx="523875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4722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17" name="bizh3">
            <a:extLst xmlns:a="http://schemas.openxmlformats.org/drawingml/2006/main">
              <a:ext uri="{FF2B5EF4-FFF2-40B4-BE49-F238E27FC236}">
                <a16:creationId xmlns:a16="http://schemas.microsoft.com/office/drawing/2014/main" id="{9BCF6555-BA14-4180-BDF9-17BEA56C58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4191000"/>
            <a:ext cx="2762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4667"/>
          </a:bodyPr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门店与品牌扩容</a:t>
            </a:r>
          </a:p>
        </p:txBody>
      </p:sp>
      <p:sp>
        <p:nvSpPr>
          <p:cNvPr id="18" name="bizb3">
            <a:extLst xmlns:a="http://schemas.openxmlformats.org/drawingml/2006/main">
              <a:ext uri="{FF2B5EF4-FFF2-40B4-BE49-F238E27FC236}">
                <a16:creationId xmlns:a16="http://schemas.microsoft.com/office/drawing/2014/main" id="{D9398805-4A0F-49C7-86AD-B2B67AF797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4191000"/>
            <a:ext cx="666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新增区域、门店和业态复用现有模型</a:t>
            </a:r>
          </a:p>
        </p:txBody>
      </p:sp>
      <p:cxnSp>
        <p:nvCxnSpPr>
          <p:cNvPr id="43" name=""/>
          <p:cNvCxnSpPr/>
          <p:nvPr/>
        </p:nvCxnSpPr>
        <p:spPr>
          <a:xfrm xmlns:a="http://schemas.openxmlformats.org/drawingml/2006/main">
            <a:off x="400050" y="4743450"/>
            <a:ext cx="109728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20" name="bizn4">
            <a:extLst xmlns:a="http://schemas.openxmlformats.org/drawingml/2006/main">
              <a:ext uri="{FF2B5EF4-FFF2-40B4-BE49-F238E27FC236}">
                <a16:creationId xmlns:a16="http://schemas.microsoft.com/office/drawing/2014/main" id="{6EC85C3F-9314-465A-8C1A-0C5FFA00B9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029200"/>
            <a:ext cx="523875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4722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05</a:t>
            </a:r>
          </a:p>
        </p:txBody>
      </p:sp>
      <p:sp>
        <p:nvSpPr>
          <p:cNvPr id="21" name="bizh4">
            <a:extLst xmlns:a="http://schemas.openxmlformats.org/drawingml/2006/main">
              <a:ext uri="{FF2B5EF4-FFF2-40B4-BE49-F238E27FC236}">
                <a16:creationId xmlns:a16="http://schemas.microsoft.com/office/drawing/2014/main" id="{72DA35F4-8EB1-457F-8C96-E90921652C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5029200"/>
            <a:ext cx="2762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4667"/>
          </a:bodyPr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模型运营与增值服务</a:t>
            </a:r>
          </a:p>
        </p:txBody>
      </p:sp>
      <p:sp>
        <p:nvSpPr>
          <p:cNvPr id="22" name="bizb4">
            <a:extLst xmlns:a="http://schemas.openxmlformats.org/drawingml/2006/main">
              <a:ext uri="{FF2B5EF4-FFF2-40B4-BE49-F238E27FC236}">
                <a16:creationId xmlns:a16="http://schemas.microsoft.com/office/drawing/2014/main" id="{D9C8B414-FC90-40DF-95AF-766625F7D0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5029200"/>
            <a:ext cx="666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月度复盘、融资材料、选址与战略支持</a:t>
            </a:r>
          </a:p>
        </p:txBody>
      </p:sp>
      <p:cxnSp>
        <p:nvCxnSpPr>
          <p:cNvPr id="47" name=""/>
          <p:cNvCxnSpPr/>
          <p:nvPr/>
        </p:nvCxnSpPr>
        <p:spPr>
          <a:xfrm xmlns:a="http://schemas.openxmlformats.org/drawingml/2006/main">
            <a:off x="400050" y="5581650"/>
            <a:ext cx="109728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24" name="biz-end">
            <a:extLst xmlns:a="http://schemas.openxmlformats.org/drawingml/2006/main">
              <a:ext uri="{FF2B5EF4-FFF2-40B4-BE49-F238E27FC236}">
                <a16:creationId xmlns:a16="http://schemas.microsoft.com/office/drawing/2014/main" id="{32BD12D9-A1D7-4783-A0EC-BA620EB63A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53125"/>
            <a:ext cx="106680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4722"/>
          </a:bodyPr>
          <a:lstStyle xmlns:a="http://schemas.openxmlformats.org/drawingml/2006/main"/>
          <a:p xmlns:a="http://schemas.openxmlformats.org/drawingml/2006/main">
            <a:pPr algn="ctr">
              <a:defRPr sz="180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一次建设形成入口，年度订阅形成持续关系，专业模块和组织扩容提升客户生命周期价值。</a:t>
            </a:r>
          </a:p>
        </p:txBody>
      </p:sp>
    </p:spTree>
    <p:extLst>
      <p:ext uri="{BB962C8B-B14F-4D97-AF65-F5344CB8AC3E}">
        <p14:creationId xmlns:p14="http://schemas.microsoft.com/office/powerpoint/2010/main" val="1768623584"/>
      </p:ext>
    </p:extLst>
  </p:cSld>
</p:sld>
</file>

<file path=ppt/slides/slide21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" name="eyebrow">
            <a:extLst xmlns:a="http://schemas.openxmlformats.org/drawingml/2006/main">
              <a:ext uri="{FF2B5EF4-FFF2-40B4-BE49-F238E27FC236}">
                <a16:creationId xmlns:a16="http://schemas.microsoft.com/office/drawing/2014/main" id="{D98CC943-EC5E-4377-BB0D-582FB4FA89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商业价值 · 验证证据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32BE1AA9-7D43-4EFF-81F9-E05FC4F310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商业化进展必须由真实、可核验的指标证明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1D85EC28-CDF9-4B34-9D12-B88C7A6290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21</a:t>
            </a:r>
          </a:p>
        </p:txBody>
      </p:sp>
      <p:sp>
        <p:nvSpPr>
          <p:cNvPr id="4" name="proof0">
            <a:extLst xmlns:a="http://schemas.openxmlformats.org/drawingml/2006/main">
              <a:ext uri="{FF2B5EF4-FFF2-40B4-BE49-F238E27FC236}">
                <a16:creationId xmlns:a16="http://schemas.microsoft.com/office/drawing/2014/main" id="{B817F1C4-504D-4FF6-88D5-22F30F866C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190750"/>
            <a:ext cx="2533650" cy="2762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proofh0">
            <a:extLst xmlns:a="http://schemas.openxmlformats.org/drawingml/2006/main">
              <a:ext uri="{FF2B5EF4-FFF2-40B4-BE49-F238E27FC236}">
                <a16:creationId xmlns:a16="http://schemas.microsoft.com/office/drawing/2014/main" id="{2217D7AD-702C-4188-B1CB-B083A8E1EE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457450"/>
            <a:ext cx="2095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428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客户采用</a:t>
            </a:r>
          </a:p>
        </p:txBody>
      </p:sp>
      <p:sp>
        <p:nvSpPr>
          <p:cNvPr id="6" name="proofb0">
            <a:extLst xmlns:a="http://schemas.openxmlformats.org/drawingml/2006/main">
              <a:ext uri="{FF2B5EF4-FFF2-40B4-BE49-F238E27FC236}">
                <a16:creationId xmlns:a16="http://schemas.microsoft.com/office/drawing/2014/main" id="{8D1C2024-3AA3-43B5-B27B-4728AE59F4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190875"/>
            <a:ext cx="2095500" cy="1095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付费企业与品牌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覆盖门店和区域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核心管理层活跃度</a:t>
            </a:r>
          </a:p>
        </p:txBody>
      </p:sp>
      <p:sp>
        <p:nvSpPr>
          <p:cNvPr id="7" name="proof1">
            <a:extLst xmlns:a="http://schemas.openxmlformats.org/drawingml/2006/main">
              <a:ext uri="{FF2B5EF4-FFF2-40B4-BE49-F238E27FC236}">
                <a16:creationId xmlns:a16="http://schemas.microsoft.com/office/drawing/2014/main" id="{844BF184-05C6-4A73-BDDF-6397238114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38500" y="2190750"/>
            <a:ext cx="2533650" cy="2762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proofh1">
            <a:extLst xmlns:a="http://schemas.openxmlformats.org/drawingml/2006/main">
              <a:ext uri="{FF2B5EF4-FFF2-40B4-BE49-F238E27FC236}">
                <a16:creationId xmlns:a16="http://schemas.microsoft.com/office/drawing/2014/main" id="{4157819C-87E8-459B-91EE-ED7B4DC15E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48050" y="2457450"/>
            <a:ext cx="2095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428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商业质量</a:t>
            </a:r>
          </a:p>
        </p:txBody>
      </p:sp>
      <p:sp>
        <p:nvSpPr>
          <p:cNvPr id="9" name="proofb1">
            <a:extLst xmlns:a="http://schemas.openxmlformats.org/drawingml/2006/main">
              <a:ext uri="{FF2B5EF4-FFF2-40B4-BE49-F238E27FC236}">
                <a16:creationId xmlns:a16="http://schemas.microsoft.com/office/drawing/2014/main" id="{A9B7A802-E02A-4B0F-914F-B5A3BECB0C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48050" y="3190875"/>
            <a:ext cx="2095500" cy="1095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合同与回款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续费与模块扩展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销售周期和客户获取成本</a:t>
            </a:r>
          </a:p>
        </p:txBody>
      </p:sp>
      <p:sp>
        <p:nvSpPr>
          <p:cNvPr id="10" name="proof2">
            <a:extLst xmlns:a="http://schemas.openxmlformats.org/drawingml/2006/main">
              <a:ext uri="{FF2B5EF4-FFF2-40B4-BE49-F238E27FC236}">
                <a16:creationId xmlns:a16="http://schemas.microsoft.com/office/drawing/2014/main" id="{84CF6080-8B1B-4813-AA3F-3D5790B50E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76950" y="2190750"/>
            <a:ext cx="2533650" cy="2762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proofh2">
            <a:extLst xmlns:a="http://schemas.openxmlformats.org/drawingml/2006/main">
              <a:ext uri="{FF2B5EF4-FFF2-40B4-BE49-F238E27FC236}">
                <a16:creationId xmlns:a16="http://schemas.microsoft.com/office/drawing/2014/main" id="{8521DCDF-899D-4630-A49C-23B7DA10BE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457450"/>
            <a:ext cx="2095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428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交付效率</a:t>
            </a:r>
          </a:p>
        </p:txBody>
      </p:sp>
      <p:sp>
        <p:nvSpPr>
          <p:cNvPr id="12" name="proofb2">
            <a:extLst xmlns:a="http://schemas.openxmlformats.org/drawingml/2006/main">
              <a:ext uri="{FF2B5EF4-FFF2-40B4-BE49-F238E27FC236}">
                <a16:creationId xmlns:a16="http://schemas.microsoft.com/office/drawing/2014/main" id="{304CB04C-5009-4D4B-9358-9295858AA8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190875"/>
            <a:ext cx="2095500" cy="1095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平均上线周期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标准模型复用率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单客户实施投入</a:t>
            </a:r>
          </a:p>
        </p:txBody>
      </p:sp>
      <p:sp>
        <p:nvSpPr>
          <p:cNvPr id="13" name="proof3">
            <a:extLst xmlns:a="http://schemas.openxmlformats.org/drawingml/2006/main">
              <a:ext uri="{FF2B5EF4-FFF2-40B4-BE49-F238E27FC236}">
                <a16:creationId xmlns:a16="http://schemas.microsoft.com/office/drawing/2014/main" id="{6C1AD1AB-419E-4FD2-AE0B-85DE098A45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15400" y="2190750"/>
            <a:ext cx="2533650" cy="2762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5F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proofh3">
            <a:extLst xmlns:a="http://schemas.openxmlformats.org/drawingml/2006/main">
              <a:ext uri="{FF2B5EF4-FFF2-40B4-BE49-F238E27FC236}">
                <a16:creationId xmlns:a16="http://schemas.microsoft.com/office/drawing/2014/main" id="{CB39807D-1F39-4356-880E-665AC0F2F9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24950" y="2457450"/>
            <a:ext cx="2095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428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经营结果</a:t>
            </a:r>
          </a:p>
        </p:txBody>
      </p:sp>
      <p:sp>
        <p:nvSpPr>
          <p:cNvPr id="15" name="proofb3">
            <a:extLst xmlns:a="http://schemas.openxmlformats.org/drawingml/2006/main">
              <a:ext uri="{FF2B5EF4-FFF2-40B4-BE49-F238E27FC236}">
                <a16:creationId xmlns:a16="http://schemas.microsoft.com/office/drawing/2014/main" id="{0A8391F3-CAC1-476A-A0D7-FDA751A79C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24950" y="3190875"/>
            <a:ext cx="2095500" cy="1095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进入执行的建议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财务确认改善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复制门店与持续效果</a:t>
            </a:r>
          </a:p>
        </p:txBody>
      </p:sp>
      <p:sp>
        <p:nvSpPr>
          <p:cNvPr id="16" name="proof-rule">
            <a:extLst xmlns:a="http://schemas.openxmlformats.org/drawingml/2006/main">
              <a:ext uri="{FF2B5EF4-FFF2-40B4-BE49-F238E27FC236}">
                <a16:creationId xmlns:a16="http://schemas.microsoft.com/office/drawing/2014/main" id="{531699BF-E69C-45C8-B725-F2090F9676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381625"/>
            <a:ext cx="10972800" cy="590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proof-rule-t">
            <a:extLst xmlns:a="http://schemas.openxmlformats.org/drawingml/2006/main">
              <a:ext uri="{FF2B5EF4-FFF2-40B4-BE49-F238E27FC236}">
                <a16:creationId xmlns:a16="http://schemas.microsoft.com/office/drawing/2014/main" id="{85A4C080-2DF5-4EF6-8216-3C5F2CCF3B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5514975"/>
            <a:ext cx="105537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8406"/>
          </a:bodyPr>
          <a:lstStyle xmlns:a="http://schemas.openxmlformats.org/drawingml/2006/main"/>
          <a:p xmlns:a="http://schemas.openxmlformats.org/drawingml/2006/main">
            <a:pPr algn="ctr">
              <a:defRPr sz="172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只展示已实现、已签约和可追溯的真实数据；验证中与规划目标必须明确区分。</a:t>
            </a:r>
          </a:p>
        </p:txBody>
      </p:sp>
    </p:spTree>
    <p:extLst>
      <p:ext uri="{BB962C8B-B14F-4D97-AF65-F5344CB8AC3E}">
        <p14:creationId xmlns:p14="http://schemas.microsoft.com/office/powerpoint/2010/main" val="1779160092"/>
      </p:ext>
    </p:extLst>
  </p:cSld>
</p:sld>
</file>

<file path=ppt/slides/slide22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" name="eyebrow">
            <a:extLst xmlns:a="http://schemas.openxmlformats.org/drawingml/2006/main">
              <a:ext uri="{FF2B5EF4-FFF2-40B4-BE49-F238E27FC236}">
                <a16:creationId xmlns:a16="http://schemas.microsoft.com/office/drawing/2014/main" id="{65EA9FF0-CDCD-4F30-86F0-9FD007BC84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商业价值 · 规模化经济模型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7B11D7B5-AC44-4269-BEAB-ECA7B02926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随着行业模型成熟，新客户交付效率持续提升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DA314695-4629-4EAC-8E5E-FD9E932375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22</a:t>
            </a:r>
          </a:p>
        </p:txBody>
      </p:sp>
      <p:sp>
        <p:nvSpPr>
          <p:cNvPr id="4" name="scale0">
            <a:extLst xmlns:a="http://schemas.openxmlformats.org/drawingml/2006/main">
              <a:ext uri="{FF2B5EF4-FFF2-40B4-BE49-F238E27FC236}">
                <a16:creationId xmlns:a16="http://schemas.microsoft.com/office/drawing/2014/main" id="{BD6D9C89-74C8-46FD-9227-F6A8546610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095500"/>
            <a:ext cx="3429000" cy="2571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scaleh0">
            <a:extLst xmlns:a="http://schemas.openxmlformats.org/drawingml/2006/main">
              <a:ext uri="{FF2B5EF4-FFF2-40B4-BE49-F238E27FC236}">
                <a16:creationId xmlns:a16="http://schemas.microsoft.com/office/drawing/2014/main" id="{AB3B9D4D-63E7-414D-8F59-AFE1707209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2362200"/>
            <a:ext cx="2952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3103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首批行业客户</a:t>
            </a:r>
          </a:p>
        </p:txBody>
      </p:sp>
      <p:sp>
        <p:nvSpPr>
          <p:cNvPr id="6" name="scaleb0">
            <a:extLst xmlns:a="http://schemas.openxmlformats.org/drawingml/2006/main">
              <a:ext uri="{FF2B5EF4-FFF2-40B4-BE49-F238E27FC236}">
                <a16:creationId xmlns:a16="http://schemas.microsoft.com/office/drawing/2014/main" id="{6A916CBE-ACB7-423F-A328-26B0C54FF1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3114675"/>
            <a:ext cx="29527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建立本体和核心模型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产品研发投入较高</a:t>
            </a:r>
          </a:p>
        </p:txBody>
      </p:sp>
      <p:sp>
        <p:nvSpPr>
          <p:cNvPr id="7" name="scalet0">
            <a:extLst xmlns:a="http://schemas.openxmlformats.org/drawingml/2006/main">
              <a:ext uri="{FF2B5EF4-FFF2-40B4-BE49-F238E27FC236}">
                <a16:creationId xmlns:a16="http://schemas.microsoft.com/office/drawing/2014/main" id="{5A1D2032-8E98-46F7-8D33-377B4E7435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4114800"/>
            <a:ext cx="29527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1667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能力沉淀</a:t>
            </a:r>
          </a:p>
        </p:txBody>
      </p:sp>
      <p:sp>
        <p:nvSpPr>
          <p:cNvPr id="8" name="scale1">
            <a:extLst xmlns:a="http://schemas.openxmlformats.org/drawingml/2006/main">
              <a:ext uri="{FF2B5EF4-FFF2-40B4-BE49-F238E27FC236}">
                <a16:creationId xmlns:a16="http://schemas.microsoft.com/office/drawing/2014/main" id="{335A82EB-4EF1-42FB-B065-19CD99EF7F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91000" y="2095500"/>
            <a:ext cx="3429000" cy="2571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5F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scaleh1">
            <a:extLst xmlns:a="http://schemas.openxmlformats.org/drawingml/2006/main">
              <a:ext uri="{FF2B5EF4-FFF2-40B4-BE49-F238E27FC236}">
                <a16:creationId xmlns:a16="http://schemas.microsoft.com/office/drawing/2014/main" id="{595F7628-068E-4C52-BD44-6D5B90F5BB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19600" y="2362200"/>
            <a:ext cx="2952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3103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同业快速复制</a:t>
            </a:r>
          </a:p>
        </p:txBody>
      </p:sp>
      <p:sp>
        <p:nvSpPr>
          <p:cNvPr id="10" name="scaleb1">
            <a:extLst xmlns:a="http://schemas.openxmlformats.org/drawingml/2006/main">
              <a:ext uri="{FF2B5EF4-FFF2-40B4-BE49-F238E27FC236}">
                <a16:creationId xmlns:a16="http://schemas.microsoft.com/office/drawing/2014/main" id="{0FB453DC-C16F-43ED-803C-B9A277B65D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19600" y="3114675"/>
            <a:ext cx="29527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复用对象、指标和规则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上线周期逐步缩短</a:t>
            </a:r>
          </a:p>
        </p:txBody>
      </p:sp>
      <p:sp>
        <p:nvSpPr>
          <p:cNvPr id="11" name="scalet1">
            <a:extLst xmlns:a="http://schemas.openxmlformats.org/drawingml/2006/main">
              <a:ext uri="{FF2B5EF4-FFF2-40B4-BE49-F238E27FC236}">
                <a16:creationId xmlns:a16="http://schemas.microsoft.com/office/drawing/2014/main" id="{8B3770FE-4E31-4E4A-897E-60B74B303A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19600" y="4114800"/>
            <a:ext cx="29527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1667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效率提升</a:t>
            </a:r>
          </a:p>
        </p:txBody>
      </p:sp>
      <p:sp>
        <p:nvSpPr>
          <p:cNvPr id="12" name="scale2">
            <a:extLst xmlns:a="http://schemas.openxmlformats.org/drawingml/2006/main">
              <a:ext uri="{FF2B5EF4-FFF2-40B4-BE49-F238E27FC236}">
                <a16:creationId xmlns:a16="http://schemas.microsoft.com/office/drawing/2014/main" id="{F79582D8-955B-4692-99D1-18B5EFF234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81950" y="2095500"/>
            <a:ext cx="3429000" cy="2571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scaleh2">
            <a:extLst xmlns:a="http://schemas.openxmlformats.org/drawingml/2006/main">
              <a:ext uri="{FF2B5EF4-FFF2-40B4-BE49-F238E27FC236}">
                <a16:creationId xmlns:a16="http://schemas.microsoft.com/office/drawing/2014/main" id="{5EAC6E24-2159-4D57-9C0E-626DCBADE5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10550" y="2362200"/>
            <a:ext cx="2952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3103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平台化扩张</a:t>
            </a:r>
          </a:p>
        </p:txBody>
      </p:sp>
      <p:sp>
        <p:nvSpPr>
          <p:cNvPr id="14" name="scaleb2">
            <a:extLst xmlns:a="http://schemas.openxmlformats.org/drawingml/2006/main">
              <a:ext uri="{FF2B5EF4-FFF2-40B4-BE49-F238E27FC236}">
                <a16:creationId xmlns:a16="http://schemas.microsoft.com/office/drawing/2014/main" id="{6324A377-C8FB-4E21-A389-43E248DC2B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10550" y="3114675"/>
            <a:ext cx="29527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标准连接器与模型组合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边际交付成本下降</a:t>
            </a:r>
          </a:p>
        </p:txBody>
      </p:sp>
      <p:sp>
        <p:nvSpPr>
          <p:cNvPr id="15" name="scalet2">
            <a:extLst xmlns:a="http://schemas.openxmlformats.org/drawingml/2006/main">
              <a:ext uri="{FF2B5EF4-FFF2-40B4-BE49-F238E27FC236}">
                <a16:creationId xmlns:a16="http://schemas.microsoft.com/office/drawing/2014/main" id="{2FAD618F-4AD2-49F2-9C4E-E2089787CE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10550" y="4114800"/>
            <a:ext cx="29527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1667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规模增长</a:t>
            </a:r>
          </a:p>
        </p:txBody>
      </p:sp>
      <p:sp>
        <p:nvSpPr>
          <p:cNvPr id="16" name="scale-kpi-h">
            <a:extLst xmlns:a="http://schemas.openxmlformats.org/drawingml/2006/main">
              <a:ext uri="{FF2B5EF4-FFF2-40B4-BE49-F238E27FC236}">
                <a16:creationId xmlns:a16="http://schemas.microsoft.com/office/drawing/2014/main" id="{71FFCC03-DD66-4C14-A55F-3B2CD2939F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143500"/>
            <a:ext cx="32385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1481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需要持续验证的经济指标</a:t>
            </a:r>
          </a:p>
        </p:txBody>
      </p:sp>
      <p:sp>
        <p:nvSpPr>
          <p:cNvPr id="17" name="scale-kpi">
            <a:extLst xmlns:a="http://schemas.openxmlformats.org/drawingml/2006/main">
              <a:ext uri="{FF2B5EF4-FFF2-40B4-BE49-F238E27FC236}">
                <a16:creationId xmlns:a16="http://schemas.microsoft.com/office/drawing/2014/main" id="{EDA2FB6A-64C4-4589-97BC-3844C56BEE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14750" y="5153025"/>
            <a:ext cx="76200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4821"/>
          </a:bodyPr>
          <a:lstStyle xmlns:a="http://schemas.openxmlformats.org/drawingml/2006/main"/>
          <a:p xmlns:a="http://schemas.openxmlformats.org/drawingml/2006/main">
            <a:pPr algn="ctr">
              <a:defRPr sz="1575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单客户合同价值 · 实施成本 · 上线周期 · 软件毛利 · 回款周期 · 续费率 · 客户生命周期价值</a:t>
            </a:r>
          </a:p>
        </p:txBody>
      </p:sp>
    </p:spTree>
    <p:extLst>
      <p:ext uri="{BB962C8B-B14F-4D97-AF65-F5344CB8AC3E}">
        <p14:creationId xmlns:p14="http://schemas.microsoft.com/office/powerpoint/2010/main" val="2032244211"/>
      </p:ext>
    </p:extLst>
  </p:cSld>
</p:sld>
</file>

<file path=ppt/slides/slide23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5" name="eyebrow">
            <a:extLst xmlns:a="http://schemas.openxmlformats.org/drawingml/2006/main">
              <a:ext uri="{FF2B5EF4-FFF2-40B4-BE49-F238E27FC236}">
                <a16:creationId xmlns:a16="http://schemas.microsoft.com/office/drawing/2014/main" id="{211A8D2E-6782-43F6-9305-24C2407884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AICO · 行业数字本体与 AI 经营智脑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B867455D-5D10-42A9-8D3D-952CE7B333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收入增长不再靠平均促销，而是寻找高质量增量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D97083A5-6D5C-4C4B-9141-25269DDD01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23</a:t>
            </a:r>
          </a:p>
        </p:txBody>
      </p:sp>
      <p:sp>
        <p:nvSpPr>
          <p:cNvPr id="4" name="rev-axis">
            <a:extLst xmlns:a="http://schemas.openxmlformats.org/drawingml/2006/main">
              <a:ext uri="{FF2B5EF4-FFF2-40B4-BE49-F238E27FC236}">
                <a16:creationId xmlns:a16="http://schemas.microsoft.com/office/drawing/2014/main" id="{BA43F75D-81B0-412E-B101-8825752404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1847850"/>
            <a:ext cx="38100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2424"/>
          </a:bodyPr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经营贡献结构（示意）</a:t>
            </a:r>
          </a:p>
        </p:txBody>
      </p:sp>
      <p:sp>
        <p:nvSpPr>
          <p:cNvPr id="5" name="rev-l1">
            <a:extLst xmlns:a="http://schemas.openxmlformats.org/drawingml/2006/main">
              <a:ext uri="{FF2B5EF4-FFF2-40B4-BE49-F238E27FC236}">
                <a16:creationId xmlns:a16="http://schemas.microsoft.com/office/drawing/2014/main" id="{4501B3D3-A68C-4EEF-83C0-24B741AB6B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2343150"/>
            <a:ext cx="14287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0392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低质量让利</a:t>
            </a:r>
          </a:p>
        </p:txBody>
      </p:sp>
      <p:sp>
        <p:nvSpPr>
          <p:cNvPr id="6" name="rev-key1">
            <a:extLst xmlns:a="http://schemas.openxmlformats.org/drawingml/2006/main">
              <a:ext uri="{FF2B5EF4-FFF2-40B4-BE49-F238E27FC236}">
                <a16:creationId xmlns:a16="http://schemas.microsoft.com/office/drawing/2014/main" id="{98F35587-0392-4023-97D8-D12E7CFF27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00250" y="2390775"/>
            <a:ext cx="17145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8BCC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rev-l2">
            <a:extLst xmlns:a="http://schemas.openxmlformats.org/drawingml/2006/main">
              <a:ext uri="{FF2B5EF4-FFF2-40B4-BE49-F238E27FC236}">
                <a16:creationId xmlns:a16="http://schemas.microsoft.com/office/drawing/2014/main" id="{399C7C5E-7655-4A57-80FF-03F8710EFE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28875" y="2343150"/>
            <a:ext cx="14287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0392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可持续贡献</a:t>
            </a:r>
          </a:p>
        </p:txBody>
      </p:sp>
      <p:sp>
        <p:nvSpPr>
          <p:cNvPr id="8" name="rev-key2">
            <a:extLst xmlns:a="http://schemas.openxmlformats.org/drawingml/2006/main">
              <a:ext uri="{FF2B5EF4-FFF2-40B4-BE49-F238E27FC236}">
                <a16:creationId xmlns:a16="http://schemas.microsoft.com/office/drawing/2014/main" id="{4A522825-290E-4AF1-9A7A-244C16E376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57625" y="2390775"/>
            <a:ext cx="17145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rev-current">
            <a:extLst xmlns:a="http://schemas.openxmlformats.org/drawingml/2006/main">
              <a:ext uri="{FF2B5EF4-FFF2-40B4-BE49-F238E27FC236}">
                <a16:creationId xmlns:a16="http://schemas.microsoft.com/office/drawing/2014/main" id="{34DC15E8-3DF9-4DE2-8C76-8A7A17C07D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3124200"/>
            <a:ext cx="762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6667"/>
          </a:bodyPr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5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现状</a:t>
            </a:r>
          </a:p>
        </p:txBody>
      </p:sp>
      <p:sp>
        <p:nvSpPr>
          <p:cNvPr id="10" name="rev-cur-a">
            <a:extLst xmlns:a="http://schemas.openxmlformats.org/drawingml/2006/main">
              <a:ext uri="{FF2B5EF4-FFF2-40B4-BE49-F238E27FC236}">
                <a16:creationId xmlns:a16="http://schemas.microsoft.com/office/drawing/2014/main" id="{7B244F81-DFB8-4B10-924E-EA4131E6D7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048000"/>
            <a:ext cx="1809750" cy="457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8BCC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rev-cur-b">
            <a:extLst xmlns:a="http://schemas.openxmlformats.org/drawingml/2006/main">
              <a:ext uri="{FF2B5EF4-FFF2-40B4-BE49-F238E27FC236}">
                <a16:creationId xmlns:a16="http://schemas.microsoft.com/office/drawing/2014/main" id="{7158A863-FC94-478C-906E-E3A1461D88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38500" y="3048000"/>
            <a:ext cx="2476500" cy="457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rev-future">
            <a:extLst xmlns:a="http://schemas.openxmlformats.org/drawingml/2006/main">
              <a:ext uri="{FF2B5EF4-FFF2-40B4-BE49-F238E27FC236}">
                <a16:creationId xmlns:a16="http://schemas.microsoft.com/office/drawing/2014/main" id="{7E101DC7-B4E2-4683-AE12-825E507D2F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4171950"/>
            <a:ext cx="762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6667"/>
          </a:bodyPr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5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优化后</a:t>
            </a:r>
          </a:p>
        </p:txBody>
      </p:sp>
      <p:sp>
        <p:nvSpPr>
          <p:cNvPr id="13" name="rev-fut-a">
            <a:extLst xmlns:a="http://schemas.openxmlformats.org/drawingml/2006/main">
              <a:ext uri="{FF2B5EF4-FFF2-40B4-BE49-F238E27FC236}">
                <a16:creationId xmlns:a16="http://schemas.microsoft.com/office/drawing/2014/main" id="{52E69658-ED78-4181-8917-2ACD5FBE00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095750"/>
            <a:ext cx="1066800" cy="457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8BCC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rev-fut-b">
            <a:extLst xmlns:a="http://schemas.openxmlformats.org/drawingml/2006/main">
              <a:ext uri="{FF2B5EF4-FFF2-40B4-BE49-F238E27FC236}">
                <a16:creationId xmlns:a16="http://schemas.microsoft.com/office/drawing/2014/main" id="{FCEFAB64-11C3-45F2-BAFB-8461A1DF4F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95550" y="4095750"/>
            <a:ext cx="3219450" cy="457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rev-direction">
            <a:extLst xmlns:a="http://schemas.openxmlformats.org/drawingml/2006/main">
              <a:ext uri="{FF2B5EF4-FFF2-40B4-BE49-F238E27FC236}">
                <a16:creationId xmlns:a16="http://schemas.microsoft.com/office/drawing/2014/main" id="{DE53EB03-F257-4FDA-BEF9-12377F5211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762500"/>
            <a:ext cx="4286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让利占比下降                         长期贡献占比提升</a:t>
            </a:r>
          </a:p>
        </p:txBody>
      </p:sp>
      <p:sp>
        <p:nvSpPr>
          <p:cNvPr id="16" name="chart-note">
            <a:extLst xmlns:a="http://schemas.openxmlformats.org/drawingml/2006/main">
              <a:ext uri="{FF2B5EF4-FFF2-40B4-BE49-F238E27FC236}">
                <a16:creationId xmlns:a16="http://schemas.microsoft.com/office/drawing/2014/main" id="{5E9CD8F5-0397-4B2F-B0ED-EB2141717F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5600700"/>
            <a:ext cx="53340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1111"/>
          </a:bodyPr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示意：结构变化，不代表真实客户数据</a:t>
            </a:r>
          </a:p>
        </p:txBody>
      </p:sp>
      <p:sp>
        <p:nvSpPr>
          <p:cNvPr id="17" name="rev-h">
            <a:extLst xmlns:a="http://schemas.openxmlformats.org/drawingml/2006/main">
              <a:ext uri="{FF2B5EF4-FFF2-40B4-BE49-F238E27FC236}">
                <a16:creationId xmlns:a16="http://schemas.microsoft.com/office/drawing/2014/main" id="{E73D87E5-E6F9-4211-A760-DCD09F9A69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00875" y="1866900"/>
            <a:ext cx="34290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556"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AI 如何参与</a:t>
            </a:r>
          </a:p>
        </p:txBody>
      </p:sp>
      <p:sp>
        <p:nvSpPr>
          <p:cNvPr id="18" name="bullet-dot-270">
            <a:extLst xmlns:a="http://schemas.openxmlformats.org/drawingml/2006/main">
              <a:ext uri="{FF2B5EF4-FFF2-40B4-BE49-F238E27FC236}">
                <a16:creationId xmlns:a16="http://schemas.microsoft.com/office/drawing/2014/main" id="{C9961964-CF52-4198-B45F-0B6E858FF9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00875" y="26384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bullet-270">
            <a:extLst xmlns:a="http://schemas.openxmlformats.org/drawingml/2006/main">
              <a:ext uri="{FF2B5EF4-FFF2-40B4-BE49-F238E27FC236}">
                <a16:creationId xmlns:a16="http://schemas.microsoft.com/office/drawing/2014/main" id="{0D8A0ACF-83BF-46A6-BB27-18ED42EA27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29475" y="2571750"/>
            <a:ext cx="4105275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83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识别高优惠、低复购、低贡献的门店与活动</a:t>
            </a:r>
          </a:p>
        </p:txBody>
      </p:sp>
      <p:sp>
        <p:nvSpPr>
          <p:cNvPr id="20" name="bullet-dot-342">
            <a:extLst xmlns:a="http://schemas.openxmlformats.org/drawingml/2006/main">
              <a:ext uri="{FF2B5EF4-FFF2-40B4-BE49-F238E27FC236}">
                <a16:creationId xmlns:a16="http://schemas.microsoft.com/office/drawing/2014/main" id="{EC048B51-5670-4E58-8401-6A77A9D909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00875" y="33242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bullet-342">
            <a:extLst xmlns:a="http://schemas.openxmlformats.org/drawingml/2006/main">
              <a:ext uri="{FF2B5EF4-FFF2-40B4-BE49-F238E27FC236}">
                <a16:creationId xmlns:a16="http://schemas.microsoft.com/office/drawing/2014/main" id="{372E68FF-59FE-4C88-905E-82743306EE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29475" y="3257550"/>
            <a:ext cx="4105275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按餐段、渠道、会员阶段给出差异化策略</a:t>
            </a:r>
          </a:p>
        </p:txBody>
      </p:sp>
      <p:sp>
        <p:nvSpPr>
          <p:cNvPr id="22" name="bullet-dot-414">
            <a:extLst xmlns:a="http://schemas.openxmlformats.org/drawingml/2006/main">
              <a:ext uri="{FF2B5EF4-FFF2-40B4-BE49-F238E27FC236}">
                <a16:creationId xmlns:a16="http://schemas.microsoft.com/office/drawing/2014/main" id="{DB01F611-0A91-430B-9BDC-90A5A6CF06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00875" y="40100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bullet-414">
            <a:extLst xmlns:a="http://schemas.openxmlformats.org/drawingml/2006/main">
              <a:ext uri="{FF2B5EF4-FFF2-40B4-BE49-F238E27FC236}">
                <a16:creationId xmlns:a16="http://schemas.microsoft.com/office/drawing/2014/main" id="{A9DBD347-6204-41AD-9E8C-E5DCFCF8B1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29475" y="3943350"/>
            <a:ext cx="4105275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持续观察订单、客单、复购与贡献利润</a:t>
            </a:r>
          </a:p>
        </p:txBody>
      </p:sp>
      <p:sp>
        <p:nvSpPr>
          <p:cNvPr id="24" name="rev-out">
            <a:extLst xmlns:a="http://schemas.openxmlformats.org/drawingml/2006/main">
              <a:ext uri="{FF2B5EF4-FFF2-40B4-BE49-F238E27FC236}">
                <a16:creationId xmlns:a16="http://schemas.microsoft.com/office/drawing/2014/main" id="{EA2D143E-1D49-49E7-9A92-DED0AC2ABC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00875" y="4953000"/>
            <a:ext cx="4333875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目标不是“少打折”，而是让每一元营销投入带回更多长期贡献。</a:t>
            </a:r>
          </a:p>
        </p:txBody>
      </p:sp>
    </p:spTree>
    <p:extLst>
      <p:ext uri="{BB962C8B-B14F-4D97-AF65-F5344CB8AC3E}">
        <p14:creationId xmlns:p14="http://schemas.microsoft.com/office/powerpoint/2010/main" val="2110430428"/>
      </p:ext>
    </p:extLst>
  </p:cSld>
</p:sld>
</file>

<file path=ppt/slides/slide24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4" name="eyebrow">
            <a:extLst xmlns:a="http://schemas.openxmlformats.org/drawingml/2006/main">
              <a:ext uri="{FF2B5EF4-FFF2-40B4-BE49-F238E27FC236}">
                <a16:creationId xmlns:a16="http://schemas.microsoft.com/office/drawing/2014/main" id="{F19B8D17-7786-4FCE-B32D-0FB1D1F556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AICO · 行业数字本体与 AI 经营智脑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02366FB4-96E9-42BA-A343-AB8C3C2A9C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把成本差异穿透到采购、生产、配送与门店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E56FFBF9-C939-434A-B352-2E10CC6A57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24</a:t>
            </a:r>
          </a:p>
        </p:txBody>
      </p:sp>
      <p:sp>
        <p:nvSpPr>
          <p:cNvPr id="4" name="cost-axis">
            <a:extLst xmlns:a="http://schemas.openxmlformats.org/drawingml/2006/main">
              <a:ext uri="{FF2B5EF4-FFF2-40B4-BE49-F238E27FC236}">
                <a16:creationId xmlns:a16="http://schemas.microsoft.com/office/drawing/2014/main" id="{CA021C08-F337-45E5-97C8-8AF43883EF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1790700"/>
            <a:ext cx="2476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2424"/>
          </a:bodyPr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成本指数（示意）</a:t>
            </a:r>
          </a:p>
        </p:txBody>
      </p:sp>
      <p:cxnSp>
        <p:nvCxnSpPr>
          <p:cNvPr id="38" name=""/>
          <p:cNvCxnSpPr/>
          <p:nvPr/>
        </p:nvCxnSpPr>
        <p:spPr>
          <a:xfrm xmlns:a="http://schemas.openxmlformats.org/drawingml/2006/main">
            <a:off x="762000" y="5219700"/>
            <a:ext cx="619125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0A0A0A"/>
            </a:solidFill>
            <a:prstDash val="solid"/>
          </a:ln>
        </p:spPr>
      </p:cxnSp>
      <p:sp>
        <p:nvSpPr>
          <p:cNvPr id="6" name="costbar0">
            <a:extLst xmlns:a="http://schemas.openxmlformats.org/drawingml/2006/main">
              <a:ext uri="{FF2B5EF4-FFF2-40B4-BE49-F238E27FC236}">
                <a16:creationId xmlns:a16="http://schemas.microsoft.com/office/drawing/2014/main" id="{B19BB5EE-C6F5-47B7-8C04-5BC480ACCB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2790825"/>
            <a:ext cx="590550" cy="24288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costv0">
            <a:extLst xmlns:a="http://schemas.openxmlformats.org/drawingml/2006/main">
              <a:ext uri="{FF2B5EF4-FFF2-40B4-BE49-F238E27FC236}">
                <a16:creationId xmlns:a16="http://schemas.microsoft.com/office/drawing/2014/main" id="{7AAF44BB-90D9-4196-B6E6-D909862D62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2505075"/>
            <a:ext cx="5905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0588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100</a:t>
            </a:r>
          </a:p>
        </p:txBody>
      </p:sp>
      <p:sp>
        <p:nvSpPr>
          <p:cNvPr id="8" name="costlab0">
            <a:extLst xmlns:a="http://schemas.openxmlformats.org/drawingml/2006/main">
              <a:ext uri="{FF2B5EF4-FFF2-40B4-BE49-F238E27FC236}">
                <a16:creationId xmlns:a16="http://schemas.microsoft.com/office/drawing/2014/main" id="{D6656F17-D05F-4B5E-8388-9E2B861AC9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" y="5381625"/>
            <a:ext cx="9144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标准成本</a:t>
            </a:r>
          </a:p>
        </p:txBody>
      </p:sp>
      <p:sp>
        <p:nvSpPr>
          <p:cNvPr id="9" name="costbar1">
            <a:extLst xmlns:a="http://schemas.openxmlformats.org/drawingml/2006/main">
              <a:ext uri="{FF2B5EF4-FFF2-40B4-BE49-F238E27FC236}">
                <a16:creationId xmlns:a16="http://schemas.microsoft.com/office/drawing/2014/main" id="{DC416CDF-CEA3-44DC-AE4F-9285628BEB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85950" y="4972050"/>
            <a:ext cx="590550" cy="247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costv1">
            <a:extLst xmlns:a="http://schemas.openxmlformats.org/drawingml/2006/main">
              <a:ext uri="{FF2B5EF4-FFF2-40B4-BE49-F238E27FC236}">
                <a16:creationId xmlns:a16="http://schemas.microsoft.com/office/drawing/2014/main" id="{E4989767-1135-4521-A1D0-31BA945F3B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85950" y="4686300"/>
            <a:ext cx="5905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0588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7</a:t>
            </a:r>
          </a:p>
        </p:txBody>
      </p:sp>
      <p:sp>
        <p:nvSpPr>
          <p:cNvPr id="11" name="costlab1">
            <a:extLst xmlns:a="http://schemas.openxmlformats.org/drawingml/2006/main">
              <a:ext uri="{FF2B5EF4-FFF2-40B4-BE49-F238E27FC236}">
                <a16:creationId xmlns:a16="http://schemas.microsoft.com/office/drawing/2014/main" id="{7033ADE0-960D-49DB-8978-FD6F518318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24025" y="5381625"/>
            <a:ext cx="9144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采购价差</a:t>
            </a:r>
          </a:p>
        </p:txBody>
      </p:sp>
      <p:sp>
        <p:nvSpPr>
          <p:cNvPr id="12" name="costbar2">
            <a:extLst xmlns:a="http://schemas.openxmlformats.org/drawingml/2006/main">
              <a:ext uri="{FF2B5EF4-FFF2-40B4-BE49-F238E27FC236}">
                <a16:creationId xmlns:a16="http://schemas.microsoft.com/office/drawing/2014/main" id="{5EEE903A-A7A6-4860-8325-7347BC6F9B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76550" y="4972050"/>
            <a:ext cx="590550" cy="247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costv2">
            <a:extLst xmlns:a="http://schemas.openxmlformats.org/drawingml/2006/main">
              <a:ext uri="{FF2B5EF4-FFF2-40B4-BE49-F238E27FC236}">
                <a16:creationId xmlns:a16="http://schemas.microsoft.com/office/drawing/2014/main" id="{60BD1242-957C-4A63-ABA6-D31F056558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76550" y="4686300"/>
            <a:ext cx="5905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0588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5</a:t>
            </a:r>
          </a:p>
        </p:txBody>
      </p:sp>
      <p:sp>
        <p:nvSpPr>
          <p:cNvPr id="14" name="costlab2">
            <a:extLst xmlns:a="http://schemas.openxmlformats.org/drawingml/2006/main">
              <a:ext uri="{FF2B5EF4-FFF2-40B4-BE49-F238E27FC236}">
                <a16:creationId xmlns:a16="http://schemas.microsoft.com/office/drawing/2014/main" id="{73888796-A12C-422A-ACC9-CD65CCB91B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14625" y="5381625"/>
            <a:ext cx="9144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生产损耗</a:t>
            </a:r>
          </a:p>
        </p:txBody>
      </p:sp>
      <p:sp>
        <p:nvSpPr>
          <p:cNvPr id="15" name="costbar3">
            <a:extLst xmlns:a="http://schemas.openxmlformats.org/drawingml/2006/main">
              <a:ext uri="{FF2B5EF4-FFF2-40B4-BE49-F238E27FC236}">
                <a16:creationId xmlns:a16="http://schemas.microsoft.com/office/drawing/2014/main" id="{5DDD2F54-ADFD-4AB0-B2B0-A90C48D3AE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67150" y="4972050"/>
            <a:ext cx="590550" cy="247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costv3">
            <a:extLst xmlns:a="http://schemas.openxmlformats.org/drawingml/2006/main">
              <a:ext uri="{FF2B5EF4-FFF2-40B4-BE49-F238E27FC236}">
                <a16:creationId xmlns:a16="http://schemas.microsoft.com/office/drawing/2014/main" id="{B60F6071-9637-47DD-8BC8-534EB7EB79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67150" y="4686300"/>
            <a:ext cx="5905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0588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3</a:t>
            </a:r>
          </a:p>
        </p:txBody>
      </p:sp>
      <p:sp>
        <p:nvSpPr>
          <p:cNvPr id="17" name="costlab3">
            <a:extLst xmlns:a="http://schemas.openxmlformats.org/drawingml/2006/main">
              <a:ext uri="{FF2B5EF4-FFF2-40B4-BE49-F238E27FC236}">
                <a16:creationId xmlns:a16="http://schemas.microsoft.com/office/drawing/2014/main" id="{EB973B33-42AD-4F65-8C06-88F042DEB9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05225" y="5381625"/>
            <a:ext cx="9144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配送差异</a:t>
            </a:r>
          </a:p>
        </p:txBody>
      </p:sp>
      <p:sp>
        <p:nvSpPr>
          <p:cNvPr id="18" name="costbar4">
            <a:extLst xmlns:a="http://schemas.openxmlformats.org/drawingml/2006/main">
              <a:ext uri="{FF2B5EF4-FFF2-40B4-BE49-F238E27FC236}">
                <a16:creationId xmlns:a16="http://schemas.microsoft.com/office/drawing/2014/main" id="{C9012377-BE8B-4922-82AD-0732F93D57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57750" y="4972050"/>
            <a:ext cx="590550" cy="247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costv4">
            <a:extLst xmlns:a="http://schemas.openxmlformats.org/drawingml/2006/main">
              <a:ext uri="{FF2B5EF4-FFF2-40B4-BE49-F238E27FC236}">
                <a16:creationId xmlns:a16="http://schemas.microsoft.com/office/drawing/2014/main" id="{18BA94C4-07A0-4F95-BF6B-66FDFEA9E2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57750" y="4686300"/>
            <a:ext cx="5905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0588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6</a:t>
            </a:r>
          </a:p>
        </p:txBody>
      </p:sp>
      <p:sp>
        <p:nvSpPr>
          <p:cNvPr id="20" name="costlab4">
            <a:extLst xmlns:a="http://schemas.openxmlformats.org/drawingml/2006/main">
              <a:ext uri="{FF2B5EF4-FFF2-40B4-BE49-F238E27FC236}">
                <a16:creationId xmlns:a16="http://schemas.microsoft.com/office/drawing/2014/main" id="{D51C4E59-1FC8-44E9-B6B9-ABE78FE1AF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95825" y="5381625"/>
            <a:ext cx="9144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盘点报损</a:t>
            </a:r>
          </a:p>
        </p:txBody>
      </p:sp>
      <p:sp>
        <p:nvSpPr>
          <p:cNvPr id="21" name="costbar5">
            <a:extLst xmlns:a="http://schemas.openxmlformats.org/drawingml/2006/main">
              <a:ext uri="{FF2B5EF4-FFF2-40B4-BE49-F238E27FC236}">
                <a16:creationId xmlns:a16="http://schemas.microsoft.com/office/drawing/2014/main" id="{C160FC8E-11CB-4ED3-98C6-A868B3A7E2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48350" y="2280761"/>
            <a:ext cx="590550" cy="2938939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2" name="costv5">
            <a:extLst xmlns:a="http://schemas.openxmlformats.org/drawingml/2006/main">
              <a:ext uri="{FF2B5EF4-FFF2-40B4-BE49-F238E27FC236}">
                <a16:creationId xmlns:a16="http://schemas.microsoft.com/office/drawing/2014/main" id="{1565A520-C2B3-4FF1-BC4C-61F0B0065E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48350" y="1995011"/>
            <a:ext cx="5905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0588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121</a:t>
            </a:r>
          </a:p>
        </p:txBody>
      </p:sp>
      <p:sp>
        <p:nvSpPr>
          <p:cNvPr id="23" name="costlab5">
            <a:extLst xmlns:a="http://schemas.openxmlformats.org/drawingml/2006/main">
              <a:ext uri="{FF2B5EF4-FFF2-40B4-BE49-F238E27FC236}">
                <a16:creationId xmlns:a16="http://schemas.microsoft.com/office/drawing/2014/main" id="{483D60AE-0475-408E-9E0B-B56BFC2877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86425" y="5381625"/>
            <a:ext cx="9144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实际成本</a:t>
            </a:r>
          </a:p>
        </p:txBody>
      </p:sp>
      <p:sp>
        <p:nvSpPr>
          <p:cNvPr id="24" name="cost-note">
            <a:extLst xmlns:a="http://schemas.openxmlformats.org/drawingml/2006/main">
              <a:ext uri="{FF2B5EF4-FFF2-40B4-BE49-F238E27FC236}">
                <a16:creationId xmlns:a16="http://schemas.microsoft.com/office/drawing/2014/main" id="{A9C161E4-72FB-4AE4-8842-74381AAF7C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5781675"/>
            <a:ext cx="57150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1111"/>
          </a:bodyPr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示意指数，以标准成本=100</a:t>
            </a:r>
          </a:p>
        </p:txBody>
      </p:sp>
      <p:sp>
        <p:nvSpPr>
          <p:cNvPr id="25" name="cost-h">
            <a:extLst xmlns:a="http://schemas.openxmlformats.org/drawingml/2006/main">
              <a:ext uri="{FF2B5EF4-FFF2-40B4-BE49-F238E27FC236}">
                <a16:creationId xmlns:a16="http://schemas.microsoft.com/office/drawing/2014/main" id="{55B58A59-9A93-4A59-98CB-203558AFBE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53375" y="1828800"/>
            <a:ext cx="34290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556"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数字模型回答四个问题</a:t>
            </a:r>
          </a:p>
        </p:txBody>
      </p:sp>
      <p:sp>
        <p:nvSpPr>
          <p:cNvPr id="26" name="bullet-dot-270">
            <a:extLst xmlns:a="http://schemas.openxmlformats.org/drawingml/2006/main">
              <a:ext uri="{FF2B5EF4-FFF2-40B4-BE49-F238E27FC236}">
                <a16:creationId xmlns:a16="http://schemas.microsoft.com/office/drawing/2014/main" id="{CC4EAD4D-B1A4-4C93-A316-AAEF3C1B3E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53375" y="26384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7" name="bullet-270">
            <a:extLst xmlns:a="http://schemas.openxmlformats.org/drawingml/2006/main">
              <a:ext uri="{FF2B5EF4-FFF2-40B4-BE49-F238E27FC236}">
                <a16:creationId xmlns:a16="http://schemas.microsoft.com/office/drawing/2014/main" id="{F8844535-7FB5-43F6-B782-51557163A2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81975" y="2571750"/>
            <a:ext cx="32004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差异发生在哪里？</a:t>
            </a:r>
          </a:p>
        </p:txBody>
      </p:sp>
      <p:sp>
        <p:nvSpPr>
          <p:cNvPr id="28" name="bullet-dot-342">
            <a:extLst xmlns:a="http://schemas.openxmlformats.org/drawingml/2006/main">
              <a:ext uri="{FF2B5EF4-FFF2-40B4-BE49-F238E27FC236}">
                <a16:creationId xmlns:a16="http://schemas.microsoft.com/office/drawing/2014/main" id="{488C0145-0526-4539-A75C-95CD2BC40B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53375" y="33242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9" name="bullet-342">
            <a:extLst xmlns:a="http://schemas.openxmlformats.org/drawingml/2006/main">
              <a:ext uri="{FF2B5EF4-FFF2-40B4-BE49-F238E27FC236}">
                <a16:creationId xmlns:a16="http://schemas.microsoft.com/office/drawing/2014/main" id="{11F4CD44-72BD-4514-B92D-198662AD13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81975" y="3257550"/>
            <a:ext cx="32004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由哪个单据与对象造成？</a:t>
            </a:r>
          </a:p>
        </p:txBody>
      </p:sp>
      <p:sp>
        <p:nvSpPr>
          <p:cNvPr id="30" name="bullet-dot-414">
            <a:extLst xmlns:a="http://schemas.openxmlformats.org/drawingml/2006/main">
              <a:ext uri="{FF2B5EF4-FFF2-40B4-BE49-F238E27FC236}">
                <a16:creationId xmlns:a16="http://schemas.microsoft.com/office/drawing/2014/main" id="{A12EB621-22CB-4943-9963-6FA0361713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53375" y="40100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1" name="bullet-414">
            <a:extLst xmlns:a="http://schemas.openxmlformats.org/drawingml/2006/main">
              <a:ext uri="{FF2B5EF4-FFF2-40B4-BE49-F238E27FC236}">
                <a16:creationId xmlns:a16="http://schemas.microsoft.com/office/drawing/2014/main" id="{229F426F-A32E-4908-949E-E93AECB7C5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81975" y="3943350"/>
            <a:ext cx="32004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可以回收多少？</a:t>
            </a:r>
          </a:p>
        </p:txBody>
      </p:sp>
      <p:sp>
        <p:nvSpPr>
          <p:cNvPr id="32" name="bullet-dot-486">
            <a:extLst xmlns:a="http://schemas.openxmlformats.org/drawingml/2006/main">
              <a:ext uri="{FF2B5EF4-FFF2-40B4-BE49-F238E27FC236}">
                <a16:creationId xmlns:a16="http://schemas.microsoft.com/office/drawing/2014/main" id="{54B74F89-DFA0-4A0A-B977-189C987A55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53375" y="46958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3" name="bullet-486">
            <a:extLst xmlns:a="http://schemas.openxmlformats.org/drawingml/2006/main">
              <a:ext uri="{FF2B5EF4-FFF2-40B4-BE49-F238E27FC236}">
                <a16:creationId xmlns:a16="http://schemas.microsoft.com/office/drawing/2014/main" id="{9E685620-1387-4C13-84D5-9A65B7EE8A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81975" y="4629150"/>
            <a:ext cx="32004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如何证明没有伤害销量与品质？</a:t>
            </a:r>
          </a:p>
        </p:txBody>
      </p:sp>
    </p:spTree>
    <p:extLst>
      <p:ext uri="{BB962C8B-B14F-4D97-AF65-F5344CB8AC3E}">
        <p14:creationId xmlns:p14="http://schemas.microsoft.com/office/powerpoint/2010/main" val="282767656"/>
      </p:ext>
    </p:extLst>
  </p:cSld>
</p:sld>
</file>

<file path=ppt/slides/slide25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" name="eyebrow">
            <a:extLst xmlns:a="http://schemas.openxmlformats.org/drawingml/2006/main">
              <a:ext uri="{FF2B5EF4-FFF2-40B4-BE49-F238E27FC236}">
                <a16:creationId xmlns:a16="http://schemas.microsoft.com/office/drawing/2014/main" id="{726B2BFE-1D1E-4D0E-AB86-23620CE35B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AICO · 行业数字本体与 AI 经营智脑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3C9A8226-6A82-45B0-A08D-A7961B60C7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老板、总部、区域、店长，共用一个经营认知体系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FCA3ECDF-B028-41FE-9C64-7C39C5ADFA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25</a:t>
            </a:r>
          </a:p>
        </p:txBody>
      </p:sp>
      <p:sp>
        <p:nvSpPr>
          <p:cNvPr id="4" name="role0">
            <a:extLst xmlns:a="http://schemas.openxmlformats.org/drawingml/2006/main">
              <a:ext uri="{FF2B5EF4-FFF2-40B4-BE49-F238E27FC236}">
                <a16:creationId xmlns:a16="http://schemas.microsoft.com/office/drawing/2014/main" id="{FA0B83AF-35DF-4229-BBFD-04271ED053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952625"/>
            <a:ext cx="25717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851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老板</a:t>
            </a:r>
          </a:p>
        </p:txBody>
      </p:sp>
      <p:cxnSp>
        <p:nvCxnSpPr>
          <p:cNvPr id="22" name=""/>
          <p:cNvCxnSpPr/>
          <p:nvPr/>
        </p:nvCxnSpPr>
        <p:spPr>
          <a:xfrm xmlns:a="http://schemas.openxmlformats.org/drawingml/2006/main">
            <a:off x="400050" y="2533650"/>
            <a:ext cx="2524125" cy="0"/>
          </a:xfrm>
          <a:prstGeom xmlns:a="http://schemas.openxmlformats.org/drawingml/2006/main" prst="straightConnector1">
            <a:avLst/>
          </a:prstGeom>
          <a:ln xmlns:a="http://schemas.openxmlformats.org/drawingml/2006/main" w="28575">
            <a:solidFill>
              <a:srgbClr val="2878FF"/>
            </a:solidFill>
            <a:prstDash val="solid"/>
          </a:ln>
        </p:spPr>
      </p:cxnSp>
      <p:sp>
        <p:nvSpPr>
          <p:cNvPr id="6" name="roled0">
            <a:extLst xmlns:a="http://schemas.openxmlformats.org/drawingml/2006/main">
              <a:ext uri="{FF2B5EF4-FFF2-40B4-BE49-F238E27FC236}">
                <a16:creationId xmlns:a16="http://schemas.microsoft.com/office/drawing/2014/main" id="{158E4D2A-527D-413D-A796-B631A2BDF2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000375"/>
            <a:ext cx="2524125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看全局经营状态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判断资本配置与未来风险</a:t>
            </a:r>
          </a:p>
        </p:txBody>
      </p:sp>
      <p:sp>
        <p:nvSpPr>
          <p:cNvPr id="7" name="role1">
            <a:extLst xmlns:a="http://schemas.openxmlformats.org/drawingml/2006/main">
              <a:ext uri="{FF2B5EF4-FFF2-40B4-BE49-F238E27FC236}">
                <a16:creationId xmlns:a16="http://schemas.microsoft.com/office/drawing/2014/main" id="{F1FC5AC7-B9F8-436A-B045-16923A145E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38500" y="1952625"/>
            <a:ext cx="25717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851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总部</a:t>
            </a:r>
          </a:p>
        </p:txBody>
      </p:sp>
      <p:cxnSp>
        <p:nvCxnSpPr>
          <p:cNvPr id="25" name=""/>
          <p:cNvCxnSpPr/>
          <p:nvPr/>
        </p:nvCxnSpPr>
        <p:spPr>
          <a:xfrm xmlns:a="http://schemas.openxmlformats.org/drawingml/2006/main">
            <a:off x="3238500" y="2533650"/>
            <a:ext cx="2524125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9" name="roled1">
            <a:extLst xmlns:a="http://schemas.openxmlformats.org/drawingml/2006/main">
              <a:ext uri="{FF2B5EF4-FFF2-40B4-BE49-F238E27FC236}">
                <a16:creationId xmlns:a16="http://schemas.microsoft.com/office/drawing/2014/main" id="{96700E5B-12FE-4B5A-8A2B-0A442553AB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38500" y="3000375"/>
            <a:ext cx="2524125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构建标准与策略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商品、供应链、人力、财务协同</a:t>
            </a:r>
          </a:p>
        </p:txBody>
      </p:sp>
      <p:sp>
        <p:nvSpPr>
          <p:cNvPr id="10" name="role2">
            <a:extLst xmlns:a="http://schemas.openxmlformats.org/drawingml/2006/main">
              <a:ext uri="{FF2B5EF4-FFF2-40B4-BE49-F238E27FC236}">
                <a16:creationId xmlns:a16="http://schemas.microsoft.com/office/drawing/2014/main" id="{531ECC41-ECA0-4546-A961-29DF0C83F8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76950" y="1952625"/>
            <a:ext cx="25717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851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区域</a:t>
            </a:r>
          </a:p>
        </p:txBody>
      </p:sp>
      <p:cxnSp>
        <p:nvCxnSpPr>
          <p:cNvPr id="28" name=""/>
          <p:cNvCxnSpPr/>
          <p:nvPr/>
        </p:nvCxnSpPr>
        <p:spPr>
          <a:xfrm xmlns:a="http://schemas.openxmlformats.org/drawingml/2006/main">
            <a:off x="6076950" y="2533650"/>
            <a:ext cx="2524125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2" name="roled2">
            <a:extLst xmlns:a="http://schemas.openxmlformats.org/drawingml/2006/main">
              <a:ext uri="{FF2B5EF4-FFF2-40B4-BE49-F238E27FC236}">
                <a16:creationId xmlns:a16="http://schemas.microsoft.com/office/drawing/2014/main" id="{454DB405-99C4-4D9F-A512-4C230233EC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76950" y="3000375"/>
            <a:ext cx="2524125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验证问题与根因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推动跨店执行和经验复制</a:t>
            </a:r>
          </a:p>
        </p:txBody>
      </p:sp>
      <p:sp>
        <p:nvSpPr>
          <p:cNvPr id="13" name="role3">
            <a:extLst xmlns:a="http://schemas.openxmlformats.org/drawingml/2006/main">
              <a:ext uri="{FF2B5EF4-FFF2-40B4-BE49-F238E27FC236}">
                <a16:creationId xmlns:a16="http://schemas.microsoft.com/office/drawing/2014/main" id="{C73EA9BF-EC4E-4958-8744-3FD8892471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15400" y="1952625"/>
            <a:ext cx="25717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851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店长</a:t>
            </a:r>
          </a:p>
        </p:txBody>
      </p:sp>
      <p:cxnSp>
        <p:nvCxnSpPr>
          <p:cNvPr id="31" name=""/>
          <p:cNvCxnSpPr/>
          <p:nvPr/>
        </p:nvCxnSpPr>
        <p:spPr>
          <a:xfrm xmlns:a="http://schemas.openxmlformats.org/drawingml/2006/main">
            <a:off x="8915400" y="2533650"/>
            <a:ext cx="2524125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5" name="roled3">
            <a:extLst xmlns:a="http://schemas.openxmlformats.org/drawingml/2006/main">
              <a:ext uri="{FF2B5EF4-FFF2-40B4-BE49-F238E27FC236}">
                <a16:creationId xmlns:a16="http://schemas.microsoft.com/office/drawing/2014/main" id="{673D8331-E0DB-4BD1-BDB1-033CE5DD05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15400" y="3000375"/>
            <a:ext cx="2524125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接收现场任务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执行、举证并反馈经营结果</a:t>
            </a:r>
          </a:p>
        </p:txBody>
      </p:sp>
      <p:sp>
        <p:nvSpPr>
          <p:cNvPr id="16" name="role-flow">
            <a:extLst xmlns:a="http://schemas.openxmlformats.org/drawingml/2006/main">
              <a:ext uri="{FF2B5EF4-FFF2-40B4-BE49-F238E27FC236}">
                <a16:creationId xmlns:a16="http://schemas.microsoft.com/office/drawing/2014/main" id="{9E4DE7F9-4BEE-40AE-AA4F-E1E4DFA494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953000"/>
            <a:ext cx="11391900" cy="781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5F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role-flow-text">
            <a:extLst xmlns:a="http://schemas.openxmlformats.org/drawingml/2006/main">
              <a:ext uri="{FF2B5EF4-FFF2-40B4-BE49-F238E27FC236}">
                <a16:creationId xmlns:a16="http://schemas.microsoft.com/office/drawing/2014/main" id="{58C25617-9AC2-490B-913C-50211765F5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5143500"/>
            <a:ext cx="10858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9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老板定方向 → 总部建模型与策略 → 区域推动验证 → 店长现场执行 → 经营结果反向校准智脑</a:t>
            </a:r>
          </a:p>
        </p:txBody>
      </p:sp>
    </p:spTree>
    <p:extLst>
      <p:ext uri="{BB962C8B-B14F-4D97-AF65-F5344CB8AC3E}">
        <p14:creationId xmlns:p14="http://schemas.microsoft.com/office/powerpoint/2010/main" val="451362287"/>
      </p:ext>
    </p:extLst>
  </p:cSld>
</p:sld>
</file>

<file path=ppt/slides/slide26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eyebrow">
            <a:extLst xmlns:a="http://schemas.openxmlformats.org/drawingml/2006/main">
              <a:ext uri="{FF2B5EF4-FFF2-40B4-BE49-F238E27FC236}">
                <a16:creationId xmlns:a16="http://schemas.microsoft.com/office/drawing/2014/main" id="{2055498D-7708-4202-ADF6-EBFA10C18C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AICO · 行业数字本体与 AI 经营智脑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C12E5961-67CF-4BAB-A60D-8B95CF10E4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生产数据保密，从架构与使用方式同时控制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78B29158-567E-4D05-BB90-DD8CDE3561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26</a:t>
            </a:r>
          </a:p>
        </p:txBody>
      </p:sp>
      <p:sp>
        <p:nvSpPr>
          <p:cNvPr id="4" name="secno0">
            <a:extLst xmlns:a="http://schemas.openxmlformats.org/drawingml/2006/main">
              <a:ext uri="{FF2B5EF4-FFF2-40B4-BE49-F238E27FC236}">
                <a16:creationId xmlns:a16="http://schemas.microsoft.com/office/drawing/2014/main" id="{57166BA6-93DA-4D9F-AEAC-28EE8E70D9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14500"/>
            <a:ext cx="5524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7436"/>
          </a:bodyPr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5" name="sech0">
            <a:extLst xmlns:a="http://schemas.openxmlformats.org/drawingml/2006/main">
              <a:ext uri="{FF2B5EF4-FFF2-40B4-BE49-F238E27FC236}">
                <a16:creationId xmlns:a16="http://schemas.microsoft.com/office/drawing/2014/main" id="{BDEDA8F4-4267-488B-8AA3-5DFDFE9D35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" y="1714500"/>
            <a:ext cx="1905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部署边界</a:t>
            </a:r>
          </a:p>
        </p:txBody>
      </p:sp>
      <p:sp>
        <p:nvSpPr>
          <p:cNvPr id="6" name="secb0">
            <a:extLst xmlns:a="http://schemas.openxmlformats.org/drawingml/2006/main">
              <a:ext uri="{FF2B5EF4-FFF2-40B4-BE49-F238E27FC236}">
                <a16:creationId xmlns:a16="http://schemas.microsoft.com/office/drawing/2014/main" id="{93EA9233-DADD-4EE5-8354-892B8FEB45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33750" y="1714500"/>
            <a:ext cx="7620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支持专有环境部署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生产数据不进入公开演示资产</a:t>
            </a:r>
          </a:p>
        </p:txBody>
      </p:sp>
      <p:cxnSp>
        <p:nvCxnSpPr>
          <p:cNvPr id="26" name=""/>
          <p:cNvCxnSpPr/>
          <p:nvPr/>
        </p:nvCxnSpPr>
        <p:spPr>
          <a:xfrm xmlns:a="http://schemas.openxmlformats.org/drawingml/2006/main">
            <a:off x="400050" y="2514600"/>
            <a:ext cx="113919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8" name="secno1">
            <a:extLst xmlns:a="http://schemas.openxmlformats.org/drawingml/2006/main">
              <a:ext uri="{FF2B5EF4-FFF2-40B4-BE49-F238E27FC236}">
                <a16:creationId xmlns:a16="http://schemas.microsoft.com/office/drawing/2014/main" id="{B38FB569-1ABB-4344-B2F2-48A19ED28C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743200"/>
            <a:ext cx="5524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7436"/>
          </a:bodyPr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9" name="sech1">
            <a:extLst xmlns:a="http://schemas.openxmlformats.org/drawingml/2006/main">
              <a:ext uri="{FF2B5EF4-FFF2-40B4-BE49-F238E27FC236}">
                <a16:creationId xmlns:a16="http://schemas.microsoft.com/office/drawing/2014/main" id="{22D898BD-B7E0-4759-A443-6346DD867B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" y="2743200"/>
            <a:ext cx="1905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权限边界</a:t>
            </a:r>
          </a:p>
        </p:txBody>
      </p:sp>
      <p:sp>
        <p:nvSpPr>
          <p:cNvPr id="10" name="secb1">
            <a:extLst xmlns:a="http://schemas.openxmlformats.org/drawingml/2006/main">
              <a:ext uri="{FF2B5EF4-FFF2-40B4-BE49-F238E27FC236}">
                <a16:creationId xmlns:a16="http://schemas.microsoft.com/office/drawing/2014/main" id="{A821ECF7-61E8-4D4D-A264-35DCE2FA10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33750" y="2743200"/>
            <a:ext cx="7620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总部、区域、门店、部门分角色授权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最小权限访问</a:t>
            </a:r>
          </a:p>
        </p:txBody>
      </p:sp>
      <p:cxnSp>
        <p:nvCxnSpPr>
          <p:cNvPr id="30" name=""/>
          <p:cNvCxnSpPr/>
          <p:nvPr/>
        </p:nvCxnSpPr>
        <p:spPr>
          <a:xfrm xmlns:a="http://schemas.openxmlformats.org/drawingml/2006/main">
            <a:off x="400050" y="3543300"/>
            <a:ext cx="113919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2" name="secno2">
            <a:extLst xmlns:a="http://schemas.openxmlformats.org/drawingml/2006/main">
              <a:ext uri="{FF2B5EF4-FFF2-40B4-BE49-F238E27FC236}">
                <a16:creationId xmlns:a16="http://schemas.microsoft.com/office/drawing/2014/main" id="{0FB0FE91-6A28-4123-ADE4-DC7128334D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771900"/>
            <a:ext cx="5524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7436"/>
          </a:bodyPr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3" name="sech2">
            <a:extLst xmlns:a="http://schemas.openxmlformats.org/drawingml/2006/main">
              <a:ext uri="{FF2B5EF4-FFF2-40B4-BE49-F238E27FC236}">
                <a16:creationId xmlns:a16="http://schemas.microsoft.com/office/drawing/2014/main" id="{6D9758C5-19D9-41F7-AF46-E868D1E030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" y="3771900"/>
            <a:ext cx="1905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AI 边界</a:t>
            </a:r>
          </a:p>
        </p:txBody>
      </p:sp>
      <p:sp>
        <p:nvSpPr>
          <p:cNvPr id="14" name="secb2">
            <a:extLst xmlns:a="http://schemas.openxmlformats.org/drawingml/2006/main">
              <a:ext uri="{FF2B5EF4-FFF2-40B4-BE49-F238E27FC236}">
                <a16:creationId xmlns:a16="http://schemas.microsoft.com/office/drawing/2014/main" id="{5B418EDE-E16D-4686-ACEA-16920AEE57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33750" y="3771900"/>
            <a:ext cx="7620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敏感字段脱敏或不入模型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提示词与结果可审计</a:t>
            </a:r>
          </a:p>
        </p:txBody>
      </p:sp>
      <p:cxnSp>
        <p:nvCxnSpPr>
          <p:cNvPr id="34" name=""/>
          <p:cNvCxnSpPr/>
          <p:nvPr/>
        </p:nvCxnSpPr>
        <p:spPr>
          <a:xfrm xmlns:a="http://schemas.openxmlformats.org/drawingml/2006/main">
            <a:off x="400050" y="4572000"/>
            <a:ext cx="113919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6" name="secno3">
            <a:extLst xmlns:a="http://schemas.openxmlformats.org/drawingml/2006/main">
              <a:ext uri="{FF2B5EF4-FFF2-40B4-BE49-F238E27FC236}">
                <a16:creationId xmlns:a16="http://schemas.microsoft.com/office/drawing/2014/main" id="{FD233AAF-13A8-4E2F-BDD4-7539343671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800600"/>
            <a:ext cx="5524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7436"/>
          </a:bodyPr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17" name="sech3">
            <a:extLst xmlns:a="http://schemas.openxmlformats.org/drawingml/2006/main">
              <a:ext uri="{FF2B5EF4-FFF2-40B4-BE49-F238E27FC236}">
                <a16:creationId xmlns:a16="http://schemas.microsoft.com/office/drawing/2014/main" id="{9484959E-8F2A-4890-8DCA-233A0348F2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" y="4800600"/>
            <a:ext cx="1905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数据边界</a:t>
            </a:r>
          </a:p>
        </p:txBody>
      </p:sp>
      <p:sp>
        <p:nvSpPr>
          <p:cNvPr id="18" name="secb3">
            <a:extLst xmlns:a="http://schemas.openxmlformats.org/drawingml/2006/main">
              <a:ext uri="{FF2B5EF4-FFF2-40B4-BE49-F238E27FC236}">
                <a16:creationId xmlns:a16="http://schemas.microsoft.com/office/drawing/2014/main" id="{86FF1402-F969-463F-B57F-6DF2C52990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33750" y="4800600"/>
            <a:ext cx="7620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批次、期间、来源、质量状态可追溯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异常数据不自动用于考核</a:t>
            </a:r>
          </a:p>
        </p:txBody>
      </p:sp>
      <p:cxnSp>
        <p:nvCxnSpPr>
          <p:cNvPr id="38" name=""/>
          <p:cNvCxnSpPr/>
          <p:nvPr/>
        </p:nvCxnSpPr>
        <p:spPr>
          <a:xfrm xmlns:a="http://schemas.openxmlformats.org/drawingml/2006/main">
            <a:off x="400050" y="5600700"/>
            <a:ext cx="113919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</p:spTree>
    <p:extLst>
      <p:ext uri="{BB962C8B-B14F-4D97-AF65-F5344CB8AC3E}">
        <p14:creationId xmlns:p14="http://schemas.microsoft.com/office/powerpoint/2010/main" val="1005069667"/>
      </p:ext>
    </p:extLst>
  </p:cSld>
</p:sld>
</file>

<file path=ppt/slides/slide27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eyebrow">
            <a:extLst xmlns:a="http://schemas.openxmlformats.org/drawingml/2006/main">
              <a:ext uri="{FF2B5EF4-FFF2-40B4-BE49-F238E27FC236}">
                <a16:creationId xmlns:a16="http://schemas.microsoft.com/office/drawing/2014/main" id="{C5C0A122-CBC2-461A-A6F8-54F79C0923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AICO · 行业数字本体与 AI 经营智脑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A75F2EF5-836D-4544-A52E-A602DE69EC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从企业现有数据出发，逐步建立经营认知与决策能力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327518F2-5720-4A48-8686-0F16BD2546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27</a:t>
            </a:r>
          </a:p>
        </p:txBody>
      </p:sp>
      <p:cxnSp>
        <p:nvCxnSpPr>
          <p:cNvPr id="18" name=""/>
          <p:cNvCxnSpPr/>
          <p:nvPr/>
        </p:nvCxnSpPr>
        <p:spPr>
          <a:xfrm xmlns:a="http://schemas.openxmlformats.org/drawingml/2006/main">
            <a:off x="1381125" y="3048000"/>
            <a:ext cx="9048750" cy="0"/>
          </a:xfrm>
          <a:prstGeom xmlns:a="http://schemas.openxmlformats.org/drawingml/2006/main" prst="straightConnector1">
            <a:avLst/>
          </a:prstGeom>
          <a:ln xmlns:a="http://schemas.openxmlformats.org/drawingml/2006/main" w="19050">
            <a:solidFill>
              <a:srgbClr val="0A0A0A"/>
            </a:solidFill>
            <a:prstDash val="solid"/>
          </a:ln>
        </p:spPr>
      </p:cxnSp>
      <p:sp>
        <p:nvSpPr>
          <p:cNvPr id="5" name="phase-dot0">
            <a:extLst xmlns:a="http://schemas.openxmlformats.org/drawingml/2006/main">
              <a:ext uri="{FF2B5EF4-FFF2-40B4-BE49-F238E27FC236}">
                <a16:creationId xmlns:a16="http://schemas.microsoft.com/office/drawing/2014/main" id="{15E3FFA2-2B58-4BCE-B12E-0B88E25583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85875" y="2867025"/>
            <a:ext cx="361950" cy="361950"/>
          </a:xfrm>
          <a:prstGeom xmlns:a="http://schemas.openxmlformats.org/drawingml/2006/main" prst="roundRect">
            <a:avLst>
              <a:gd name="adj" fmla="val 21053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phaseh0">
            <a:extLst xmlns:a="http://schemas.openxmlformats.org/drawingml/2006/main">
              <a:ext uri="{FF2B5EF4-FFF2-40B4-BE49-F238E27FC236}">
                <a16:creationId xmlns:a16="http://schemas.microsoft.com/office/drawing/2014/main" id="{5624C202-69B3-49B7-89CE-31D82ED5A6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809750"/>
            <a:ext cx="27622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01 · 本体映射</a:t>
            </a:r>
          </a:p>
        </p:txBody>
      </p:sp>
      <p:sp>
        <p:nvSpPr>
          <p:cNvPr id="7" name="phaseb0">
            <a:extLst xmlns:a="http://schemas.openxmlformats.org/drawingml/2006/main">
              <a:ext uri="{FF2B5EF4-FFF2-40B4-BE49-F238E27FC236}">
                <a16:creationId xmlns:a16="http://schemas.microsoft.com/office/drawing/2014/main" id="{8B3A770B-B038-442C-9E80-91008B6399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571875"/>
            <a:ext cx="2857500" cy="1190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盘点现有数据</a:t>
            </a:r>
          </a:p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统一对象、关系与指标</a:t>
            </a:r>
          </a:p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形成企业经营全景</a:t>
            </a:r>
          </a:p>
        </p:txBody>
      </p:sp>
      <p:sp>
        <p:nvSpPr>
          <p:cNvPr id="8" name="phase-dot1">
            <a:extLst xmlns:a="http://schemas.openxmlformats.org/drawingml/2006/main">
              <a:ext uri="{FF2B5EF4-FFF2-40B4-BE49-F238E27FC236}">
                <a16:creationId xmlns:a16="http://schemas.microsoft.com/office/drawing/2014/main" id="{1ABE120E-9BE4-4A51-9BE6-C6DCC05C0F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48250" y="2867025"/>
            <a:ext cx="361950" cy="361950"/>
          </a:xfrm>
          <a:prstGeom xmlns:a="http://schemas.openxmlformats.org/drawingml/2006/main" prst="roundRect">
            <a:avLst>
              <a:gd name="adj" fmla="val 21053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phaseh1">
            <a:extLst xmlns:a="http://schemas.openxmlformats.org/drawingml/2006/main">
              <a:ext uri="{FF2B5EF4-FFF2-40B4-BE49-F238E27FC236}">
                <a16:creationId xmlns:a16="http://schemas.microsoft.com/office/drawing/2014/main" id="{73F15CBB-C8F4-4126-81F1-772712BBBE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19625" y="1809750"/>
            <a:ext cx="27622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02 · 模型落地</a:t>
            </a:r>
          </a:p>
        </p:txBody>
      </p:sp>
      <p:sp>
        <p:nvSpPr>
          <p:cNvPr id="10" name="phaseb1">
            <a:extLst xmlns:a="http://schemas.openxmlformats.org/drawingml/2006/main">
              <a:ext uri="{FF2B5EF4-FFF2-40B4-BE49-F238E27FC236}">
                <a16:creationId xmlns:a16="http://schemas.microsoft.com/office/drawing/2014/main" id="{A5BF01A2-074F-46A9-A47F-0E4C4CD8C2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19625" y="3571875"/>
            <a:ext cx="2857500" cy="1190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构建运营管理数字模型</a:t>
            </a:r>
          </a:p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识别问题与利润机会</a:t>
            </a:r>
          </a:p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沉淀最佳实践</a:t>
            </a:r>
          </a:p>
        </p:txBody>
      </p:sp>
      <p:sp>
        <p:nvSpPr>
          <p:cNvPr id="11" name="phase-dot2">
            <a:extLst xmlns:a="http://schemas.openxmlformats.org/drawingml/2006/main">
              <a:ext uri="{FF2B5EF4-FFF2-40B4-BE49-F238E27FC236}">
                <a16:creationId xmlns:a16="http://schemas.microsoft.com/office/drawing/2014/main" id="{96E06587-BDA7-45E9-9DC6-98845DC8BE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10625" y="2867025"/>
            <a:ext cx="361950" cy="361950"/>
          </a:xfrm>
          <a:prstGeom xmlns:a="http://schemas.openxmlformats.org/drawingml/2006/main" prst="roundRect">
            <a:avLst>
              <a:gd name="adj" fmla="val 21053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phaseh2">
            <a:extLst xmlns:a="http://schemas.openxmlformats.org/drawingml/2006/main">
              <a:ext uri="{FF2B5EF4-FFF2-40B4-BE49-F238E27FC236}">
                <a16:creationId xmlns:a16="http://schemas.microsoft.com/office/drawing/2014/main" id="{1360B5E4-6E20-4E74-B19B-6DE4174658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1809750"/>
            <a:ext cx="27622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03 · 智脑进化</a:t>
            </a:r>
          </a:p>
        </p:txBody>
      </p:sp>
      <p:sp>
        <p:nvSpPr>
          <p:cNvPr id="13" name="phaseb2">
            <a:extLst xmlns:a="http://schemas.openxmlformats.org/drawingml/2006/main">
              <a:ext uri="{FF2B5EF4-FFF2-40B4-BE49-F238E27FC236}">
                <a16:creationId xmlns:a16="http://schemas.microsoft.com/office/drawing/2014/main" id="{CEF091FE-84A3-442B-BBF1-45B66355A5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3571875"/>
            <a:ext cx="2857500" cy="1190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AI 生成决策建议</a:t>
            </a:r>
          </a:p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推演经营影响</a:t>
            </a:r>
          </a:p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用执行结果持续校准</a:t>
            </a:r>
          </a:p>
        </p:txBody>
      </p:sp>
      <p:sp>
        <p:nvSpPr>
          <p:cNvPr id="14" name="delivery">
            <a:extLst xmlns:a="http://schemas.openxmlformats.org/drawingml/2006/main">
              <a:ext uri="{FF2B5EF4-FFF2-40B4-BE49-F238E27FC236}">
                <a16:creationId xmlns:a16="http://schemas.microsoft.com/office/drawing/2014/main" id="{C9DE3D7D-4C57-412F-B760-0B884FF4AB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667375"/>
            <a:ext cx="10668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2025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不改变企业已有系统，先建立统一认知，再逐步增强预测与决策能力。</a:t>
            </a:r>
          </a:p>
        </p:txBody>
      </p:sp>
    </p:spTree>
    <p:extLst>
      <p:ext uri="{BB962C8B-B14F-4D97-AF65-F5344CB8AC3E}">
        <p14:creationId xmlns:p14="http://schemas.microsoft.com/office/powerpoint/2010/main" val="1205708749"/>
      </p:ext>
    </p:extLst>
  </p:cSld>
</p:sld>
</file>

<file path=ppt/slides/slide28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" name="eyebrow">
            <a:extLst xmlns:a="http://schemas.openxmlformats.org/drawingml/2006/main">
              <a:ext uri="{FF2B5EF4-FFF2-40B4-BE49-F238E27FC236}">
                <a16:creationId xmlns:a16="http://schemas.microsoft.com/office/drawing/2014/main" id="{C5B020DE-CF60-4C3D-AD4C-961E40CFDE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AICO · 行业数字本体与 AI 经营智脑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14A9F220-E71C-4118-9F53-5C43C2210F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行业模型越完善，企业获得的经营洞察越深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EAC7AB3B-B4D8-4BE8-8DCC-183F4E8C73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28</a:t>
            </a:r>
          </a:p>
        </p:txBody>
      </p:sp>
      <p:sp>
        <p:nvSpPr>
          <p:cNvPr id="4" name="metric-建立行业统一对象、关系与语言">
            <a:extLst xmlns:a="http://schemas.openxmlformats.org/drawingml/2006/main">
              <a:ext uri="{FF2B5EF4-FFF2-40B4-BE49-F238E27FC236}">
                <a16:creationId xmlns:a16="http://schemas.microsoft.com/office/drawing/2014/main" id="{0671F531-27D0-4275-B9D4-72B289F144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000250"/>
            <a:ext cx="3333750" cy="2000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metric-accent-建立行业统一对象、关系与语言">
            <a:extLst xmlns:a="http://schemas.openxmlformats.org/drawingml/2006/main">
              <a:ext uri="{FF2B5EF4-FFF2-40B4-BE49-F238E27FC236}">
                <a16:creationId xmlns:a16="http://schemas.microsoft.com/office/drawing/2014/main" id="{FCFAAA41-46C6-4E86-8E25-EA71911596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000250"/>
            <a:ext cx="333375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metric-value-建立行业统一对象、关系与语言">
            <a:extLst xmlns:a="http://schemas.openxmlformats.org/drawingml/2006/main">
              <a:ext uri="{FF2B5EF4-FFF2-40B4-BE49-F238E27FC236}">
                <a16:creationId xmlns:a16="http://schemas.microsoft.com/office/drawing/2014/main" id="{9EED4B83-6D4C-46B3-8FAA-B890DC39D6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2333625"/>
            <a:ext cx="28765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4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本体化</a:t>
            </a:r>
          </a:p>
        </p:txBody>
      </p:sp>
      <p:sp>
        <p:nvSpPr>
          <p:cNvPr id="7" name="metric-label-建立行业统一对象、关系与语言">
            <a:extLst xmlns:a="http://schemas.openxmlformats.org/drawingml/2006/main">
              <a:ext uri="{FF2B5EF4-FFF2-40B4-BE49-F238E27FC236}">
                <a16:creationId xmlns:a16="http://schemas.microsoft.com/office/drawing/2014/main" id="{D5B001FC-8214-4C8B-9FCE-6C2E842129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3200400"/>
            <a:ext cx="28765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393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建立行业统一对象、关系与语言</a:t>
            </a:r>
          </a:p>
        </p:txBody>
      </p:sp>
      <p:sp>
        <p:nvSpPr>
          <p:cNvPr id="8" name="metric-把最佳实践沉淀为可计算规则">
            <a:extLst xmlns:a="http://schemas.openxmlformats.org/drawingml/2006/main">
              <a:ext uri="{FF2B5EF4-FFF2-40B4-BE49-F238E27FC236}">
                <a16:creationId xmlns:a16="http://schemas.microsoft.com/office/drawing/2014/main" id="{CFB0C7C7-ABDF-4A7B-8C09-01216C308B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29125" y="2000250"/>
            <a:ext cx="3333750" cy="2000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metric-accent-把最佳实践沉淀为可计算规则">
            <a:extLst xmlns:a="http://schemas.openxmlformats.org/drawingml/2006/main">
              <a:ext uri="{FF2B5EF4-FFF2-40B4-BE49-F238E27FC236}">
                <a16:creationId xmlns:a16="http://schemas.microsoft.com/office/drawing/2014/main" id="{93A62265-A1DD-4217-8E70-6EAF554DD2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29125" y="2000250"/>
            <a:ext cx="333375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2D4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metric-value-把最佳实践沉淀为可计算规则">
            <a:extLst xmlns:a="http://schemas.openxmlformats.org/drawingml/2006/main">
              <a:ext uri="{FF2B5EF4-FFF2-40B4-BE49-F238E27FC236}">
                <a16:creationId xmlns:a16="http://schemas.microsoft.com/office/drawing/2014/main" id="{0CE92530-D2DD-4DDA-8EB2-093FB10812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57725" y="2333625"/>
            <a:ext cx="28765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4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模型化</a:t>
            </a:r>
          </a:p>
        </p:txBody>
      </p:sp>
      <p:sp>
        <p:nvSpPr>
          <p:cNvPr id="11" name="metric-label-把最佳实践沉淀为可计算规则">
            <a:extLst xmlns:a="http://schemas.openxmlformats.org/drawingml/2006/main">
              <a:ext uri="{FF2B5EF4-FFF2-40B4-BE49-F238E27FC236}">
                <a16:creationId xmlns:a16="http://schemas.microsoft.com/office/drawing/2014/main" id="{3F7A5816-F493-4A4B-BF54-8A57672263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57725" y="3200400"/>
            <a:ext cx="28765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把最佳实践沉淀为可计算规则</a:t>
            </a:r>
          </a:p>
        </p:txBody>
      </p:sp>
      <p:sp>
        <p:nvSpPr>
          <p:cNvPr id="12" name="metric-让 AI 在可信语义上分析与推演">
            <a:extLst xmlns:a="http://schemas.openxmlformats.org/drawingml/2006/main">
              <a:ext uri="{FF2B5EF4-FFF2-40B4-BE49-F238E27FC236}">
                <a16:creationId xmlns:a16="http://schemas.microsoft.com/office/drawing/2014/main" id="{D736E9FA-46ED-4AAD-AB4A-583B307D16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58200" y="2000250"/>
            <a:ext cx="3333750" cy="2000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metric-accent-让 AI 在可信语义上分析与推演">
            <a:extLst xmlns:a="http://schemas.openxmlformats.org/drawingml/2006/main">
              <a:ext uri="{FF2B5EF4-FFF2-40B4-BE49-F238E27FC236}">
                <a16:creationId xmlns:a16="http://schemas.microsoft.com/office/drawing/2014/main" id="{18AF4269-F414-4180-AECC-E5EDD8351D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58200" y="2000250"/>
            <a:ext cx="333375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metric-value-让 AI 在可信语义上分析与推演">
            <a:extLst xmlns:a="http://schemas.openxmlformats.org/drawingml/2006/main">
              <a:ext uri="{FF2B5EF4-FFF2-40B4-BE49-F238E27FC236}">
                <a16:creationId xmlns:a16="http://schemas.microsoft.com/office/drawing/2014/main" id="{3D9AFD0D-D804-4A7B-8650-807538736B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86800" y="2333625"/>
            <a:ext cx="28765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4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智能化</a:t>
            </a:r>
          </a:p>
        </p:txBody>
      </p:sp>
      <p:sp>
        <p:nvSpPr>
          <p:cNvPr id="15" name="metric-label-让 AI 在可信语义上分析与推演">
            <a:extLst xmlns:a="http://schemas.openxmlformats.org/drawingml/2006/main">
              <a:ext uri="{FF2B5EF4-FFF2-40B4-BE49-F238E27FC236}">
                <a16:creationId xmlns:a16="http://schemas.microsoft.com/office/drawing/2014/main" id="{60CDF232-A06D-464F-9370-15ED329F86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86800" y="3200400"/>
            <a:ext cx="28765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9583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让 AI 在可信语义上分析与推演</a:t>
            </a:r>
          </a:p>
        </p:txBody>
      </p:sp>
      <p:sp>
        <p:nvSpPr>
          <p:cNvPr id="16" name="flywheel-title">
            <a:extLst xmlns:a="http://schemas.openxmlformats.org/drawingml/2006/main">
              <a:ext uri="{FF2B5EF4-FFF2-40B4-BE49-F238E27FC236}">
                <a16:creationId xmlns:a16="http://schemas.microsoft.com/office/drawing/2014/main" id="{92453AD4-CCB1-4D3C-BBFB-11B208C5AC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686300"/>
            <a:ext cx="2857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4444"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行业知识飞轮</a:t>
            </a:r>
          </a:p>
        </p:txBody>
      </p:sp>
      <p:sp>
        <p:nvSpPr>
          <p:cNvPr id="17" name="flywheel">
            <a:extLst xmlns:a="http://schemas.openxmlformats.org/drawingml/2006/main">
              <a:ext uri="{FF2B5EF4-FFF2-40B4-BE49-F238E27FC236}">
                <a16:creationId xmlns:a16="http://schemas.microsoft.com/office/drawing/2014/main" id="{AACCC7D4-0960-4081-A29D-3F251ECEA6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238750"/>
            <a:ext cx="110490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更多业务场景 → 更完整的行业本体 → 更成熟的运营模型 → 更准确的 AI 建议 → 更高质量的决策反馈</a:t>
            </a:r>
          </a:p>
        </p:txBody>
      </p:sp>
    </p:spTree>
    <p:extLst>
      <p:ext uri="{BB962C8B-B14F-4D97-AF65-F5344CB8AC3E}">
        <p14:creationId xmlns:p14="http://schemas.microsoft.com/office/powerpoint/2010/main" val="1291403873"/>
      </p:ext>
    </p:extLst>
  </p:cSld>
</p:sld>
</file>

<file path=ppt/slides/slide29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6" name="close-brand">
            <a:extLst xmlns:a="http://schemas.openxmlformats.org/drawingml/2006/main">
              <a:ext uri="{FF2B5EF4-FFF2-40B4-BE49-F238E27FC236}">
                <a16:creationId xmlns:a16="http://schemas.microsoft.com/office/drawing/2014/main" id="{8E67AA85-EFF8-4B90-910B-C64BE15A46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61950"/>
            <a:ext cx="2857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2424"/>
          </a:bodyPr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AICO</a:t>
            </a:r>
          </a:p>
        </p:txBody>
      </p:sp>
      <p:sp>
        <p:nvSpPr>
          <p:cNvPr id="2" name="close-title">
            <a:extLst xmlns:a="http://schemas.openxmlformats.org/drawingml/2006/main">
              <a:ext uri="{FF2B5EF4-FFF2-40B4-BE49-F238E27FC236}">
                <a16:creationId xmlns:a16="http://schemas.microsoft.com/office/drawing/2014/main" id="{7C136AFE-D6E9-4654-8AEA-440286137C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619250"/>
            <a:ext cx="10668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48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48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整合现有数据，看清企业现在</a:t>
            </a:r>
          </a:p>
          <a:p xmlns:a="http://schemas.openxmlformats.org/drawingml/2006/main">
            <a:pPr algn="l">
              <a:defRPr sz="48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48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借助 AI 智脑，掌控经营未来</a:t>
            </a:r>
          </a:p>
        </p:txBody>
      </p:sp>
      <p:sp>
        <p:nvSpPr>
          <p:cNvPr id="3" name="close-sub">
            <a:extLst xmlns:a="http://schemas.openxmlformats.org/drawingml/2006/main">
              <a:ext uri="{FF2B5EF4-FFF2-40B4-BE49-F238E27FC236}">
                <a16:creationId xmlns:a16="http://schemas.microsoft.com/office/drawing/2014/main" id="{626EE704-601A-4876-AE54-D7864DDF9E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191000"/>
            <a:ext cx="933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2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行业数字本体，是企业运营管理智能化的共同语言</a:t>
            </a:r>
          </a:p>
        </p:txBody>
      </p:sp>
      <p:sp>
        <p:nvSpPr>
          <p:cNvPr id="4" name="close-accent">
            <a:extLst xmlns:a="http://schemas.openxmlformats.org/drawingml/2006/main">
              <a:ext uri="{FF2B5EF4-FFF2-40B4-BE49-F238E27FC236}">
                <a16:creationId xmlns:a16="http://schemas.microsoft.com/office/drawing/2014/main" id="{E36FD2B1-0380-4023-9B90-8986709ADC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581650"/>
            <a:ext cx="113919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close-next">
            <a:extLst xmlns:a="http://schemas.openxmlformats.org/drawingml/2006/main">
              <a:ext uri="{FF2B5EF4-FFF2-40B4-BE49-F238E27FC236}">
                <a16:creationId xmlns:a16="http://schemas.microsoft.com/office/drawing/2014/main" id="{3EA04661-26BD-42EB-B295-1A41AF3828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24550"/>
            <a:ext cx="95250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3333"/>
          </a:bodyPr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5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建议下一步：选择一个完整经营月，完成数据预检与利润基线共创</a:t>
            </a:r>
          </a:p>
        </p:txBody>
      </p:sp>
    </p:spTree>
    <p:extLst>
      <p:ext uri="{BB962C8B-B14F-4D97-AF65-F5344CB8AC3E}">
        <p14:creationId xmlns:p14="http://schemas.microsoft.com/office/powerpoint/2010/main" val="331928113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eyebrow">
            <a:extLst xmlns:a="http://schemas.openxmlformats.org/drawingml/2006/main">
              <a:ext uri="{FF2B5EF4-FFF2-40B4-BE49-F238E27FC236}">
                <a16:creationId xmlns:a16="http://schemas.microsoft.com/office/drawing/2014/main" id="{2678646F-6589-41DA-8D95-150EEACC5A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AICO · 行业数字本体与 AI 经营智脑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81B90A55-8674-4310-8396-21424344CD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运营管理数字模型，把经验沉淀为可计算的决策逻辑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E650A9B1-F979-4F31-B53F-210CB8FFF7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cxnSp>
        <p:nvCxnSpPr>
          <p:cNvPr id="22" name=""/>
          <p:cNvCxnSpPr/>
          <p:nvPr/>
        </p:nvCxnSpPr>
        <p:spPr>
          <a:xfrm xmlns:a="http://schemas.openxmlformats.org/drawingml/2006/main">
            <a:off x="1047750" y="3143250"/>
            <a:ext cx="9906000" cy="0"/>
          </a:xfrm>
          <a:prstGeom xmlns:a="http://schemas.openxmlformats.org/drawingml/2006/main" prst="straightConnector1">
            <a:avLst/>
          </a:prstGeom>
          <a:ln xmlns:a="http://schemas.openxmlformats.org/drawingml/2006/main" w="19050">
            <a:solidFill>
              <a:srgbClr val="0A0A0A"/>
            </a:solidFill>
            <a:prstDash val="solid"/>
          </a:ln>
        </p:spPr>
      </p:cxnSp>
      <p:sp>
        <p:nvSpPr>
          <p:cNvPr id="5" name="dot0">
            <a:extLst xmlns:a="http://schemas.openxmlformats.org/drawingml/2006/main">
              <a:ext uri="{FF2B5EF4-FFF2-40B4-BE49-F238E27FC236}">
                <a16:creationId xmlns:a16="http://schemas.microsoft.com/office/drawing/2014/main" id="{F20DC35D-E420-4C04-BE7D-8631D77BBB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57300" y="2990850"/>
            <a:ext cx="304800" cy="304800"/>
          </a:xfrm>
          <a:prstGeom xmlns:a="http://schemas.openxmlformats.org/drawingml/2006/main" prst="roundRect">
            <a:avLst>
              <a:gd name="adj" fmla="val 25000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step0">
            <a:extLst xmlns:a="http://schemas.openxmlformats.org/drawingml/2006/main">
              <a:ext uri="{FF2B5EF4-FFF2-40B4-BE49-F238E27FC236}">
                <a16:creationId xmlns:a16="http://schemas.microsoft.com/office/drawing/2014/main" id="{1AAEBDBC-4BF8-4ADC-BEF2-FFEBBF9349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000250"/>
            <a:ext cx="1762125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25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定义对象</a:t>
            </a:r>
          </a:p>
        </p:txBody>
      </p:sp>
      <p:sp>
        <p:nvSpPr>
          <p:cNvPr id="7" name="desc0">
            <a:extLst xmlns:a="http://schemas.openxmlformats.org/drawingml/2006/main">
              <a:ext uri="{FF2B5EF4-FFF2-40B4-BE49-F238E27FC236}">
                <a16:creationId xmlns:a16="http://schemas.microsoft.com/office/drawing/2014/main" id="{E21E6366-C874-4E76-8D57-5F22D166F3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571875"/>
            <a:ext cx="200025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门店、商品、顾客、原料、组织与资金</a:t>
            </a:r>
          </a:p>
        </p:txBody>
      </p:sp>
      <p:sp>
        <p:nvSpPr>
          <p:cNvPr id="8" name="dot1">
            <a:extLst xmlns:a="http://schemas.openxmlformats.org/drawingml/2006/main">
              <a:ext uri="{FF2B5EF4-FFF2-40B4-BE49-F238E27FC236}">
                <a16:creationId xmlns:a16="http://schemas.microsoft.com/office/drawing/2014/main" id="{89F9BC03-32B0-4E6A-AE50-530CB71E55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14800" y="2990850"/>
            <a:ext cx="304800" cy="304800"/>
          </a:xfrm>
          <a:prstGeom xmlns:a="http://schemas.openxmlformats.org/drawingml/2006/main" prst="roundRect">
            <a:avLst>
              <a:gd name="adj" fmla="val 25000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step1">
            <a:extLst xmlns:a="http://schemas.openxmlformats.org/drawingml/2006/main">
              <a:ext uri="{FF2B5EF4-FFF2-40B4-BE49-F238E27FC236}">
                <a16:creationId xmlns:a16="http://schemas.microsoft.com/office/drawing/2014/main" id="{70C84E2D-65BF-4C47-BECA-589CBE1AAF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19500" y="2000250"/>
            <a:ext cx="1762125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25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连接关系</a:t>
            </a:r>
          </a:p>
        </p:txBody>
      </p:sp>
      <p:sp>
        <p:nvSpPr>
          <p:cNvPr id="10" name="desc1">
            <a:extLst xmlns:a="http://schemas.openxmlformats.org/drawingml/2006/main">
              <a:ext uri="{FF2B5EF4-FFF2-40B4-BE49-F238E27FC236}">
                <a16:creationId xmlns:a16="http://schemas.microsoft.com/office/drawing/2014/main" id="{E3F9A36B-6522-44AA-A9AE-9C2C640122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19500" y="3571875"/>
            <a:ext cx="200025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销售、成本、库存、人员和供应链相互关联</a:t>
            </a:r>
          </a:p>
        </p:txBody>
      </p:sp>
      <p:sp>
        <p:nvSpPr>
          <p:cNvPr id="11" name="dot2">
            <a:extLst xmlns:a="http://schemas.openxmlformats.org/drawingml/2006/main">
              <a:ext uri="{FF2B5EF4-FFF2-40B4-BE49-F238E27FC236}">
                <a16:creationId xmlns:a16="http://schemas.microsoft.com/office/drawing/2014/main" id="{20AC3963-0C25-4B18-BF8B-AC6467FC2B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72300" y="2990850"/>
            <a:ext cx="304800" cy="304800"/>
          </a:xfrm>
          <a:prstGeom xmlns:a="http://schemas.openxmlformats.org/drawingml/2006/main" prst="roundRect">
            <a:avLst>
              <a:gd name="adj" fmla="val 25000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step2">
            <a:extLst xmlns:a="http://schemas.openxmlformats.org/drawingml/2006/main">
              <a:ext uri="{FF2B5EF4-FFF2-40B4-BE49-F238E27FC236}">
                <a16:creationId xmlns:a16="http://schemas.microsoft.com/office/drawing/2014/main" id="{895FE9A5-47A2-4EB1-A161-8AF2F17AD4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000250"/>
            <a:ext cx="1762125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25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衡量状态</a:t>
            </a:r>
          </a:p>
        </p:txBody>
      </p:sp>
      <p:sp>
        <p:nvSpPr>
          <p:cNvPr id="13" name="desc2">
            <a:extLst xmlns:a="http://schemas.openxmlformats.org/drawingml/2006/main">
              <a:ext uri="{FF2B5EF4-FFF2-40B4-BE49-F238E27FC236}">
                <a16:creationId xmlns:a16="http://schemas.microsoft.com/office/drawing/2014/main" id="{E929C409-534C-4801-AFAA-3819813563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571875"/>
            <a:ext cx="200025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统一指标判断健康度、风险与利润机会</a:t>
            </a:r>
          </a:p>
        </p:txBody>
      </p:sp>
      <p:sp>
        <p:nvSpPr>
          <p:cNvPr id="14" name="dot3">
            <a:extLst xmlns:a="http://schemas.openxmlformats.org/drawingml/2006/main">
              <a:ext uri="{FF2B5EF4-FFF2-40B4-BE49-F238E27FC236}">
                <a16:creationId xmlns:a16="http://schemas.microsoft.com/office/drawing/2014/main" id="{513D1A80-D1EF-40E8-A54D-0C76EB1C13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29800" y="2990850"/>
            <a:ext cx="304800" cy="304800"/>
          </a:xfrm>
          <a:prstGeom xmlns:a="http://schemas.openxmlformats.org/drawingml/2006/main" prst="roundRect">
            <a:avLst>
              <a:gd name="adj" fmla="val 25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step3">
            <a:extLst xmlns:a="http://schemas.openxmlformats.org/drawingml/2006/main">
              <a:ext uri="{FF2B5EF4-FFF2-40B4-BE49-F238E27FC236}">
                <a16:creationId xmlns:a16="http://schemas.microsoft.com/office/drawing/2014/main" id="{F971BE47-8149-4666-A6FD-08F8D4DDD2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0" y="2000250"/>
            <a:ext cx="1762125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25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推演行动</a:t>
            </a:r>
          </a:p>
        </p:txBody>
      </p:sp>
      <p:sp>
        <p:nvSpPr>
          <p:cNvPr id="16" name="desc3">
            <a:extLst xmlns:a="http://schemas.openxmlformats.org/drawingml/2006/main">
              <a:ext uri="{FF2B5EF4-FFF2-40B4-BE49-F238E27FC236}">
                <a16:creationId xmlns:a16="http://schemas.microsoft.com/office/drawing/2014/main" id="{61D56321-789A-4F91-9E39-9C2616F3D9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0" y="3571875"/>
            <a:ext cx="200025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结合最佳实践预测影响并形成决策建议</a:t>
            </a:r>
          </a:p>
        </p:txBody>
      </p:sp>
      <p:sp>
        <p:nvSpPr>
          <p:cNvPr id="17" name="loop">
            <a:extLst xmlns:a="http://schemas.openxmlformats.org/drawingml/2006/main">
              <a:ext uri="{FF2B5EF4-FFF2-40B4-BE49-F238E27FC236}">
                <a16:creationId xmlns:a16="http://schemas.microsoft.com/office/drawing/2014/main" id="{B34BDA95-5A87-4949-ACFA-DB9DC4C83C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391150"/>
            <a:ext cx="11391900" cy="571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5F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looptext">
            <a:extLst xmlns:a="http://schemas.openxmlformats.org/drawingml/2006/main">
              <a:ext uri="{FF2B5EF4-FFF2-40B4-BE49-F238E27FC236}">
                <a16:creationId xmlns:a16="http://schemas.microsoft.com/office/drawing/2014/main" id="{CAA9C499-7DA8-47C8-A4AF-9EDD1A274B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5514975"/>
            <a:ext cx="109347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1667"/>
          </a:bodyPr>
          <a:lstStyle xmlns:a="http://schemas.openxmlformats.org/drawingml/2006/main"/>
          <a:p xmlns:a="http://schemas.openxmlformats.org/drawingml/2006/main">
            <a:pPr algn="ctr">
              <a:defRPr sz="180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企业经营经验 → 行业数字模型 → AI 智脑分析 → 决策结果反馈 → 模型持续进化</a:t>
            </a:r>
          </a:p>
        </p:txBody>
      </p:sp>
    </p:spTree>
    <p:extLst>
      <p:ext uri="{BB962C8B-B14F-4D97-AF65-F5344CB8AC3E}">
        <p14:creationId xmlns:p14="http://schemas.microsoft.com/office/powerpoint/2010/main" val="1678042515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5" name="eyebrow">
            <a:extLst xmlns:a="http://schemas.openxmlformats.org/drawingml/2006/main">
              <a:ext uri="{FF2B5EF4-FFF2-40B4-BE49-F238E27FC236}">
                <a16:creationId xmlns:a16="http://schemas.microsoft.com/office/drawing/2014/main" id="{38AE95C0-F9EE-4AF7-A47F-4CC7C3A9A1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AICO · 行业数字本体与 AI 经营智脑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77C556A1-4681-40A7-A58E-B3B1DFC7DF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行业数字本体，让分散数据还原为完整经营图景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13AAAD59-B430-43A0-AFBF-0DA56AB30D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4" name="domain0">
            <a:extLst xmlns:a="http://schemas.openxmlformats.org/drawingml/2006/main">
              <a:ext uri="{FF2B5EF4-FFF2-40B4-BE49-F238E27FC236}">
                <a16:creationId xmlns:a16="http://schemas.microsoft.com/office/drawing/2014/main" id="{E2D42ED6-150A-4C83-A1BB-C550018DDB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905000"/>
            <a:ext cx="2047875" cy="3333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dno0">
            <a:extLst xmlns:a="http://schemas.openxmlformats.org/drawingml/2006/main">
              <a:ext uri="{FF2B5EF4-FFF2-40B4-BE49-F238E27FC236}">
                <a16:creationId xmlns:a16="http://schemas.microsoft.com/office/drawing/2014/main" id="{8E2263B8-C380-43E5-A4C9-B1D87A29F1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2114550"/>
            <a:ext cx="5238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611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6" name="dh0">
            <a:extLst xmlns:a="http://schemas.openxmlformats.org/drawingml/2006/main">
              <a:ext uri="{FF2B5EF4-FFF2-40B4-BE49-F238E27FC236}">
                <a16:creationId xmlns:a16="http://schemas.microsoft.com/office/drawing/2014/main" id="{AADCF04F-8BB9-45B0-A04F-8476FC23C0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2800350"/>
            <a:ext cx="16668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收入增长</a:t>
            </a:r>
          </a:p>
        </p:txBody>
      </p:sp>
      <p:sp>
        <p:nvSpPr>
          <p:cNvPr id="7" name="db0">
            <a:extLst xmlns:a="http://schemas.openxmlformats.org/drawingml/2006/main">
              <a:ext uri="{FF2B5EF4-FFF2-40B4-BE49-F238E27FC236}">
                <a16:creationId xmlns:a16="http://schemas.microsoft.com/office/drawing/2014/main" id="{6FF2912B-67EC-4129-BB13-F4401541C1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3667125"/>
            <a:ext cx="1666875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407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营收 / 餐段 / 渠道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会员复购 / 平台优惠</a:t>
            </a:r>
          </a:p>
        </p:txBody>
      </p:sp>
      <p:sp>
        <p:nvSpPr>
          <p:cNvPr id="8" name="domain1">
            <a:extLst xmlns:a="http://schemas.openxmlformats.org/drawingml/2006/main">
              <a:ext uri="{FF2B5EF4-FFF2-40B4-BE49-F238E27FC236}">
                <a16:creationId xmlns:a16="http://schemas.microsoft.com/office/drawing/2014/main" id="{5A17A72D-56C2-49F2-B253-696F57E81F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76525" y="1905000"/>
            <a:ext cx="2047875" cy="3333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dno1">
            <a:extLst xmlns:a="http://schemas.openxmlformats.org/drawingml/2006/main">
              <a:ext uri="{FF2B5EF4-FFF2-40B4-BE49-F238E27FC236}">
                <a16:creationId xmlns:a16="http://schemas.microsoft.com/office/drawing/2014/main" id="{AB939CA2-1CB5-4774-B1B3-3C41649A14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67025" y="2114550"/>
            <a:ext cx="5238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611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0" name="dh1">
            <a:extLst xmlns:a="http://schemas.openxmlformats.org/drawingml/2006/main">
              <a:ext uri="{FF2B5EF4-FFF2-40B4-BE49-F238E27FC236}">
                <a16:creationId xmlns:a16="http://schemas.microsoft.com/office/drawing/2014/main" id="{1B55628C-34AB-46DC-BA68-A6984BCCCF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67025" y="2800350"/>
            <a:ext cx="16668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商品经营</a:t>
            </a:r>
          </a:p>
        </p:txBody>
      </p:sp>
      <p:sp>
        <p:nvSpPr>
          <p:cNvPr id="11" name="db1">
            <a:extLst xmlns:a="http://schemas.openxmlformats.org/drawingml/2006/main">
              <a:ext uri="{FF2B5EF4-FFF2-40B4-BE49-F238E27FC236}">
                <a16:creationId xmlns:a16="http://schemas.microsoft.com/office/drawing/2014/main" id="{F8F9F13F-A228-4675-BC02-F53625AA47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67025" y="3667125"/>
            <a:ext cx="1666875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SKU 分层 / 搭售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菜品成本 / BOM 穿透</a:t>
            </a:r>
          </a:p>
        </p:txBody>
      </p:sp>
      <p:sp>
        <p:nvSpPr>
          <p:cNvPr id="12" name="domain2">
            <a:extLst xmlns:a="http://schemas.openxmlformats.org/drawingml/2006/main">
              <a:ext uri="{FF2B5EF4-FFF2-40B4-BE49-F238E27FC236}">
                <a16:creationId xmlns:a16="http://schemas.microsoft.com/office/drawing/2014/main" id="{395CE778-366D-4864-8864-CB4D1EB1A0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0" y="1905000"/>
            <a:ext cx="2047875" cy="3333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5F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dno2">
            <a:extLst xmlns:a="http://schemas.openxmlformats.org/drawingml/2006/main">
              <a:ext uri="{FF2B5EF4-FFF2-40B4-BE49-F238E27FC236}">
                <a16:creationId xmlns:a16="http://schemas.microsoft.com/office/drawing/2014/main" id="{0BF4652C-97E7-45A2-B8C4-A34732E365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0" y="2114550"/>
            <a:ext cx="5238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611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4" name="dh2">
            <a:extLst xmlns:a="http://schemas.openxmlformats.org/drawingml/2006/main">
              <a:ext uri="{FF2B5EF4-FFF2-40B4-BE49-F238E27FC236}">
                <a16:creationId xmlns:a16="http://schemas.microsoft.com/office/drawing/2014/main" id="{486ADB7F-67FD-4A54-BD76-6C7B5C8155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0" y="2800350"/>
            <a:ext cx="16668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供应链</a:t>
            </a:r>
          </a:p>
        </p:txBody>
      </p:sp>
      <p:sp>
        <p:nvSpPr>
          <p:cNvPr id="15" name="db2">
            <a:extLst xmlns:a="http://schemas.openxmlformats.org/drawingml/2006/main">
              <a:ext uri="{FF2B5EF4-FFF2-40B4-BE49-F238E27FC236}">
                <a16:creationId xmlns:a16="http://schemas.microsoft.com/office/drawing/2014/main" id="{B711B0B9-1C3B-4B55-B3C6-2451AF0E5A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0" y="3667125"/>
            <a:ext cx="1666875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407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采购 / 库存 / 配送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中央厨房 / 生产要货</a:t>
            </a:r>
          </a:p>
        </p:txBody>
      </p:sp>
      <p:sp>
        <p:nvSpPr>
          <p:cNvPr id="16" name="domain3">
            <a:extLst xmlns:a="http://schemas.openxmlformats.org/drawingml/2006/main">
              <a:ext uri="{FF2B5EF4-FFF2-40B4-BE49-F238E27FC236}">
                <a16:creationId xmlns:a16="http://schemas.microsoft.com/office/drawing/2014/main" id="{7703682A-3CE1-4339-BA0D-D9CA03DC6A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29475" y="1905000"/>
            <a:ext cx="2047875" cy="3333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dno3">
            <a:extLst xmlns:a="http://schemas.openxmlformats.org/drawingml/2006/main">
              <a:ext uri="{FF2B5EF4-FFF2-40B4-BE49-F238E27FC236}">
                <a16:creationId xmlns:a16="http://schemas.microsoft.com/office/drawing/2014/main" id="{DF061491-DFF5-49F2-9745-B3CAB85F70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19975" y="2114550"/>
            <a:ext cx="5238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611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18" name="dh3">
            <a:extLst xmlns:a="http://schemas.openxmlformats.org/drawingml/2006/main">
              <a:ext uri="{FF2B5EF4-FFF2-40B4-BE49-F238E27FC236}">
                <a16:creationId xmlns:a16="http://schemas.microsoft.com/office/drawing/2014/main" id="{4ECA6B6D-B8A3-4F63-837E-29A192CC35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19975" y="2800350"/>
            <a:ext cx="16668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门店效率</a:t>
            </a:r>
          </a:p>
        </p:txBody>
      </p:sp>
      <p:sp>
        <p:nvSpPr>
          <p:cNvPr id="19" name="db3">
            <a:extLst xmlns:a="http://schemas.openxmlformats.org/drawingml/2006/main">
              <a:ext uri="{FF2B5EF4-FFF2-40B4-BE49-F238E27FC236}">
                <a16:creationId xmlns:a16="http://schemas.microsoft.com/office/drawing/2014/main" id="{DC723BB1-F336-4DBE-8857-0889DB3F7A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19975" y="3667125"/>
            <a:ext cx="1666875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407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费用 / 人效 / 排班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区域与店长工作台</a:t>
            </a:r>
          </a:p>
        </p:txBody>
      </p:sp>
      <p:sp>
        <p:nvSpPr>
          <p:cNvPr id="20" name="domain4">
            <a:extLst xmlns:a="http://schemas.openxmlformats.org/drawingml/2006/main">
              <a:ext uri="{FF2B5EF4-FFF2-40B4-BE49-F238E27FC236}">
                <a16:creationId xmlns:a16="http://schemas.microsoft.com/office/drawing/2014/main" id="{E745B55E-684F-4EA8-A23D-F15A167FD6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05950" y="1905000"/>
            <a:ext cx="2047875" cy="3333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dno4">
            <a:extLst xmlns:a="http://schemas.openxmlformats.org/drawingml/2006/main">
              <a:ext uri="{FF2B5EF4-FFF2-40B4-BE49-F238E27FC236}">
                <a16:creationId xmlns:a16="http://schemas.microsoft.com/office/drawing/2014/main" id="{196787F1-7813-4F71-A004-CF79BE38F6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96450" y="2114550"/>
            <a:ext cx="5238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611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05</a:t>
            </a:r>
          </a:p>
        </p:txBody>
      </p:sp>
      <p:sp>
        <p:nvSpPr>
          <p:cNvPr id="22" name="dh4">
            <a:extLst xmlns:a="http://schemas.openxmlformats.org/drawingml/2006/main">
              <a:ext uri="{FF2B5EF4-FFF2-40B4-BE49-F238E27FC236}">
                <a16:creationId xmlns:a16="http://schemas.microsoft.com/office/drawing/2014/main" id="{8F14A63E-6A56-4E34-8173-3195D35FC0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96450" y="2800350"/>
            <a:ext cx="16668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治理与风控</a:t>
            </a:r>
          </a:p>
        </p:txBody>
      </p:sp>
      <p:sp>
        <p:nvSpPr>
          <p:cNvPr id="23" name="db4">
            <a:extLst xmlns:a="http://schemas.openxmlformats.org/drawingml/2006/main">
              <a:ext uri="{FF2B5EF4-FFF2-40B4-BE49-F238E27FC236}">
                <a16:creationId xmlns:a16="http://schemas.microsoft.com/office/drawing/2014/main" id="{28C2CDAE-D386-458C-B7A2-3A8DC23859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96450" y="3667125"/>
            <a:ext cx="1666875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4643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数据质量 / 指标字典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本体标准 / 风险内控</a:t>
            </a:r>
          </a:p>
        </p:txBody>
      </p:sp>
      <p:sp>
        <p:nvSpPr>
          <p:cNvPr id="24" name="scope">
            <a:extLst xmlns:a="http://schemas.openxmlformats.org/drawingml/2006/main">
              <a:ext uri="{FF2B5EF4-FFF2-40B4-BE49-F238E27FC236}">
                <a16:creationId xmlns:a16="http://schemas.microsoft.com/office/drawing/2014/main" id="{F7888F7D-9711-47A8-B22B-8B1D97F824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629275"/>
            <a:ext cx="10668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7436"/>
          </a:bodyPr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数据不再按系统孤立存在，而是围绕经营对象、业务关系和管理目标被统一理解。</a:t>
            </a:r>
          </a:p>
        </p:txBody>
      </p:sp>
    </p:spTree>
    <p:extLst>
      <p:ext uri="{BB962C8B-B14F-4D97-AF65-F5344CB8AC3E}">
        <p14:creationId xmlns:p14="http://schemas.microsoft.com/office/powerpoint/2010/main" val="1388971266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eyebrow">
            <a:extLst xmlns:a="http://schemas.openxmlformats.org/drawingml/2006/main">
              <a:ext uri="{FF2B5EF4-FFF2-40B4-BE49-F238E27FC236}">
                <a16:creationId xmlns:a16="http://schemas.microsoft.com/office/drawing/2014/main" id="{C9F2CEBD-0C0E-49B8-B14B-023113DCD0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AICO · 行业数字本体与 AI 经营智脑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2139D89D-EC48-4705-A475-A16DE90162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不是生产更多数据，而是让现有数据拥有统一语义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AA79438E-BD3E-482D-B2EC-00752B615E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05</a:t>
            </a:r>
          </a:p>
        </p:txBody>
      </p:sp>
      <p:sp>
        <p:nvSpPr>
          <p:cNvPr id="4" name="layer0">
            <a:extLst xmlns:a="http://schemas.openxmlformats.org/drawingml/2006/main">
              <a:ext uri="{FF2B5EF4-FFF2-40B4-BE49-F238E27FC236}">
                <a16:creationId xmlns:a16="http://schemas.microsoft.com/office/drawing/2014/main" id="{C14F4194-189A-449D-8152-53C96343A5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657350"/>
            <a:ext cx="10668000" cy="742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lh0">
            <a:extLst xmlns:a="http://schemas.openxmlformats.org/drawingml/2006/main">
              <a:ext uri="{FF2B5EF4-FFF2-40B4-BE49-F238E27FC236}">
                <a16:creationId xmlns:a16="http://schemas.microsoft.com/office/drawing/2014/main" id="{76E77AD8-8121-4DBC-BC66-6BCD0D9996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1838325"/>
            <a:ext cx="2381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611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企业现有数据</a:t>
            </a:r>
          </a:p>
        </p:txBody>
      </p:sp>
      <p:sp>
        <p:nvSpPr>
          <p:cNvPr id="6" name="lb0">
            <a:extLst xmlns:a="http://schemas.openxmlformats.org/drawingml/2006/main">
              <a:ext uri="{FF2B5EF4-FFF2-40B4-BE49-F238E27FC236}">
                <a16:creationId xmlns:a16="http://schemas.microsoft.com/office/drawing/2014/main" id="{50EF98CE-6730-4723-BD33-2B12E49C9C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1838325"/>
            <a:ext cx="7524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POS · ERP · 会员 · 库存 · 采购 · 配送 · 财务 · 人事</a:t>
            </a:r>
          </a:p>
        </p:txBody>
      </p:sp>
      <p:sp>
        <p:nvSpPr>
          <p:cNvPr id="7" name="layer1">
            <a:extLst xmlns:a="http://schemas.openxmlformats.org/drawingml/2006/main">
              <a:ext uri="{FF2B5EF4-FFF2-40B4-BE49-F238E27FC236}">
                <a16:creationId xmlns:a16="http://schemas.microsoft.com/office/drawing/2014/main" id="{5B80589D-43CF-4CF5-B30E-A155C53B59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657475"/>
            <a:ext cx="10668000" cy="742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5F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lh1">
            <a:extLst xmlns:a="http://schemas.openxmlformats.org/drawingml/2006/main">
              <a:ext uri="{FF2B5EF4-FFF2-40B4-BE49-F238E27FC236}">
                <a16:creationId xmlns:a16="http://schemas.microsoft.com/office/drawing/2014/main" id="{C6C2A11C-9E30-445D-A085-A4E57B4D61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2838450"/>
            <a:ext cx="2381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611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行业数字本体</a:t>
            </a:r>
          </a:p>
        </p:txBody>
      </p:sp>
      <p:sp>
        <p:nvSpPr>
          <p:cNvPr id="9" name="lb1">
            <a:extLst xmlns:a="http://schemas.openxmlformats.org/drawingml/2006/main">
              <a:ext uri="{FF2B5EF4-FFF2-40B4-BE49-F238E27FC236}">
                <a16:creationId xmlns:a16="http://schemas.microsoft.com/office/drawing/2014/main" id="{9B76064E-9029-4A08-A206-E59E22290E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838450"/>
            <a:ext cx="7524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2878FF"/>
                </a:solidFill>
                <a:latin typeface="Arial"/>
                <a:ea typeface="Arial"/>
                <a:cs typeface="Arial"/>
              </a:rPr>
              <a:t>门店 · 商品 · 顾客 · 原料 · 组织 · 资金 · 业务关系</a:t>
            </a:r>
          </a:p>
        </p:txBody>
      </p:sp>
      <p:sp>
        <p:nvSpPr>
          <p:cNvPr id="10" name="layer2">
            <a:extLst xmlns:a="http://schemas.openxmlformats.org/drawingml/2006/main">
              <a:ext uri="{FF2B5EF4-FFF2-40B4-BE49-F238E27FC236}">
                <a16:creationId xmlns:a16="http://schemas.microsoft.com/office/drawing/2014/main" id="{139D6EE2-EE2D-459E-A960-48858E5B82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657600"/>
            <a:ext cx="10668000" cy="742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lh2">
            <a:extLst xmlns:a="http://schemas.openxmlformats.org/drawingml/2006/main">
              <a:ext uri="{FF2B5EF4-FFF2-40B4-BE49-F238E27FC236}">
                <a16:creationId xmlns:a16="http://schemas.microsoft.com/office/drawing/2014/main" id="{FE3C3DAD-C26B-4F8D-8679-33667CC56F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838575"/>
            <a:ext cx="2381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611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运营管理模型</a:t>
            </a:r>
          </a:p>
        </p:txBody>
      </p:sp>
      <p:sp>
        <p:nvSpPr>
          <p:cNvPr id="12" name="lb2">
            <a:extLst xmlns:a="http://schemas.openxmlformats.org/drawingml/2006/main">
              <a:ext uri="{FF2B5EF4-FFF2-40B4-BE49-F238E27FC236}">
                <a16:creationId xmlns:a16="http://schemas.microsoft.com/office/drawing/2014/main" id="{9625A711-B75F-4C06-96D9-B02B67880C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3838575"/>
            <a:ext cx="7524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收入质量 · 成本桥 · 人效 · 风险 · 对标 · 预测 · 决策规则</a:t>
            </a:r>
          </a:p>
        </p:txBody>
      </p:sp>
      <p:sp>
        <p:nvSpPr>
          <p:cNvPr id="13" name="layer3">
            <a:extLst xmlns:a="http://schemas.openxmlformats.org/drawingml/2006/main">
              <a:ext uri="{FF2B5EF4-FFF2-40B4-BE49-F238E27FC236}">
                <a16:creationId xmlns:a16="http://schemas.microsoft.com/office/drawing/2014/main" id="{8716A51B-5C6E-488D-9DAE-921CB843E9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4657725"/>
            <a:ext cx="10668000" cy="742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lh3">
            <a:extLst xmlns:a="http://schemas.openxmlformats.org/drawingml/2006/main">
              <a:ext uri="{FF2B5EF4-FFF2-40B4-BE49-F238E27FC236}">
                <a16:creationId xmlns:a16="http://schemas.microsoft.com/office/drawing/2014/main" id="{620CDD16-CE74-42A3-A59F-29FC6328A8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838700"/>
            <a:ext cx="2381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611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AI 经营智脑</a:t>
            </a:r>
          </a:p>
        </p:txBody>
      </p:sp>
      <p:sp>
        <p:nvSpPr>
          <p:cNvPr id="15" name="lb3">
            <a:extLst xmlns:a="http://schemas.openxmlformats.org/drawingml/2006/main">
              <a:ext uri="{FF2B5EF4-FFF2-40B4-BE49-F238E27FC236}">
                <a16:creationId xmlns:a16="http://schemas.microsoft.com/office/drawing/2014/main" id="{899C85C9-2C5E-4BE9-A216-EADAEDC853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4838700"/>
            <a:ext cx="7524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理解现状 · 解释原因 · 生成建议 · 推演影响 · 辅助决策</a:t>
            </a:r>
          </a:p>
        </p:txBody>
      </p:sp>
      <p:sp>
        <p:nvSpPr>
          <p:cNvPr id="16" name="foundation">
            <a:extLst xmlns:a="http://schemas.openxmlformats.org/drawingml/2006/main">
              <a:ext uri="{FF2B5EF4-FFF2-40B4-BE49-F238E27FC236}">
                <a16:creationId xmlns:a16="http://schemas.microsoft.com/office/drawing/2014/main" id="{ABD43A86-89AB-4B3E-8C07-B52672A79A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5876925"/>
            <a:ext cx="102870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8406"/>
          </a:bodyPr>
          <a:lstStyle xmlns:a="http://schemas.openxmlformats.org/drawingml/2006/main"/>
          <a:p xmlns:a="http://schemas.openxmlformats.org/drawingml/2006/main">
            <a:pPr algn="ctr">
              <a:defRPr sz="17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统一语义、统一口径和证据追溯，是 AI 能够理解企业经营的前提。</a:t>
            </a:r>
          </a:p>
        </p:txBody>
      </p:sp>
    </p:spTree>
    <p:extLst>
      <p:ext uri="{BB962C8B-B14F-4D97-AF65-F5344CB8AC3E}">
        <p14:creationId xmlns:p14="http://schemas.microsoft.com/office/powerpoint/2010/main" val="532526674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" name="eyebrow">
            <a:extLst xmlns:a="http://schemas.openxmlformats.org/drawingml/2006/main">
              <a:ext uri="{FF2B5EF4-FFF2-40B4-BE49-F238E27FC236}">
                <a16:creationId xmlns:a16="http://schemas.microsoft.com/office/drawing/2014/main" id="{63FF8ADA-419C-4FB7-81EE-B39371691C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AICO · 行业数字本体与 AI 经营智脑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6D38D355-EF1C-41E8-9F77-FDFE4EE631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AI 智脑：看清现在，推演未来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705327AE-C11E-48C0-ACBB-CC7C180F0A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06</a:t>
            </a:r>
          </a:p>
        </p:txBody>
      </p:sp>
      <p:sp>
        <p:nvSpPr>
          <p:cNvPr id="4" name="aih0">
            <a:extLst xmlns:a="http://schemas.openxmlformats.org/drawingml/2006/main">
              <a:ext uri="{FF2B5EF4-FFF2-40B4-BE49-F238E27FC236}">
                <a16:creationId xmlns:a16="http://schemas.microsoft.com/office/drawing/2014/main" id="{90F83581-8563-4A11-A074-6BA3F5756C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047875"/>
            <a:ext cx="24765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确定性规则</a:t>
            </a:r>
          </a:p>
        </p:txBody>
      </p:sp>
      <p:cxnSp>
        <p:nvCxnSpPr>
          <p:cNvPr id="22" name=""/>
          <p:cNvCxnSpPr/>
          <p:nvPr/>
        </p:nvCxnSpPr>
        <p:spPr>
          <a:xfrm xmlns:a="http://schemas.openxmlformats.org/drawingml/2006/main">
            <a:off x="400050" y="2667000"/>
            <a:ext cx="24765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6" name="aib0">
            <a:extLst xmlns:a="http://schemas.openxmlformats.org/drawingml/2006/main">
              <a:ext uri="{FF2B5EF4-FFF2-40B4-BE49-F238E27FC236}">
                <a16:creationId xmlns:a16="http://schemas.microsoft.com/office/drawing/2014/main" id="{D15DA63D-85B3-464C-9E57-2447526BDB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048000"/>
            <a:ext cx="247650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9603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口径计算、阈值预警、异常金额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高风险决策可解释、可复算</a:t>
            </a:r>
          </a:p>
        </p:txBody>
      </p:sp>
      <p:sp>
        <p:nvSpPr>
          <p:cNvPr id="7" name="aih1">
            <a:extLst xmlns:a="http://schemas.openxmlformats.org/drawingml/2006/main">
              <a:ext uri="{FF2B5EF4-FFF2-40B4-BE49-F238E27FC236}">
                <a16:creationId xmlns:a16="http://schemas.microsoft.com/office/drawing/2014/main" id="{D2B266EB-C823-48C1-B4F4-EF04CE83A1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57550" y="2047875"/>
            <a:ext cx="24765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预测模型</a:t>
            </a:r>
          </a:p>
        </p:txBody>
      </p:sp>
      <p:cxnSp>
        <p:nvCxnSpPr>
          <p:cNvPr id="25" name=""/>
          <p:cNvCxnSpPr/>
          <p:nvPr/>
        </p:nvCxnSpPr>
        <p:spPr>
          <a:xfrm xmlns:a="http://schemas.openxmlformats.org/drawingml/2006/main">
            <a:off x="3257550" y="2667000"/>
            <a:ext cx="24765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9" name="aib1">
            <a:extLst xmlns:a="http://schemas.openxmlformats.org/drawingml/2006/main">
              <a:ext uri="{FF2B5EF4-FFF2-40B4-BE49-F238E27FC236}">
                <a16:creationId xmlns:a16="http://schemas.microsoft.com/office/drawing/2014/main" id="{8D014AEB-A74E-48BE-BFCB-51A39B1E37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57550" y="3048000"/>
            <a:ext cx="247650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9603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客流、排班、原料需求、趋势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将经验判断变成可更新的预测</a:t>
            </a:r>
          </a:p>
        </p:txBody>
      </p:sp>
      <p:sp>
        <p:nvSpPr>
          <p:cNvPr id="10" name="aih2">
            <a:extLst xmlns:a="http://schemas.openxmlformats.org/drawingml/2006/main">
              <a:ext uri="{FF2B5EF4-FFF2-40B4-BE49-F238E27FC236}">
                <a16:creationId xmlns:a16="http://schemas.microsoft.com/office/drawing/2014/main" id="{E898F65C-08C6-4D6F-8765-68FE738C59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2047875"/>
            <a:ext cx="24765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大模型助手</a:t>
            </a:r>
          </a:p>
        </p:txBody>
      </p:sp>
      <p:cxnSp>
        <p:nvCxnSpPr>
          <p:cNvPr id="28" name=""/>
          <p:cNvCxnSpPr/>
          <p:nvPr/>
        </p:nvCxnSpPr>
        <p:spPr>
          <a:xfrm xmlns:a="http://schemas.openxmlformats.org/drawingml/2006/main">
            <a:off x="6115050" y="2667000"/>
            <a:ext cx="2476500" cy="0"/>
          </a:xfrm>
          <a:prstGeom xmlns:a="http://schemas.openxmlformats.org/drawingml/2006/main" prst="straightConnector1">
            <a:avLst/>
          </a:prstGeom>
          <a:ln xmlns:a="http://schemas.openxmlformats.org/drawingml/2006/main" w="28575">
            <a:solidFill>
              <a:srgbClr val="2878FF"/>
            </a:solidFill>
            <a:prstDash val="solid"/>
          </a:ln>
        </p:spPr>
      </p:cxnSp>
      <p:sp>
        <p:nvSpPr>
          <p:cNvPr id="12" name="aib2">
            <a:extLst xmlns:a="http://schemas.openxmlformats.org/drawingml/2006/main">
              <a:ext uri="{FF2B5EF4-FFF2-40B4-BE49-F238E27FC236}">
                <a16:creationId xmlns:a16="http://schemas.microsoft.com/office/drawing/2014/main" id="{5218F564-52E8-44EE-8457-A56578A494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3048000"/>
            <a:ext cx="247650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9603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归因线索、经营摘要、任务草案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把复杂分析翻译成角色化行动</a:t>
            </a:r>
          </a:p>
        </p:txBody>
      </p:sp>
      <p:sp>
        <p:nvSpPr>
          <p:cNvPr id="13" name="aih3">
            <a:extLst xmlns:a="http://schemas.openxmlformats.org/drawingml/2006/main">
              <a:ext uri="{FF2B5EF4-FFF2-40B4-BE49-F238E27FC236}">
                <a16:creationId xmlns:a16="http://schemas.microsoft.com/office/drawing/2014/main" id="{5382BCAB-C3D0-4BB7-BD59-C502EEB929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72550" y="2047875"/>
            <a:ext cx="24765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人工审批</a:t>
            </a:r>
          </a:p>
        </p:txBody>
      </p:sp>
      <p:cxnSp>
        <p:nvCxnSpPr>
          <p:cNvPr id="31" name=""/>
          <p:cNvCxnSpPr/>
          <p:nvPr/>
        </p:nvCxnSpPr>
        <p:spPr>
          <a:xfrm xmlns:a="http://schemas.openxmlformats.org/drawingml/2006/main">
            <a:off x="8972550" y="2667000"/>
            <a:ext cx="24765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5" name="aib3">
            <a:extLst xmlns:a="http://schemas.openxmlformats.org/drawingml/2006/main">
              <a:ext uri="{FF2B5EF4-FFF2-40B4-BE49-F238E27FC236}">
                <a16:creationId xmlns:a16="http://schemas.microsoft.com/office/drawing/2014/main" id="{A0855B17-A20A-4399-B6A4-6D34EDB8AB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72550" y="3048000"/>
            <a:ext cx="247650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9603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财务确认、任务验收、策略发布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关键结论保留业务责任与审计链</a:t>
            </a:r>
          </a:p>
        </p:txBody>
      </p:sp>
      <p:sp>
        <p:nvSpPr>
          <p:cNvPr id="16" name="principle">
            <a:extLst xmlns:a="http://schemas.openxmlformats.org/drawingml/2006/main">
              <a:ext uri="{FF2B5EF4-FFF2-40B4-BE49-F238E27FC236}">
                <a16:creationId xmlns:a16="http://schemas.microsoft.com/office/drawing/2014/main" id="{9C16958C-B9AD-49D5-AD0A-01441CBEAD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095875"/>
            <a:ext cx="11391900" cy="838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principle-text">
            <a:extLst xmlns:a="http://schemas.openxmlformats.org/drawingml/2006/main">
              <a:ext uri="{FF2B5EF4-FFF2-40B4-BE49-F238E27FC236}">
                <a16:creationId xmlns:a16="http://schemas.microsoft.com/office/drawing/2014/main" id="{123585EE-C9DA-416D-AC49-FF0EB2D19B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5286375"/>
            <a:ext cx="108585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95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AI 给出证据、原因假设、最佳实践与影响推演；最终决策仍由管理者掌握。</a:t>
            </a:r>
          </a:p>
        </p:txBody>
      </p:sp>
    </p:spTree>
    <p:extLst>
      <p:ext uri="{BB962C8B-B14F-4D97-AF65-F5344CB8AC3E}">
        <p14:creationId xmlns:p14="http://schemas.microsoft.com/office/powerpoint/2010/main" val="1851909701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eyebrow">
            <a:extLst xmlns:a="http://schemas.openxmlformats.org/drawingml/2006/main">
              <a:ext uri="{FF2B5EF4-FFF2-40B4-BE49-F238E27FC236}">
                <a16:creationId xmlns:a16="http://schemas.microsoft.com/office/drawing/2014/main" id="{187F6BD8-3763-4F15-8BF9-A4A07A15DC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匿名复合案例 · 非真实客户数据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D72C1846-8F10-49DE-8A56-A4CAB6C21F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匿名案例一：某区域连锁品牌开展食材成本专项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BD98E755-CE66-40A1-AAE8-8F5F84A025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07</a:t>
            </a:r>
          </a:p>
        </p:txBody>
      </p:sp>
      <p:sp>
        <p:nvSpPr>
          <p:cNvPr id="4" name="case-context">
            <a:extLst xmlns:a="http://schemas.openxmlformats.org/drawingml/2006/main">
              <a:ext uri="{FF2B5EF4-FFF2-40B4-BE49-F238E27FC236}">
                <a16:creationId xmlns:a16="http://schemas.microsoft.com/office/drawing/2014/main" id="{F165EF1E-116D-4DB3-AA93-56883230A2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43075"/>
            <a:ext cx="2190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476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企业现象</a:t>
            </a:r>
          </a:p>
        </p:txBody>
      </p:sp>
      <p:sp>
        <p:nvSpPr>
          <p:cNvPr id="5" name="case-context-body">
            <a:extLst xmlns:a="http://schemas.openxmlformats.org/drawingml/2006/main">
              <a:ext uri="{FF2B5EF4-FFF2-40B4-BE49-F238E27FC236}">
                <a16:creationId xmlns:a16="http://schemas.microsoft.com/office/drawing/2014/main" id="{6E7C8652-06BF-44AC-BF85-8A0D739A23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343150"/>
            <a:ext cx="3667125" cy="1238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多个区域的门店成本率同时上升，传统报表只能看到门店排名，无法判断问题发生在采购、生产、配送还是门店。</a:t>
            </a:r>
          </a:p>
        </p:txBody>
      </p:sp>
      <p:sp>
        <p:nvSpPr>
          <p:cNvPr id="6" name="case-index">
            <a:extLst xmlns:a="http://schemas.openxmlformats.org/drawingml/2006/main">
              <a:ext uri="{FF2B5EF4-FFF2-40B4-BE49-F238E27FC236}">
                <a16:creationId xmlns:a16="http://schemas.microsoft.com/office/drawing/2014/main" id="{4C7719C6-E84C-4EAB-95EE-8A5000A5E2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905250"/>
            <a:ext cx="3667125" cy="1333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5F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case-index-v">
            <a:extLst xmlns:a="http://schemas.openxmlformats.org/drawingml/2006/main">
              <a:ext uri="{FF2B5EF4-FFF2-40B4-BE49-F238E27FC236}">
                <a16:creationId xmlns:a16="http://schemas.microsoft.com/office/drawing/2014/main" id="{9C6DE76C-732B-4A1F-91F8-B401819785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095750"/>
            <a:ext cx="1190625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1667"/>
          </a:bodyPr>
          <a:lstStyle xmlns:a="http://schemas.openxmlformats.org/drawingml/2006/main"/>
          <a:p xmlns:a="http://schemas.openxmlformats.org/drawingml/2006/main">
            <a:pPr algn="l">
              <a:defRPr sz="330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330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112</a:t>
            </a:r>
          </a:p>
        </p:txBody>
      </p:sp>
      <p:sp>
        <p:nvSpPr>
          <p:cNvPr id="8" name="case-index-l">
            <a:extLst xmlns:a="http://schemas.openxmlformats.org/drawingml/2006/main">
              <a:ext uri="{FF2B5EF4-FFF2-40B4-BE49-F238E27FC236}">
                <a16:creationId xmlns:a16="http://schemas.microsoft.com/office/drawing/2014/main" id="{5D63E7C1-A965-483D-841F-DCB3DD607C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52625" y="4114800"/>
            <a:ext cx="1809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实际成本指数</a:t>
            </a:r>
          </a:p>
          <a:p xmlns:a="http://schemas.openxmlformats.org/drawingml/2006/main">
            <a:pPr algn="l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标准成本 = 100</a:t>
            </a:r>
          </a:p>
        </p:txBody>
      </p:sp>
      <p:sp>
        <p:nvSpPr>
          <p:cNvPr id="9" name="case-ai">
            <a:extLst xmlns:a="http://schemas.openxmlformats.org/drawingml/2006/main">
              <a:ext uri="{FF2B5EF4-FFF2-40B4-BE49-F238E27FC236}">
                <a16:creationId xmlns:a16="http://schemas.microsoft.com/office/drawing/2014/main" id="{754ED186-0F4E-45A6-B028-E56B6A012C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91050" y="1743075"/>
            <a:ext cx="3143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476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本体关联与智脑诊断</a:t>
            </a:r>
          </a:p>
        </p:txBody>
      </p:sp>
      <p:sp>
        <p:nvSpPr>
          <p:cNvPr id="10" name="bullet-dot-250">
            <a:extLst xmlns:a="http://schemas.openxmlformats.org/drawingml/2006/main">
              <a:ext uri="{FF2B5EF4-FFF2-40B4-BE49-F238E27FC236}">
                <a16:creationId xmlns:a16="http://schemas.microsoft.com/office/drawing/2014/main" id="{D4BEADB1-3738-4D69-9DBC-76C5BFD186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91050" y="24479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bullet-250">
            <a:extLst xmlns:a="http://schemas.openxmlformats.org/drawingml/2006/main">
              <a:ext uri="{FF2B5EF4-FFF2-40B4-BE49-F238E27FC236}">
                <a16:creationId xmlns:a16="http://schemas.microsoft.com/office/drawing/2014/main" id="{84D55C04-397F-43BD-B2E3-A02FA6B748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19650" y="2381250"/>
            <a:ext cx="29146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6761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采购价格异常集中在少数核心原料</a:t>
            </a:r>
          </a:p>
        </p:txBody>
      </p:sp>
      <p:sp>
        <p:nvSpPr>
          <p:cNvPr id="12" name="bullet-dot-326">
            <a:extLst xmlns:a="http://schemas.openxmlformats.org/drawingml/2006/main">
              <a:ext uri="{FF2B5EF4-FFF2-40B4-BE49-F238E27FC236}">
                <a16:creationId xmlns:a16="http://schemas.microsoft.com/office/drawing/2014/main" id="{0B96F03B-A8A7-4C95-A45C-5AB8079F77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91050" y="31718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bullet-326">
            <a:extLst xmlns:a="http://schemas.openxmlformats.org/drawingml/2006/main">
              <a:ext uri="{FF2B5EF4-FFF2-40B4-BE49-F238E27FC236}">
                <a16:creationId xmlns:a16="http://schemas.microsoft.com/office/drawing/2014/main" id="{7B3EA5F5-8F3D-4BA4-B046-9293A49F34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19650" y="3105150"/>
            <a:ext cx="29146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6761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部分半成品实际耗用高于标准配方</a:t>
            </a:r>
          </a:p>
        </p:txBody>
      </p:sp>
      <p:sp>
        <p:nvSpPr>
          <p:cNvPr id="14" name="bullet-dot-402">
            <a:extLst xmlns:a="http://schemas.openxmlformats.org/drawingml/2006/main">
              <a:ext uri="{FF2B5EF4-FFF2-40B4-BE49-F238E27FC236}">
                <a16:creationId xmlns:a16="http://schemas.microsoft.com/office/drawing/2014/main" id="{9EBEF0DC-1704-4D6E-907C-5E805BA139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91050" y="38957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bullet-402">
            <a:extLst xmlns:a="http://schemas.openxmlformats.org/drawingml/2006/main">
              <a:ext uri="{FF2B5EF4-FFF2-40B4-BE49-F238E27FC236}">
                <a16:creationId xmlns:a16="http://schemas.microsoft.com/office/drawing/2014/main" id="{408119EF-5B0D-4F28-85BA-3B6D45E909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19650" y="3829050"/>
            <a:ext cx="29146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2784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个别门店存在负耗用与盘点异常</a:t>
            </a:r>
          </a:p>
        </p:txBody>
      </p:sp>
      <p:sp>
        <p:nvSpPr>
          <p:cNvPr id="16" name="case-action">
            <a:extLst xmlns:a="http://schemas.openxmlformats.org/drawingml/2006/main">
              <a:ext uri="{FF2B5EF4-FFF2-40B4-BE49-F238E27FC236}">
                <a16:creationId xmlns:a16="http://schemas.microsoft.com/office/drawing/2014/main" id="{A9087E42-0F75-4F19-AB91-38EADF711D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39125" y="1743075"/>
            <a:ext cx="3143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476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30 天动作与验收</a:t>
            </a:r>
          </a:p>
        </p:txBody>
      </p:sp>
      <p:sp>
        <p:nvSpPr>
          <p:cNvPr id="17" name="case-action-body">
            <a:extLst xmlns:a="http://schemas.openxmlformats.org/drawingml/2006/main">
              <a:ext uri="{FF2B5EF4-FFF2-40B4-BE49-F238E27FC236}">
                <a16:creationId xmlns:a16="http://schemas.microsoft.com/office/drawing/2014/main" id="{3887D490-6C2F-4446-A3A8-4CC03E44B3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39125" y="2362200"/>
            <a:ext cx="31432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• 核查核心原料采购价与供应商</a:t>
            </a:r>
          </a:p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• 复核配方单位、出成率和领料</a:t>
            </a:r>
          </a:p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• 对异常门店执行日盘点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验收：同口径成本指数下降，销量、缺货与客诉不恶化。</a:t>
            </a:r>
          </a:p>
        </p:txBody>
      </p:sp>
      <p:sp>
        <p:nvSpPr>
          <p:cNvPr id="18" name="case-result">
            <a:extLst xmlns:a="http://schemas.openxmlformats.org/drawingml/2006/main">
              <a:ext uri="{FF2B5EF4-FFF2-40B4-BE49-F238E27FC236}">
                <a16:creationId xmlns:a16="http://schemas.microsoft.com/office/drawing/2014/main" id="{FFC3C8F5-DA75-4530-A9FE-96C2567454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39125" y="4905375"/>
            <a:ext cx="3143250" cy="628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case-result-t">
            <a:extLst xmlns:a="http://schemas.openxmlformats.org/drawingml/2006/main">
              <a:ext uri="{FF2B5EF4-FFF2-40B4-BE49-F238E27FC236}">
                <a16:creationId xmlns:a16="http://schemas.microsoft.com/office/drawing/2014/main" id="{C46C539B-F5E2-43A7-BF77-60D1AD08DF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29625" y="5048250"/>
            <a:ext cx="27622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8000"/>
          </a:bodyPr>
          <a:lstStyle xmlns:a="http://schemas.openxmlformats.org/drawingml/2006/main"/>
          <a:p xmlns:a="http://schemas.openxmlformats.org/drawingml/2006/main">
            <a:pPr algn="ctr">
              <a:defRPr sz="18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目标指数：112 → 104</a:t>
            </a:r>
          </a:p>
        </p:txBody>
      </p:sp>
      <p:sp>
        <p:nvSpPr>
          <p:cNvPr id="20" name="case-foot">
            <a:extLst xmlns:a="http://schemas.openxmlformats.org/drawingml/2006/main">
              <a:ext uri="{FF2B5EF4-FFF2-40B4-BE49-F238E27FC236}">
                <a16:creationId xmlns:a16="http://schemas.microsoft.com/office/drawing/2014/main" id="{773DB63E-92E5-46F8-BD1C-E18074A063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0"/>
            <a:ext cx="7620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示意指标用于说明工作方法，不代表任何真实品牌经营结果。</a:t>
            </a:r>
          </a:p>
        </p:txBody>
      </p:sp>
    </p:spTree>
    <p:extLst>
      <p:ext uri="{BB962C8B-B14F-4D97-AF65-F5344CB8AC3E}">
        <p14:creationId xmlns:p14="http://schemas.microsoft.com/office/powerpoint/2010/main" val="1191203437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7" name="eyebrow">
            <a:extLst xmlns:a="http://schemas.openxmlformats.org/drawingml/2006/main">
              <a:ext uri="{FF2B5EF4-FFF2-40B4-BE49-F238E27FC236}">
                <a16:creationId xmlns:a16="http://schemas.microsoft.com/office/drawing/2014/main" id="{BEB74BDA-D9FB-4A08-859A-803A3BAEC3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匿名复合案例 · 门店 A-017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6948DBB6-F00F-4426-9DD2-91FD7503C6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匿名案例二：某门店营收靠前，却没有带来相应利润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A13689CE-150D-42B5-A6D3-0307909E05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08</a:t>
            </a:r>
          </a:p>
        </p:txBody>
      </p:sp>
      <p:sp>
        <p:nvSpPr>
          <p:cNvPr id="4" name="store-thesis">
            <a:extLst xmlns:a="http://schemas.openxmlformats.org/drawingml/2006/main">
              <a:ext uri="{FF2B5EF4-FFF2-40B4-BE49-F238E27FC236}">
                <a16:creationId xmlns:a16="http://schemas.microsoft.com/office/drawing/2014/main" id="{44BE1179-1A2C-44D6-A46D-E1F648F3F6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638300"/>
            <a:ext cx="107632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8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单看销售排名，它是一家“优秀门店”；加入成本、人工和优惠后，经营结论完全不同。</a:t>
            </a:r>
          </a:p>
        </p:txBody>
      </p:sp>
      <p:sp>
        <p:nvSpPr>
          <p:cNvPr id="5" name="sm0">
            <a:extLst xmlns:a="http://schemas.openxmlformats.org/drawingml/2006/main">
              <a:ext uri="{FF2B5EF4-FFF2-40B4-BE49-F238E27FC236}">
                <a16:creationId xmlns:a16="http://schemas.microsoft.com/office/drawing/2014/main" id="{6E2CA64F-745E-40F9-A121-3F71841FC4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324100"/>
            <a:ext cx="2524125" cy="1238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smv0">
            <a:extLst xmlns:a="http://schemas.openxmlformats.org/drawingml/2006/main">
              <a:ext uri="{FF2B5EF4-FFF2-40B4-BE49-F238E27FC236}">
                <a16:creationId xmlns:a16="http://schemas.microsoft.com/office/drawing/2014/main" id="{62EDD30C-8B29-404F-91C7-D504E34C11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2514600"/>
            <a:ext cx="1000125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6325"/>
          </a:bodyPr>
          <a:lstStyle xmlns:a="http://schemas.openxmlformats.org/drawingml/2006/main"/>
          <a:p xmlns:a="http://schemas.openxmlformats.org/drawingml/2006/main">
            <a:pPr algn="l">
              <a:defRPr sz="29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118</a:t>
            </a:r>
          </a:p>
        </p:txBody>
      </p:sp>
      <p:sp>
        <p:nvSpPr>
          <p:cNvPr id="7" name="sml0">
            <a:extLst xmlns:a="http://schemas.openxmlformats.org/drawingml/2006/main">
              <a:ext uri="{FF2B5EF4-FFF2-40B4-BE49-F238E27FC236}">
                <a16:creationId xmlns:a16="http://schemas.microsoft.com/office/drawing/2014/main" id="{2F685104-45AE-4281-9330-BBC31E87CA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38300" y="2600325"/>
            <a:ext cx="1095375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营收指数</a:t>
            </a:r>
          </a:p>
        </p:txBody>
      </p:sp>
      <p:sp>
        <p:nvSpPr>
          <p:cNvPr id="8" name="sm1">
            <a:extLst xmlns:a="http://schemas.openxmlformats.org/drawingml/2006/main">
              <a:ext uri="{FF2B5EF4-FFF2-40B4-BE49-F238E27FC236}">
                <a16:creationId xmlns:a16="http://schemas.microsoft.com/office/drawing/2014/main" id="{FAF04E69-7DB6-49CE-B78D-7D5A38AA15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19450" y="2324100"/>
            <a:ext cx="2524125" cy="1238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smv1">
            <a:extLst xmlns:a="http://schemas.openxmlformats.org/drawingml/2006/main">
              <a:ext uri="{FF2B5EF4-FFF2-40B4-BE49-F238E27FC236}">
                <a16:creationId xmlns:a16="http://schemas.microsoft.com/office/drawing/2014/main" id="{DD2F7172-9EAA-40D7-8B1E-6E9A22C04E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09950" y="2514600"/>
            <a:ext cx="1000125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6325"/>
          </a:bodyPr>
          <a:lstStyle xmlns:a="http://schemas.openxmlformats.org/drawingml/2006/main"/>
          <a:p xmlns:a="http://schemas.openxmlformats.org/drawingml/2006/main">
            <a:pPr algn="l">
              <a:defRPr sz="29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132</a:t>
            </a:r>
          </a:p>
        </p:txBody>
      </p:sp>
      <p:sp>
        <p:nvSpPr>
          <p:cNvPr id="10" name="sml1">
            <a:extLst xmlns:a="http://schemas.openxmlformats.org/drawingml/2006/main">
              <a:ext uri="{FF2B5EF4-FFF2-40B4-BE49-F238E27FC236}">
                <a16:creationId xmlns:a16="http://schemas.microsoft.com/office/drawing/2014/main" id="{AD2954AA-0E87-4EFB-AA6A-5F160BCF71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57700" y="2600325"/>
            <a:ext cx="1095375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人工率指数</a:t>
            </a:r>
          </a:p>
        </p:txBody>
      </p:sp>
      <p:sp>
        <p:nvSpPr>
          <p:cNvPr id="11" name="sm2">
            <a:extLst xmlns:a="http://schemas.openxmlformats.org/drawingml/2006/main">
              <a:ext uri="{FF2B5EF4-FFF2-40B4-BE49-F238E27FC236}">
                <a16:creationId xmlns:a16="http://schemas.microsoft.com/office/drawing/2014/main" id="{B923B77F-9861-42A7-ACA0-F43088C782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38850" y="2324100"/>
            <a:ext cx="2524125" cy="1238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smv2">
            <a:extLst xmlns:a="http://schemas.openxmlformats.org/drawingml/2006/main">
              <a:ext uri="{FF2B5EF4-FFF2-40B4-BE49-F238E27FC236}">
                <a16:creationId xmlns:a16="http://schemas.microsoft.com/office/drawing/2014/main" id="{7D8742FD-C8AF-4AA8-B9CA-4ACABC03E4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29350" y="2514600"/>
            <a:ext cx="1000125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6325"/>
          </a:bodyPr>
          <a:lstStyle xmlns:a="http://schemas.openxmlformats.org/drawingml/2006/main"/>
          <a:p xmlns:a="http://schemas.openxmlformats.org/drawingml/2006/main">
            <a:pPr algn="l">
              <a:defRPr sz="29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141</a:t>
            </a:r>
          </a:p>
        </p:txBody>
      </p:sp>
      <p:sp>
        <p:nvSpPr>
          <p:cNvPr id="13" name="sml2">
            <a:extLst xmlns:a="http://schemas.openxmlformats.org/drawingml/2006/main">
              <a:ext uri="{FF2B5EF4-FFF2-40B4-BE49-F238E27FC236}">
                <a16:creationId xmlns:a16="http://schemas.microsoft.com/office/drawing/2014/main" id="{B5319EEB-C55A-4A6B-AB4D-197FBE24F0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77100" y="2600325"/>
            <a:ext cx="1095375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3750"/>
          </a:bodyPr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优惠成本指数</a:t>
            </a:r>
          </a:p>
        </p:txBody>
      </p:sp>
      <p:sp>
        <p:nvSpPr>
          <p:cNvPr id="14" name="sm3">
            <a:extLst xmlns:a="http://schemas.openxmlformats.org/drawingml/2006/main">
              <a:ext uri="{FF2B5EF4-FFF2-40B4-BE49-F238E27FC236}">
                <a16:creationId xmlns:a16="http://schemas.microsoft.com/office/drawing/2014/main" id="{E4110E61-9247-4480-AA67-DF316AB636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58250" y="2324100"/>
            <a:ext cx="2524125" cy="1238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5F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smv3">
            <a:extLst xmlns:a="http://schemas.openxmlformats.org/drawingml/2006/main">
              <a:ext uri="{FF2B5EF4-FFF2-40B4-BE49-F238E27FC236}">
                <a16:creationId xmlns:a16="http://schemas.microsoft.com/office/drawing/2014/main" id="{2DD08117-531B-491D-AA37-CE83A34191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0" y="2514600"/>
            <a:ext cx="1000125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6325"/>
          </a:bodyPr>
          <a:lstStyle xmlns:a="http://schemas.openxmlformats.org/drawingml/2006/main"/>
          <a:p xmlns:a="http://schemas.openxmlformats.org/drawingml/2006/main">
            <a:pPr algn="l">
              <a:defRPr sz="2925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62</a:t>
            </a:r>
          </a:p>
        </p:txBody>
      </p:sp>
      <p:sp>
        <p:nvSpPr>
          <p:cNvPr id="16" name="sml3">
            <a:extLst xmlns:a="http://schemas.openxmlformats.org/drawingml/2006/main">
              <a:ext uri="{FF2B5EF4-FFF2-40B4-BE49-F238E27FC236}">
                <a16:creationId xmlns:a16="http://schemas.microsoft.com/office/drawing/2014/main" id="{B99F37E8-6ED2-43A2-ADE6-424415A471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96500" y="2600325"/>
            <a:ext cx="1095375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3750"/>
          </a:bodyPr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贡献利润指数</a:t>
            </a:r>
          </a:p>
        </p:txBody>
      </p:sp>
      <p:sp>
        <p:nvSpPr>
          <p:cNvPr id="17" name="store-root">
            <a:extLst xmlns:a="http://schemas.openxmlformats.org/drawingml/2006/main">
              <a:ext uri="{FF2B5EF4-FFF2-40B4-BE49-F238E27FC236}">
                <a16:creationId xmlns:a16="http://schemas.microsoft.com/office/drawing/2014/main" id="{30E23517-76BC-427E-B938-E315094C53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000500"/>
            <a:ext cx="4476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476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AI 与规则联合给出的根因线索</a:t>
            </a:r>
          </a:p>
        </p:txBody>
      </p:sp>
      <p:sp>
        <p:nvSpPr>
          <p:cNvPr id="18" name="bullet-dot-480">
            <a:extLst xmlns:a="http://schemas.openxmlformats.org/drawingml/2006/main">
              <a:ext uri="{FF2B5EF4-FFF2-40B4-BE49-F238E27FC236}">
                <a16:creationId xmlns:a16="http://schemas.microsoft.com/office/drawing/2014/main" id="{F89E15BF-4783-46C8-9AFF-4454E822F0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63867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bullet-480">
            <a:extLst xmlns:a="http://schemas.openxmlformats.org/drawingml/2006/main">
              <a:ext uri="{FF2B5EF4-FFF2-40B4-BE49-F238E27FC236}">
                <a16:creationId xmlns:a16="http://schemas.microsoft.com/office/drawing/2014/main" id="{B2AF0673-3AEB-4BD6-8977-0E0B3D245F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4572000"/>
            <a:ext cx="47244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低谷时段人员配置没有随客流下降</a:t>
            </a:r>
          </a:p>
        </p:txBody>
      </p:sp>
      <p:sp>
        <p:nvSpPr>
          <p:cNvPr id="20" name="bullet-dot-538">
            <a:extLst xmlns:a="http://schemas.openxmlformats.org/drawingml/2006/main">
              <a:ext uri="{FF2B5EF4-FFF2-40B4-BE49-F238E27FC236}">
                <a16:creationId xmlns:a16="http://schemas.microsoft.com/office/drawing/2014/main" id="{E8D590BF-99D4-4D27-87BF-7DBFD1757D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1911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bullet-538">
            <a:extLst xmlns:a="http://schemas.openxmlformats.org/drawingml/2006/main">
              <a:ext uri="{FF2B5EF4-FFF2-40B4-BE49-F238E27FC236}">
                <a16:creationId xmlns:a16="http://schemas.microsoft.com/office/drawing/2014/main" id="{67163F2F-32F3-4A46-BE72-E2637D937F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5124450"/>
            <a:ext cx="47244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高优惠订单集中在低贡献渠道</a:t>
            </a:r>
          </a:p>
        </p:txBody>
      </p:sp>
      <p:sp>
        <p:nvSpPr>
          <p:cNvPr id="22" name="bullet-dot-596">
            <a:extLst xmlns:a="http://schemas.openxmlformats.org/drawingml/2006/main">
              <a:ext uri="{FF2B5EF4-FFF2-40B4-BE49-F238E27FC236}">
                <a16:creationId xmlns:a16="http://schemas.microsoft.com/office/drawing/2014/main" id="{D6C1363F-8A21-479F-A998-93EB62B41A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74357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bullet-596">
            <a:extLst xmlns:a="http://schemas.openxmlformats.org/drawingml/2006/main">
              <a:ext uri="{FF2B5EF4-FFF2-40B4-BE49-F238E27FC236}">
                <a16:creationId xmlns:a16="http://schemas.microsoft.com/office/drawing/2014/main" id="{03473D8D-E7F7-4D5E-98D9-85CA9F9338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5676900"/>
            <a:ext cx="47244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两类高销量菜品实际耗用偏离标准</a:t>
            </a:r>
          </a:p>
        </p:txBody>
      </p:sp>
      <p:sp>
        <p:nvSpPr>
          <p:cNvPr id="24" name="store-plan">
            <a:extLst xmlns:a="http://schemas.openxmlformats.org/drawingml/2006/main">
              <a:ext uri="{FF2B5EF4-FFF2-40B4-BE49-F238E27FC236}">
                <a16:creationId xmlns:a16="http://schemas.microsoft.com/office/drawing/2014/main" id="{DCA3B0B3-D11A-44E3-B1E2-7D29CA1E1C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000500"/>
            <a:ext cx="2190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476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门店整改卡</a:t>
            </a:r>
          </a:p>
        </p:txBody>
      </p:sp>
      <p:sp>
        <p:nvSpPr>
          <p:cNvPr id="25" name="store-plan-box">
            <a:extLst xmlns:a="http://schemas.openxmlformats.org/drawingml/2006/main">
              <a:ext uri="{FF2B5EF4-FFF2-40B4-BE49-F238E27FC236}">
                <a16:creationId xmlns:a16="http://schemas.microsoft.com/office/drawing/2014/main" id="{7D026696-C51F-444D-A605-1B66E46A9D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33900"/>
            <a:ext cx="4905375" cy="1352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5F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6" name="store-plan-text">
            <a:extLst xmlns:a="http://schemas.openxmlformats.org/drawingml/2006/main">
              <a:ext uri="{FF2B5EF4-FFF2-40B4-BE49-F238E27FC236}">
                <a16:creationId xmlns:a16="http://schemas.microsoft.com/office/drawing/2014/main" id="{CFF3D698-DBF1-4F64-8FE6-0DB940F90E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15125" y="4714875"/>
            <a:ext cx="4429125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659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低谷缩班与跨岗 → 活动分时停投 → 核心原料抽称日清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pPr algn="l">
              <a:defRPr sz="1575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验收：每工时贡献提高、活动净贡献转正、成本差异收窄，同时监控出餐时长与客诉。</a:t>
            </a:r>
          </a:p>
        </p:txBody>
      </p:sp>
    </p:spTree>
    <p:extLst>
      <p:ext uri="{BB962C8B-B14F-4D97-AF65-F5344CB8AC3E}">
        <p14:creationId xmlns:p14="http://schemas.microsoft.com/office/powerpoint/2010/main" val="162881857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2" name="eyebrow">
            <a:extLst xmlns:a="http://schemas.openxmlformats.org/drawingml/2006/main">
              <a:ext uri="{FF2B5EF4-FFF2-40B4-BE49-F238E27FC236}">
                <a16:creationId xmlns:a16="http://schemas.microsoft.com/office/drawing/2014/main" id="{D362300A-256C-4C5B-A753-1BB72DE5C5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匿名复合案例 · 营销活动 X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833BE5E8-2BD5-4DEE-B758-101FC0D60A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匿名案例三：订单增长了，活动却可能在消耗利润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6F189CE0-802D-4972-8F1B-D16433DC7C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09</a:t>
            </a:r>
          </a:p>
        </p:txBody>
      </p:sp>
      <p:sp>
        <p:nvSpPr>
          <p:cNvPr id="4" name="mv0">
            <a:extLst xmlns:a="http://schemas.openxmlformats.org/drawingml/2006/main">
              <a:ext uri="{FF2B5EF4-FFF2-40B4-BE49-F238E27FC236}">
                <a16:creationId xmlns:a16="http://schemas.microsoft.com/office/drawing/2014/main" id="{9D57C2B7-1DED-4170-9ED6-1CA87B3EFD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952625"/>
            <a:ext cx="2381250" cy="714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7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115</a:t>
            </a:r>
          </a:p>
        </p:txBody>
      </p:sp>
      <p:sp>
        <p:nvSpPr>
          <p:cNvPr id="5" name="ml0">
            <a:extLst xmlns:a="http://schemas.openxmlformats.org/drawingml/2006/main">
              <a:ext uri="{FF2B5EF4-FFF2-40B4-BE49-F238E27FC236}">
                <a16:creationId xmlns:a16="http://schemas.microsoft.com/office/drawing/2014/main" id="{9B44F616-D21E-4215-B08D-042789E03B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743200"/>
            <a:ext cx="23812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212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订单指数</a:t>
            </a:r>
          </a:p>
        </p:txBody>
      </p:sp>
      <p:cxnSp>
        <p:nvCxnSpPr>
          <p:cNvPr id="27" name=""/>
          <p:cNvCxnSpPr/>
          <p:nvPr/>
        </p:nvCxnSpPr>
        <p:spPr>
          <a:xfrm xmlns:a="http://schemas.openxmlformats.org/drawingml/2006/main">
            <a:off x="400050" y="3238500"/>
            <a:ext cx="2381250" cy="0"/>
          </a:xfrm>
          <a:prstGeom xmlns:a="http://schemas.openxmlformats.org/drawingml/2006/main" prst="straightConnector1">
            <a:avLst/>
          </a:prstGeom>
          <a:ln xmlns:a="http://schemas.openxmlformats.org/drawingml/2006/main" w="38100">
            <a:solidFill>
              <a:srgbClr val="2878FF"/>
            </a:solidFill>
            <a:prstDash val="solid"/>
          </a:ln>
        </p:spPr>
      </p:cxnSp>
      <p:sp>
        <p:nvSpPr>
          <p:cNvPr id="7" name="mv1">
            <a:extLst xmlns:a="http://schemas.openxmlformats.org/drawingml/2006/main">
              <a:ext uri="{FF2B5EF4-FFF2-40B4-BE49-F238E27FC236}">
                <a16:creationId xmlns:a16="http://schemas.microsoft.com/office/drawing/2014/main" id="{92F4771D-D880-4A3A-9E9F-C41113D27A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57550" y="1952625"/>
            <a:ext cx="2381250" cy="714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750" b="1">
                <a:solidFill>
                  <a:srgbClr val="E55555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E55555"/>
                </a:solidFill>
                <a:latin typeface="Arial"/>
                <a:ea typeface="Arial"/>
                <a:cs typeface="Arial"/>
              </a:rPr>
              <a:t>82</a:t>
            </a:r>
          </a:p>
        </p:txBody>
      </p:sp>
      <p:sp>
        <p:nvSpPr>
          <p:cNvPr id="8" name="ml1">
            <a:extLst xmlns:a="http://schemas.openxmlformats.org/drawingml/2006/main">
              <a:ext uri="{FF2B5EF4-FFF2-40B4-BE49-F238E27FC236}">
                <a16:creationId xmlns:a16="http://schemas.microsoft.com/office/drawing/2014/main" id="{5F539836-F043-4A85-81A6-913DAF91AC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57550" y="2743200"/>
            <a:ext cx="23812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212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活动贡献指数</a:t>
            </a:r>
          </a:p>
        </p:txBody>
      </p:sp>
      <p:cxnSp>
        <p:nvCxnSpPr>
          <p:cNvPr id="30" name=""/>
          <p:cNvCxnSpPr/>
          <p:nvPr/>
        </p:nvCxnSpPr>
        <p:spPr>
          <a:xfrm xmlns:a="http://schemas.openxmlformats.org/drawingml/2006/main">
            <a:off x="3257550" y="3238500"/>
            <a:ext cx="2381250" cy="0"/>
          </a:xfrm>
          <a:prstGeom xmlns:a="http://schemas.openxmlformats.org/drawingml/2006/main" prst="straightConnector1">
            <a:avLst/>
          </a:prstGeom>
          <a:ln xmlns:a="http://schemas.openxmlformats.org/drawingml/2006/main" w="38100">
            <a:solidFill>
              <a:srgbClr val="E55555"/>
            </a:solidFill>
            <a:prstDash val="solid"/>
          </a:ln>
        </p:spPr>
      </p:cxnSp>
      <p:sp>
        <p:nvSpPr>
          <p:cNvPr id="10" name="mv2">
            <a:extLst xmlns:a="http://schemas.openxmlformats.org/drawingml/2006/main">
              <a:ext uri="{FF2B5EF4-FFF2-40B4-BE49-F238E27FC236}">
                <a16:creationId xmlns:a16="http://schemas.microsoft.com/office/drawing/2014/main" id="{88D63E4C-47F4-4A8A-8A0F-64BFDE5F05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1952625"/>
            <a:ext cx="2381250" cy="714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750" b="1">
                <a:solidFill>
                  <a:srgbClr val="D89122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D89122"/>
                </a:solidFill>
                <a:latin typeface="Arial"/>
                <a:ea typeface="Arial"/>
                <a:cs typeface="Arial"/>
              </a:rPr>
              <a:t>93</a:t>
            </a:r>
          </a:p>
        </p:txBody>
      </p:sp>
      <p:sp>
        <p:nvSpPr>
          <p:cNvPr id="11" name="ml2">
            <a:extLst xmlns:a="http://schemas.openxmlformats.org/drawingml/2006/main">
              <a:ext uri="{FF2B5EF4-FFF2-40B4-BE49-F238E27FC236}">
                <a16:creationId xmlns:a16="http://schemas.microsoft.com/office/drawing/2014/main" id="{09A8C57C-5EDE-4972-B634-F24CBDE2EE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2743200"/>
            <a:ext cx="23812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212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复购指数</a:t>
            </a:r>
          </a:p>
        </p:txBody>
      </p:sp>
      <p:cxnSp>
        <p:nvCxnSpPr>
          <p:cNvPr id="33" name=""/>
          <p:cNvCxnSpPr/>
          <p:nvPr/>
        </p:nvCxnSpPr>
        <p:spPr>
          <a:xfrm xmlns:a="http://schemas.openxmlformats.org/drawingml/2006/main">
            <a:off x="6115050" y="3238500"/>
            <a:ext cx="2381250" cy="0"/>
          </a:xfrm>
          <a:prstGeom xmlns:a="http://schemas.openxmlformats.org/drawingml/2006/main" prst="straightConnector1">
            <a:avLst/>
          </a:prstGeom>
          <a:ln xmlns:a="http://schemas.openxmlformats.org/drawingml/2006/main" w="38100">
            <a:solidFill>
              <a:srgbClr val="D89122"/>
            </a:solidFill>
            <a:prstDash val="solid"/>
          </a:ln>
        </p:spPr>
      </p:cxnSp>
      <p:sp>
        <p:nvSpPr>
          <p:cNvPr id="13" name="m-read">
            <a:extLst xmlns:a="http://schemas.openxmlformats.org/drawingml/2006/main">
              <a:ext uri="{FF2B5EF4-FFF2-40B4-BE49-F238E27FC236}">
                <a16:creationId xmlns:a16="http://schemas.microsoft.com/office/drawing/2014/main" id="{DD62A8D8-EC67-45F7-BE38-390364AE3A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39250" y="1952625"/>
            <a:ext cx="2095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476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智脑判断</a:t>
            </a:r>
          </a:p>
        </p:txBody>
      </p:sp>
      <p:sp>
        <p:nvSpPr>
          <p:cNvPr id="14" name="m-read-b">
            <a:extLst xmlns:a="http://schemas.openxmlformats.org/drawingml/2006/main">
              <a:ext uri="{FF2B5EF4-FFF2-40B4-BE49-F238E27FC236}">
                <a16:creationId xmlns:a16="http://schemas.microsoft.com/office/drawing/2014/main" id="{4D02F0FA-252D-4FFA-94E6-10A4F9A257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39250" y="2571750"/>
            <a:ext cx="2095500" cy="1238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活动带来订单，但佣金、优惠和食材成本吞噬增量；新增顾客没有形成足够二购。</a:t>
            </a:r>
          </a:p>
        </p:txBody>
      </p:sp>
      <p:cxnSp>
        <p:nvCxnSpPr>
          <p:cNvPr id="36" name=""/>
          <p:cNvCxnSpPr/>
          <p:nvPr/>
        </p:nvCxnSpPr>
        <p:spPr>
          <a:xfrm xmlns:a="http://schemas.openxmlformats.org/drawingml/2006/main">
            <a:off x="400050" y="4095750"/>
            <a:ext cx="10982325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6" name="m-ai-h">
            <a:extLst xmlns:a="http://schemas.openxmlformats.org/drawingml/2006/main">
              <a:ext uri="{FF2B5EF4-FFF2-40B4-BE49-F238E27FC236}">
                <a16:creationId xmlns:a16="http://schemas.microsoft.com/office/drawing/2014/main" id="{86F6A69E-DC19-4323-BDA4-9F22C000BD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476750"/>
            <a:ext cx="22860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4524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AI 辅助动作</a:t>
            </a:r>
          </a:p>
        </p:txBody>
      </p:sp>
      <p:sp>
        <p:nvSpPr>
          <p:cNvPr id="17" name="m-ai-b">
            <a:extLst xmlns:a="http://schemas.openxmlformats.org/drawingml/2006/main">
              <a:ext uri="{FF2B5EF4-FFF2-40B4-BE49-F238E27FC236}">
                <a16:creationId xmlns:a16="http://schemas.microsoft.com/office/drawing/2014/main" id="{8502FDF3-C1C5-466C-A73B-3B0A43E1A0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010150"/>
            <a:ext cx="619125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7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7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识别高响应餐段与人群 → 缩小投放范围 → 保留贡献为正的组合 → 追踪 7/30 日复购</a:t>
            </a:r>
          </a:p>
        </p:txBody>
      </p:sp>
      <p:sp>
        <p:nvSpPr>
          <p:cNvPr id="18" name="m-accept">
            <a:extLst xmlns:a="http://schemas.openxmlformats.org/drawingml/2006/main">
              <a:ext uri="{FF2B5EF4-FFF2-40B4-BE49-F238E27FC236}">
                <a16:creationId xmlns:a16="http://schemas.microsoft.com/office/drawing/2014/main" id="{C294EBF1-0F3F-42E6-95C8-88BF69FB06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0" y="4476750"/>
            <a:ext cx="3952875" cy="1219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m-accept-h">
            <a:extLst xmlns:a="http://schemas.openxmlformats.org/drawingml/2006/main">
              <a:ext uri="{FF2B5EF4-FFF2-40B4-BE49-F238E27FC236}">
                <a16:creationId xmlns:a16="http://schemas.microsoft.com/office/drawing/2014/main" id="{277DE2B2-CB4A-436C-9AB2-AFABC01DF6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67625" y="4667250"/>
            <a:ext cx="3476625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1333"/>
          </a:bodyPr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验收不只看订单量</a:t>
            </a:r>
          </a:p>
        </p:txBody>
      </p:sp>
      <p:sp>
        <p:nvSpPr>
          <p:cNvPr id="20" name="m-accept-b">
            <a:extLst xmlns:a="http://schemas.openxmlformats.org/drawingml/2006/main">
              <a:ext uri="{FF2B5EF4-FFF2-40B4-BE49-F238E27FC236}">
                <a16:creationId xmlns:a16="http://schemas.microsoft.com/office/drawing/2014/main" id="{A5406D7E-1A26-4573-9031-AB6BA9072E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67625" y="5124450"/>
            <a:ext cx="3476625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64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FFFFFF"/>
                </a:solidFill>
                <a:latin typeface="Arial"/>
                <a:ea typeface="Arial"/>
                <a:cs typeface="Arial"/>
              </a:rPr>
              <a:t>佣金后贡献提高 + 复购改善 + 客单稳定</a:t>
            </a:r>
          </a:p>
        </p:txBody>
      </p:sp>
      <p:sp>
        <p:nvSpPr>
          <p:cNvPr id="21" name="m-foot">
            <a:extLst xmlns:a="http://schemas.openxmlformats.org/drawingml/2006/main">
              <a:ext uri="{FF2B5EF4-FFF2-40B4-BE49-F238E27FC236}">
                <a16:creationId xmlns:a16="http://schemas.microsoft.com/office/drawing/2014/main" id="{CD4F480C-D06E-4AB4-A77C-AF11FF0B55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019800"/>
            <a:ext cx="57150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0208"/>
          </a:bodyPr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所有指数以活动前基线=100，仅用于阐释方法。</a:t>
            </a:r>
          </a:p>
        </p:txBody>
      </p:sp>
    </p:spTree>
    <p:extLst>
      <p:ext uri="{BB962C8B-B14F-4D97-AF65-F5344CB8AC3E}">
        <p14:creationId xmlns:p14="http://schemas.microsoft.com/office/powerpoint/2010/main" val="1577057829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2026-08-01T06:45:18.5260000Z</dcterms:created>
  <dcterms:modified xsi:type="dcterms:W3CDTF">2026-08-01T06:45:18.5260000Z</dcterms:modified>
</coreProperties>
</file>