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2840e8f1d12741cb" /><Relationship Type="http://schemas.openxmlformats.org/officeDocument/2006/relationships/extended-properties" Target="/docProps/app.xml" Id="Rb07791144d524953" /><Relationship Type="http://schemas.openxmlformats.org/officeDocument/2006/relationships/officeDocument" Target="/ppt/presentation.xml" Id="R97224ba3b3444256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2865c49b01734a20"/>
  </p:sldMasterIdLst>
  <p:notesMasterIdLst>
    <p:notesMasterId xmlns:r="http://schemas.openxmlformats.org/officeDocument/2006/relationships" r:id="R4b35ffa68c674ccb"/>
  </p:notesMasterIdLst>
  <p:sldIdLst>
    <p:sldId xmlns:r="http://schemas.openxmlformats.org/officeDocument/2006/relationships" id="256" r:id="Rc188e84ab58f48f5"/>
    <p:sldId xmlns:r="http://schemas.openxmlformats.org/officeDocument/2006/relationships" id="257" r:id="R29338b319c004fbb"/>
    <p:sldId xmlns:r="http://schemas.openxmlformats.org/officeDocument/2006/relationships" id="258" r:id="R5e52e76041fb4a44"/>
    <p:sldId xmlns:r="http://schemas.openxmlformats.org/officeDocument/2006/relationships" id="259" r:id="Rb6683011c0f24db0"/>
    <p:sldId xmlns:r="http://schemas.openxmlformats.org/officeDocument/2006/relationships" id="260" r:id="Rc2c7a668f05940ab"/>
    <p:sldId xmlns:r="http://schemas.openxmlformats.org/officeDocument/2006/relationships" id="261" r:id="Rdf372c61690c4205"/>
    <p:sldId xmlns:r="http://schemas.openxmlformats.org/officeDocument/2006/relationships" id="262" r:id="R8bfc3a7105fc4d69"/>
    <p:sldId xmlns:r="http://schemas.openxmlformats.org/officeDocument/2006/relationships" id="263" r:id="Rfdf0166489604fbf"/>
    <p:sldId xmlns:r="http://schemas.openxmlformats.org/officeDocument/2006/relationships" id="264" r:id="R3b7417831bbe4bdc"/>
    <p:sldId xmlns:r="http://schemas.openxmlformats.org/officeDocument/2006/relationships" id="265" r:id="R43637d62ee484dad"/>
    <p:sldId xmlns:r="http://schemas.openxmlformats.org/officeDocument/2006/relationships" id="266" r:id="R4dd03de548a5499f"/>
    <p:sldId xmlns:r="http://schemas.openxmlformats.org/officeDocument/2006/relationships" id="267" r:id="R43c01d2029ae4fda"/>
    <p:sldId xmlns:r="http://schemas.openxmlformats.org/officeDocument/2006/relationships" id="268" r:id="Rb3bdb570043f4f53"/>
    <p:sldId xmlns:r="http://schemas.openxmlformats.org/officeDocument/2006/relationships" id="269" r:id="Rf68dd10209a94dea"/>
    <p:sldId xmlns:r="http://schemas.openxmlformats.org/officeDocument/2006/relationships" id="270" r:id="R5e0d940a4db540f3"/>
    <p:sldId xmlns:r="http://schemas.openxmlformats.org/officeDocument/2006/relationships" id="271" r:id="R3325bc7735384dc7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5dd1d4671bdd4897" /><Relationship Type="http://schemas.openxmlformats.org/officeDocument/2006/relationships/slideMaster" Target="/ppt/slideMasters/slideMaster1.xml" Id="R2865c49b01734a20" /><Relationship Type="http://schemas.openxmlformats.org/officeDocument/2006/relationships/notesMaster" Target="/ppt/notesMasters/notesMaster1.xml" Id="R4b35ffa68c674ccb" /><Relationship Type="http://schemas.openxmlformats.org/officeDocument/2006/relationships/presProps" Target="/ppt/presProps.xml" Id="R21836c1065d641df" /><Relationship Type="http://schemas.openxmlformats.org/officeDocument/2006/relationships/tableStyles" Target="/ppt/tableStyles.xml" Id="R2c85d26868b34216" /><Relationship Type="http://schemas.openxmlformats.org/officeDocument/2006/relationships/slide" Target="/ppt/slides/slide1.xml" Id="Rc188e84ab58f48f5" /><Relationship Type="http://schemas.openxmlformats.org/officeDocument/2006/relationships/slide" Target="/ppt/slides/slide2.xml" Id="R29338b319c004fbb" /><Relationship Type="http://schemas.openxmlformats.org/officeDocument/2006/relationships/slide" Target="/ppt/slides/slide3.xml" Id="R5e52e76041fb4a44" /><Relationship Type="http://schemas.openxmlformats.org/officeDocument/2006/relationships/slide" Target="/ppt/slides/slide4.xml" Id="Rb6683011c0f24db0" /><Relationship Type="http://schemas.openxmlformats.org/officeDocument/2006/relationships/slide" Target="/ppt/slides/slide5.xml" Id="Rc2c7a668f05940ab" /><Relationship Type="http://schemas.openxmlformats.org/officeDocument/2006/relationships/slide" Target="/ppt/slides/slide6.xml" Id="Rdf372c61690c4205" /><Relationship Type="http://schemas.openxmlformats.org/officeDocument/2006/relationships/slide" Target="/ppt/slides/slide7.xml" Id="R8bfc3a7105fc4d69" /><Relationship Type="http://schemas.openxmlformats.org/officeDocument/2006/relationships/slide" Target="/ppt/slides/slide8.xml" Id="Rfdf0166489604fbf" /><Relationship Type="http://schemas.openxmlformats.org/officeDocument/2006/relationships/slide" Target="/ppt/slides/slide9.xml" Id="R3b7417831bbe4bdc" /><Relationship Type="http://schemas.openxmlformats.org/officeDocument/2006/relationships/slide" Target="/ppt/slides/slide10.xml" Id="R43637d62ee484dad" /><Relationship Type="http://schemas.openxmlformats.org/officeDocument/2006/relationships/slide" Target="/ppt/slides/slide11.xml" Id="R4dd03de548a5499f" /><Relationship Type="http://schemas.openxmlformats.org/officeDocument/2006/relationships/slide" Target="/ppt/slides/slide12.xml" Id="R43c01d2029ae4fda" /><Relationship Type="http://schemas.openxmlformats.org/officeDocument/2006/relationships/slide" Target="/ppt/slides/slide13.xml" Id="Rb3bdb570043f4f53" /><Relationship Type="http://schemas.openxmlformats.org/officeDocument/2006/relationships/slide" Target="/ppt/slides/slide14.xml" Id="Rf68dd10209a94dea" /><Relationship Type="http://schemas.openxmlformats.org/officeDocument/2006/relationships/slide" Target="/ppt/slides/slide15.xml" Id="R5e0d940a4db540f3" /><Relationship Type="http://schemas.openxmlformats.org/officeDocument/2006/relationships/slide" Target="/ppt/slides/slide16.xml" Id="R3325bc7735384dc7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3b513a14461a4dd8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53eb7a7425344b60" /><Relationship Type="http://schemas.openxmlformats.org/officeDocument/2006/relationships/notesMaster" Target="/ppt/notesMasters/notesMaster1.xml" Id="R952a756642464960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8f019d2fc1464121" /><Relationship Type="http://schemas.openxmlformats.org/officeDocument/2006/relationships/notesMaster" Target="/ppt/notesMasters/notesMaster1.xml" Id="R44091e0148e643dd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65e8b9d53ed346d0" /><Relationship Type="http://schemas.openxmlformats.org/officeDocument/2006/relationships/notesMaster" Target="/ppt/notesMasters/notesMaster1.xml" Id="R5b9a3d6549d74791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dc8a64d03fb740c1" /><Relationship Type="http://schemas.openxmlformats.org/officeDocument/2006/relationships/notesMaster" Target="/ppt/notesMasters/notesMaster1.xml" Id="Re2baefb5d09f4721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0a878b4488024c92" /><Relationship Type="http://schemas.openxmlformats.org/officeDocument/2006/relationships/notesMaster" Target="/ppt/notesMasters/notesMaster1.xml" Id="R44731c5e97f54551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e888926d77bb45ba" /><Relationship Type="http://schemas.openxmlformats.org/officeDocument/2006/relationships/notesMaster" Target="/ppt/notesMasters/notesMaster1.xml" Id="R0b40fea1bfc64b36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379ffc4c23354f57" /><Relationship Type="http://schemas.openxmlformats.org/officeDocument/2006/relationships/notesMaster" Target="/ppt/notesMasters/notesMaster1.xml" Id="Rcb2da29e25e94fdd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c1040e74b0654b12" /><Relationship Type="http://schemas.openxmlformats.org/officeDocument/2006/relationships/notesMaster" Target="/ppt/notesMasters/notesMaster1.xml" Id="Rd184a031c4ed48fb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6a05a4d4b44742f1" /><Relationship Type="http://schemas.openxmlformats.org/officeDocument/2006/relationships/notesMaster" Target="/ppt/notesMasters/notesMaster1.xml" Id="R9ca3e3d343cb4c6c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d85b5d28966e4e09" /><Relationship Type="http://schemas.openxmlformats.org/officeDocument/2006/relationships/notesMaster" Target="/ppt/notesMasters/notesMaster1.xml" Id="R62a5acc658934d73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4f3e805c617a40dd" /><Relationship Type="http://schemas.openxmlformats.org/officeDocument/2006/relationships/notesMaster" Target="/ppt/notesMasters/notesMaster1.xml" Id="R1f1a264ce59a4ebe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23ea0c94fd51438a" /><Relationship Type="http://schemas.openxmlformats.org/officeDocument/2006/relationships/notesMaster" Target="/ppt/notesMasters/notesMaster1.xml" Id="R26a5271ec587430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fb651fdc52a54733" /><Relationship Type="http://schemas.openxmlformats.org/officeDocument/2006/relationships/notesMaster" Target="/ppt/notesMasters/notesMaster1.xml" Id="Rabec4a4a46284e66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0d49d9b1ee334abb" /><Relationship Type="http://schemas.openxmlformats.org/officeDocument/2006/relationships/notesMaster" Target="/ppt/notesMasters/notesMaster1.xml" Id="R92dfc1899ce547e7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46da707fbd6149b7" /><Relationship Type="http://schemas.openxmlformats.org/officeDocument/2006/relationships/notesMaster" Target="/ppt/notesMasters/notesMaster1.xml" Id="R8bacee1d36154270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d927eece0e1d4f93" /><Relationship Type="http://schemas.openxmlformats.org/officeDocument/2006/relationships/notesMaster" Target="/ppt/notesMasters/notesMaster1.xml" Id="R01e770fd78754b59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本地应用功能架构与页面模块梳理；未使用生产数据或生产系统截图。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示意图，无生产数据；本地应用功能：营收分析、平台优惠、会员复购、时间分析。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示意图，无生产数据；本地应用功能：菜品成本、成本库存、中央厨房、配送对账、BOM穿透。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本地应用：老板驾驶舱、总部驾驶舱、区域经理、店长工作台、任务管理、月度验收。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保密设计原则；本页不披露客户、门店、金额、文件、账号或生产系统截图。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实施路径为产品化建议，不含客户生产数据。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基于本地应用模块化路由、统一数据层与任务闭环的产品架构归纳。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本地应用功能架构总结；对外保密版。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基于本地应用已覆盖的经营、成本、供应链、任务与验收模块归纳。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本地应用：风险内控、任务管理、月度验收、区域经理与店长工作台。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本地应用导航与路由：经营总览、收入分析、成本与费用、运营分析、风险与选址、系统管理。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本地应用数据库分析层、指标字典、本体标准与数据质量模块；未展示具体表名和生产数据。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本地应用具备规则分析、趋势预测、智能排班、BOM需求预测；代码中预留大模型服务适配层。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匿名复合案例，全部对象、指数与改善目标均为示意；未使用生产数据。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匿名复合案例，门店代号及所有指数均为虚构示意；指数以同类门店中位数=100。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匿名复合案例，活动名称、指数与结论均为示意；未使用真实客户营销数据。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b724ebaf6c84fc7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99f830c0c9404956" /><Relationship Type="http://schemas.openxmlformats.org/officeDocument/2006/relationships/slideLayout" Target="/ppt/slideLayouts/slideLayout1.xml" Id="R1ca748962b7a47d7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1ca748962b7a47d7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d6066a9da984d3a" /><Relationship Type="http://schemas.openxmlformats.org/officeDocument/2006/relationships/notesSlide" Target="/ppt/notesSlides/notesSlide1.xml" Id="Rcd0dc5e5ecdd4981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8677d317bc1489c" /><Relationship Type="http://schemas.openxmlformats.org/officeDocument/2006/relationships/notesSlide" Target="/ppt/notesSlides/notesSlide10.xml" Id="R76a194143f1d4263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70c51be298247e4" /><Relationship Type="http://schemas.openxmlformats.org/officeDocument/2006/relationships/notesSlide" Target="/ppt/notesSlides/notesSlide11.xml" Id="Rfdd3d5ebc8bd4158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b8055e00bcd46ed" /><Relationship Type="http://schemas.openxmlformats.org/officeDocument/2006/relationships/notesSlide" Target="/ppt/notesSlides/notesSlide12.xml" Id="Rf9e1cdc1fb024e35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068cdcbc2974a43" /><Relationship Type="http://schemas.openxmlformats.org/officeDocument/2006/relationships/notesSlide" Target="/ppt/notesSlides/notesSlide13.xml" Id="R53e5e3f90f0c47ea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740787c38fa4351" /><Relationship Type="http://schemas.openxmlformats.org/officeDocument/2006/relationships/notesSlide" Target="/ppt/notesSlides/notesSlide14.xml" Id="R007efb1660e04679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2e2fde29d40438d" /><Relationship Type="http://schemas.openxmlformats.org/officeDocument/2006/relationships/notesSlide" Target="/ppt/notesSlides/notesSlide15.xml" Id="Red132ebf01fe4d29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3a7c2b9bdbb4c80" /><Relationship Type="http://schemas.openxmlformats.org/officeDocument/2006/relationships/notesSlide" Target="/ppt/notesSlides/notesSlide16.xml" Id="R8345de95578d435a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e853888bc4e4930" /><Relationship Type="http://schemas.openxmlformats.org/officeDocument/2006/relationships/notesSlide" Target="/ppt/notesSlides/notesSlide2.xml" Id="R98d248bf7bf342b7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6693a4bf92940de" /><Relationship Type="http://schemas.openxmlformats.org/officeDocument/2006/relationships/notesSlide" Target="/ppt/notesSlides/notesSlide3.xml" Id="Rb0d170cb4d9243eb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e99393b3ff04a14" /><Relationship Type="http://schemas.openxmlformats.org/officeDocument/2006/relationships/notesSlide" Target="/ppt/notesSlides/notesSlide4.xml" Id="R2ebbca6834e14b8b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52591ee25894e05" /><Relationship Type="http://schemas.openxmlformats.org/officeDocument/2006/relationships/notesSlide" Target="/ppt/notesSlides/notesSlide5.xml" Id="Re29dba94e5c4472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40f655be15c4801" /><Relationship Type="http://schemas.openxmlformats.org/officeDocument/2006/relationships/notesSlide" Target="/ppt/notesSlides/notesSlide6.xml" Id="R47c87fdc41904179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8cf436bc3124565" /><Relationship Type="http://schemas.openxmlformats.org/officeDocument/2006/relationships/notesSlide" Target="/ppt/notesSlides/notesSlide7.xml" Id="R57ffd96324634404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c571fa9558d4b1d" /><Relationship Type="http://schemas.openxmlformats.org/officeDocument/2006/relationships/notesSlide" Target="/ppt/notesSlides/notesSlide8.xml" Id="R2a51808fbd62496a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f01988f28ea440d" /><Relationship Type="http://schemas.openxmlformats.org/officeDocument/2006/relationships/notesSlide" Target="/ppt/notesSlides/notesSlide9.xml" Id="R821921443d924fb6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brand">
            <a:extLst xmlns:a="http://schemas.openxmlformats.org/drawingml/2006/main">
              <a:ext uri="{FF2B5EF4-FFF2-40B4-BE49-F238E27FC236}">
                <a16:creationId xmlns:a16="http://schemas.microsoft.com/office/drawing/2014/main" id="{74949576-83F1-475A-86FB-514B3A4433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23850"/>
            <a:ext cx="2857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SBrain</a:t>
            </a:r>
          </a:p>
        </p:txBody>
      </p:sp>
      <p:sp>
        <p:nvSpPr>
          <p:cNvPr id="2" name="cover-title">
            <a:extLst xmlns:a="http://schemas.openxmlformats.org/drawingml/2006/main">
              <a:ext uri="{FF2B5EF4-FFF2-40B4-BE49-F238E27FC236}">
                <a16:creationId xmlns:a16="http://schemas.microsoft.com/office/drawing/2014/main" id="{25B4D169-C289-4440-98D2-92F3737D15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66875"/>
            <a:ext cx="102870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5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5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连锁餐饮行业数字本体</a:t>
            </a:r>
          </a:p>
          <a:p xmlns:a="http://schemas.openxmlformats.org/drawingml/2006/main">
            <a:pPr algn="l">
              <a:defRPr sz="5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5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与 AI 经营智脑</a:t>
            </a:r>
          </a:p>
        </p:txBody>
      </p:sp>
      <p:sp>
        <p:nvSpPr>
          <p:cNvPr id="3" name="cover-sub">
            <a:extLst xmlns:a="http://schemas.openxmlformats.org/drawingml/2006/main">
              <a:ext uri="{FF2B5EF4-FFF2-40B4-BE49-F238E27FC236}">
                <a16:creationId xmlns:a16="http://schemas.microsoft.com/office/drawing/2014/main" id="{D1DB09A0-6C43-4A88-B43F-AA99581BB9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333875"/>
            <a:ext cx="97155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整合现有数据，准确展现经营现状；沉淀行业模型，帮助决策者掌控未来</a:t>
            </a:r>
          </a:p>
        </p:txBody>
      </p:sp>
      <p:sp>
        <p:nvSpPr>
          <p:cNvPr id="4" name="cover-accent">
            <a:extLst xmlns:a="http://schemas.openxmlformats.org/drawingml/2006/main">
              <a:ext uri="{FF2B5EF4-FFF2-40B4-BE49-F238E27FC236}">
                <a16:creationId xmlns:a16="http://schemas.microsoft.com/office/drawing/2014/main" id="{87FFD7F9-5B57-44AE-8E39-349040DF26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734050"/>
            <a:ext cx="113919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confidential">
            <a:extLst xmlns:a="http://schemas.openxmlformats.org/drawingml/2006/main">
              <a:ext uri="{FF2B5EF4-FFF2-40B4-BE49-F238E27FC236}">
                <a16:creationId xmlns:a16="http://schemas.microsoft.com/office/drawing/2014/main" id="{9AA2CE4D-D799-468E-9F0E-46B08A0208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01980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对外保密版 · 所有案例与指标均为示意</a:t>
            </a:r>
          </a:p>
        </p:txBody>
      </p:sp>
    </p:spTree>
    <p:extLst>
      <p:ext uri="{BB962C8B-B14F-4D97-AF65-F5344CB8AC3E}">
        <p14:creationId xmlns:p14="http://schemas.microsoft.com/office/powerpoint/2010/main" val="2014574354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eyebrow">
            <a:extLst xmlns:a="http://schemas.openxmlformats.org/drawingml/2006/main">
              <a:ext uri="{FF2B5EF4-FFF2-40B4-BE49-F238E27FC236}">
                <a16:creationId xmlns:a16="http://schemas.microsoft.com/office/drawing/2014/main" id="{866CA863-424A-4362-AC8C-5B84004C0A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A121A2BF-E39D-43A7-9E72-9B56313CCC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收入增长不再靠平均促销，而是寻找高质量增量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A4987487-9328-4E0E-B512-E60594A073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4" name="rev-axis">
            <a:extLst xmlns:a="http://schemas.openxmlformats.org/drawingml/2006/main">
              <a:ext uri="{FF2B5EF4-FFF2-40B4-BE49-F238E27FC236}">
                <a16:creationId xmlns:a16="http://schemas.microsoft.com/office/drawing/2014/main" id="{43736758-04EF-4A45-B843-418F27BEB7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847850"/>
            <a:ext cx="3810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2424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经营贡献结构（示意）</a:t>
            </a:r>
          </a:p>
        </p:txBody>
      </p:sp>
      <p:sp>
        <p:nvSpPr>
          <p:cNvPr id="5" name="rev-l1">
            <a:extLst xmlns:a="http://schemas.openxmlformats.org/drawingml/2006/main">
              <a:ext uri="{FF2B5EF4-FFF2-40B4-BE49-F238E27FC236}">
                <a16:creationId xmlns:a16="http://schemas.microsoft.com/office/drawing/2014/main" id="{81E05B58-317A-4D1F-AAF6-BC8A99CB32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2343150"/>
            <a:ext cx="1428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392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低质量让利</a:t>
            </a:r>
          </a:p>
        </p:txBody>
      </p:sp>
      <p:sp>
        <p:nvSpPr>
          <p:cNvPr id="6" name="rev-key1">
            <a:extLst xmlns:a="http://schemas.openxmlformats.org/drawingml/2006/main">
              <a:ext uri="{FF2B5EF4-FFF2-40B4-BE49-F238E27FC236}">
                <a16:creationId xmlns:a16="http://schemas.microsoft.com/office/drawing/2014/main" id="{C8F316DC-C96D-47D6-84C8-1FD03A21D9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00250" y="2390775"/>
            <a:ext cx="17145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rev-l2">
            <a:extLst xmlns:a="http://schemas.openxmlformats.org/drawingml/2006/main">
              <a:ext uri="{FF2B5EF4-FFF2-40B4-BE49-F238E27FC236}">
                <a16:creationId xmlns:a16="http://schemas.microsoft.com/office/drawing/2014/main" id="{B7AE1B4C-120D-4863-90A8-7E9F29F1DC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28875" y="2343150"/>
            <a:ext cx="1428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392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可持续贡献</a:t>
            </a:r>
          </a:p>
        </p:txBody>
      </p:sp>
      <p:sp>
        <p:nvSpPr>
          <p:cNvPr id="8" name="rev-key2">
            <a:extLst xmlns:a="http://schemas.openxmlformats.org/drawingml/2006/main">
              <a:ext uri="{FF2B5EF4-FFF2-40B4-BE49-F238E27FC236}">
                <a16:creationId xmlns:a16="http://schemas.microsoft.com/office/drawing/2014/main" id="{00B31466-4B35-4F8B-A9E2-E0CD841DE1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57625" y="2390775"/>
            <a:ext cx="17145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rev-current">
            <a:extLst xmlns:a="http://schemas.openxmlformats.org/drawingml/2006/main">
              <a:ext uri="{FF2B5EF4-FFF2-40B4-BE49-F238E27FC236}">
                <a16:creationId xmlns:a16="http://schemas.microsoft.com/office/drawing/2014/main" id="{89FF032F-563D-4E19-BE45-7F20E0CC86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3124200"/>
            <a:ext cx="762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6667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现状</a:t>
            </a:r>
          </a:p>
        </p:txBody>
      </p:sp>
      <p:sp>
        <p:nvSpPr>
          <p:cNvPr id="10" name="rev-cur-a">
            <a:extLst xmlns:a="http://schemas.openxmlformats.org/drawingml/2006/main">
              <a:ext uri="{FF2B5EF4-FFF2-40B4-BE49-F238E27FC236}">
                <a16:creationId xmlns:a16="http://schemas.microsoft.com/office/drawing/2014/main" id="{3666C707-4146-4118-A6CF-7FC35EB86F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048000"/>
            <a:ext cx="180975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rev-cur-b">
            <a:extLst xmlns:a="http://schemas.openxmlformats.org/drawingml/2006/main">
              <a:ext uri="{FF2B5EF4-FFF2-40B4-BE49-F238E27FC236}">
                <a16:creationId xmlns:a16="http://schemas.microsoft.com/office/drawing/2014/main" id="{348C2E31-76B6-40F0-8532-734D48A3F9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3048000"/>
            <a:ext cx="247650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rev-future">
            <a:extLst xmlns:a="http://schemas.openxmlformats.org/drawingml/2006/main">
              <a:ext uri="{FF2B5EF4-FFF2-40B4-BE49-F238E27FC236}">
                <a16:creationId xmlns:a16="http://schemas.microsoft.com/office/drawing/2014/main" id="{D176FD51-2023-47D4-88F9-B75A764AF8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4171950"/>
            <a:ext cx="762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6667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优化后</a:t>
            </a:r>
          </a:p>
        </p:txBody>
      </p:sp>
      <p:sp>
        <p:nvSpPr>
          <p:cNvPr id="13" name="rev-fut-a">
            <a:extLst xmlns:a="http://schemas.openxmlformats.org/drawingml/2006/main">
              <a:ext uri="{FF2B5EF4-FFF2-40B4-BE49-F238E27FC236}">
                <a16:creationId xmlns:a16="http://schemas.microsoft.com/office/drawing/2014/main" id="{F85853FE-72C7-4815-8E5E-C41D1A2AC3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095750"/>
            <a:ext cx="106680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rev-fut-b">
            <a:extLst xmlns:a="http://schemas.openxmlformats.org/drawingml/2006/main">
              <a:ext uri="{FF2B5EF4-FFF2-40B4-BE49-F238E27FC236}">
                <a16:creationId xmlns:a16="http://schemas.microsoft.com/office/drawing/2014/main" id="{CF043657-2F98-4929-A592-7A5A4C787B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95550" y="4095750"/>
            <a:ext cx="321945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rev-direction">
            <a:extLst xmlns:a="http://schemas.openxmlformats.org/drawingml/2006/main">
              <a:ext uri="{FF2B5EF4-FFF2-40B4-BE49-F238E27FC236}">
                <a16:creationId xmlns:a16="http://schemas.microsoft.com/office/drawing/2014/main" id="{8C5A36DC-6CDE-4CF4-9DF5-92C3524341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4286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让利占比下降                         长期贡献占比提升</a:t>
            </a:r>
          </a:p>
        </p:txBody>
      </p:sp>
      <p:sp>
        <p:nvSpPr>
          <p:cNvPr id="16" name="chart-note">
            <a:extLst xmlns:a="http://schemas.openxmlformats.org/drawingml/2006/main">
              <a:ext uri="{FF2B5EF4-FFF2-40B4-BE49-F238E27FC236}">
                <a16:creationId xmlns:a16="http://schemas.microsoft.com/office/drawing/2014/main" id="{9A7F975D-CEB6-4D00-BCFE-98FA358D35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5600700"/>
            <a:ext cx="5334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111"/>
          </a:bodyPr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示意：结构变化，不代表真实客户数据</a:t>
            </a:r>
          </a:p>
        </p:txBody>
      </p:sp>
      <p:sp>
        <p:nvSpPr>
          <p:cNvPr id="17" name="rev-h">
            <a:extLst xmlns:a="http://schemas.openxmlformats.org/drawingml/2006/main">
              <a:ext uri="{FF2B5EF4-FFF2-40B4-BE49-F238E27FC236}">
                <a16:creationId xmlns:a16="http://schemas.microsoft.com/office/drawing/2014/main" id="{0E11FD6A-97C3-4422-AEB2-8646441F04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1866900"/>
            <a:ext cx="3429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556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如何参与</a:t>
            </a:r>
          </a:p>
        </p:txBody>
      </p:sp>
      <p:sp>
        <p:nvSpPr>
          <p:cNvPr id="18" name="bullet-dot-270">
            <a:extLst xmlns:a="http://schemas.openxmlformats.org/drawingml/2006/main">
              <a:ext uri="{FF2B5EF4-FFF2-40B4-BE49-F238E27FC236}">
                <a16:creationId xmlns:a16="http://schemas.microsoft.com/office/drawing/2014/main" id="{A2339157-43B8-452C-A7AC-62C63B37A6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26384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bullet-270">
            <a:extLst xmlns:a="http://schemas.openxmlformats.org/drawingml/2006/main">
              <a:ext uri="{FF2B5EF4-FFF2-40B4-BE49-F238E27FC236}">
                <a16:creationId xmlns:a16="http://schemas.microsoft.com/office/drawing/2014/main" id="{7B13375E-A74E-4849-9317-B1425D4B42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2571750"/>
            <a:ext cx="410527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83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识别高优惠、低复购、低贡献的门店与活动</a:t>
            </a:r>
          </a:p>
        </p:txBody>
      </p:sp>
      <p:sp>
        <p:nvSpPr>
          <p:cNvPr id="20" name="bullet-dot-342">
            <a:extLst xmlns:a="http://schemas.openxmlformats.org/drawingml/2006/main">
              <a:ext uri="{FF2B5EF4-FFF2-40B4-BE49-F238E27FC236}">
                <a16:creationId xmlns:a16="http://schemas.microsoft.com/office/drawing/2014/main" id="{6D2E35A4-E16F-4591-AE7C-D808088B3C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33242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bullet-342">
            <a:extLst xmlns:a="http://schemas.openxmlformats.org/drawingml/2006/main">
              <a:ext uri="{FF2B5EF4-FFF2-40B4-BE49-F238E27FC236}">
                <a16:creationId xmlns:a16="http://schemas.microsoft.com/office/drawing/2014/main" id="{AE5514E8-F5FF-4410-A6CA-21D8FE7154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3257550"/>
            <a:ext cx="410527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按餐段、渠道、会员阶段给出差异化策略</a:t>
            </a:r>
          </a:p>
        </p:txBody>
      </p:sp>
      <p:sp>
        <p:nvSpPr>
          <p:cNvPr id="22" name="bullet-dot-414">
            <a:extLst xmlns:a="http://schemas.openxmlformats.org/drawingml/2006/main">
              <a:ext uri="{FF2B5EF4-FFF2-40B4-BE49-F238E27FC236}">
                <a16:creationId xmlns:a16="http://schemas.microsoft.com/office/drawing/2014/main" id="{F219A292-C99D-46FF-A36E-72866A009D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40100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bullet-414">
            <a:extLst xmlns:a="http://schemas.openxmlformats.org/drawingml/2006/main">
              <a:ext uri="{FF2B5EF4-FFF2-40B4-BE49-F238E27FC236}">
                <a16:creationId xmlns:a16="http://schemas.microsoft.com/office/drawing/2014/main" id="{AF206A31-36C6-4075-B5D8-E856225131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3943350"/>
            <a:ext cx="410527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持续观察订单、客单、复购与贡献利润</a:t>
            </a:r>
          </a:p>
        </p:txBody>
      </p:sp>
      <p:sp>
        <p:nvSpPr>
          <p:cNvPr id="24" name="rev-out">
            <a:extLst xmlns:a="http://schemas.openxmlformats.org/drawingml/2006/main">
              <a:ext uri="{FF2B5EF4-FFF2-40B4-BE49-F238E27FC236}">
                <a16:creationId xmlns:a16="http://schemas.microsoft.com/office/drawing/2014/main" id="{3E0BAB19-8E95-4730-97A6-A60CE3B6C7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4953000"/>
            <a:ext cx="4333875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目标不是“少打折”，而是让每一元营销投入带回更多长期贡献。</a:t>
            </a:r>
          </a:p>
        </p:txBody>
      </p:sp>
    </p:spTree>
    <p:extLst>
      <p:ext uri="{BB962C8B-B14F-4D97-AF65-F5344CB8AC3E}">
        <p14:creationId xmlns:p14="http://schemas.microsoft.com/office/powerpoint/2010/main" val="813439635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4" name="eyebrow">
            <a:extLst xmlns:a="http://schemas.openxmlformats.org/drawingml/2006/main">
              <a:ext uri="{FF2B5EF4-FFF2-40B4-BE49-F238E27FC236}">
                <a16:creationId xmlns:a16="http://schemas.microsoft.com/office/drawing/2014/main" id="{FE41A7EF-91C8-43FA-9AD3-A66C6D5333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93E44649-4AAC-4EDF-A6F6-95C8EB1A84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把成本差异穿透到采购、生产、配送与门店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8205331A-70BE-42C1-8E2A-9E6CC94B83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4" name="cost-axis">
            <a:extLst xmlns:a="http://schemas.openxmlformats.org/drawingml/2006/main">
              <a:ext uri="{FF2B5EF4-FFF2-40B4-BE49-F238E27FC236}">
                <a16:creationId xmlns:a16="http://schemas.microsoft.com/office/drawing/2014/main" id="{F1767AA6-A935-4DDA-881E-30150C416E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790700"/>
            <a:ext cx="2476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2424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成本指数（示意）</a:t>
            </a:r>
          </a:p>
        </p:txBody>
      </p:sp>
      <p:cxnSp>
        <p:nvCxnSpPr>
          <p:cNvPr id="38" name=""/>
          <p:cNvCxnSpPr/>
          <p:nvPr/>
        </p:nvCxnSpPr>
        <p:spPr>
          <a:xfrm xmlns:a="http://schemas.openxmlformats.org/drawingml/2006/main">
            <a:off x="762000" y="5219700"/>
            <a:ext cx="61912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0A0A0A"/>
            </a:solidFill>
            <a:prstDash val="solid"/>
          </a:ln>
        </p:spPr>
      </p:cxnSp>
      <p:sp>
        <p:nvSpPr>
          <p:cNvPr id="6" name="costbar0">
            <a:extLst xmlns:a="http://schemas.openxmlformats.org/drawingml/2006/main">
              <a:ext uri="{FF2B5EF4-FFF2-40B4-BE49-F238E27FC236}">
                <a16:creationId xmlns:a16="http://schemas.microsoft.com/office/drawing/2014/main" id="{BE2CDAFA-4286-4036-92DA-EEAB7DC927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2790825"/>
            <a:ext cx="590550" cy="24288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costv0">
            <a:extLst xmlns:a="http://schemas.openxmlformats.org/drawingml/2006/main">
              <a:ext uri="{FF2B5EF4-FFF2-40B4-BE49-F238E27FC236}">
                <a16:creationId xmlns:a16="http://schemas.microsoft.com/office/drawing/2014/main" id="{9C0A7582-773E-4123-BABA-00F5D59295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2505075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100</a:t>
            </a:r>
          </a:p>
        </p:txBody>
      </p:sp>
      <p:sp>
        <p:nvSpPr>
          <p:cNvPr id="8" name="costlab0">
            <a:extLst xmlns:a="http://schemas.openxmlformats.org/drawingml/2006/main">
              <a:ext uri="{FF2B5EF4-FFF2-40B4-BE49-F238E27FC236}">
                <a16:creationId xmlns:a16="http://schemas.microsoft.com/office/drawing/2014/main" id="{2C26B35D-D0DD-4EDB-B9A3-14766843ED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标准成本</a:t>
            </a:r>
          </a:p>
        </p:txBody>
      </p:sp>
      <p:sp>
        <p:nvSpPr>
          <p:cNvPr id="9" name="costbar1">
            <a:extLst xmlns:a="http://schemas.openxmlformats.org/drawingml/2006/main">
              <a:ext uri="{FF2B5EF4-FFF2-40B4-BE49-F238E27FC236}">
                <a16:creationId xmlns:a16="http://schemas.microsoft.com/office/drawing/2014/main" id="{3891BE2A-E4F7-4D31-88A2-8DC239293A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85950" y="4972050"/>
            <a:ext cx="5905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costv1">
            <a:extLst xmlns:a="http://schemas.openxmlformats.org/drawingml/2006/main">
              <a:ext uri="{FF2B5EF4-FFF2-40B4-BE49-F238E27FC236}">
                <a16:creationId xmlns:a16="http://schemas.microsoft.com/office/drawing/2014/main" id="{C82B6001-D3F6-41DB-B4C9-74F4845117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85950" y="4686300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7</a:t>
            </a:r>
          </a:p>
        </p:txBody>
      </p:sp>
      <p:sp>
        <p:nvSpPr>
          <p:cNvPr id="11" name="costlab1">
            <a:extLst xmlns:a="http://schemas.openxmlformats.org/drawingml/2006/main">
              <a:ext uri="{FF2B5EF4-FFF2-40B4-BE49-F238E27FC236}">
                <a16:creationId xmlns:a16="http://schemas.microsoft.com/office/drawing/2014/main" id="{59F573F4-0F76-4884-9736-A57BE4051A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240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采购价差</a:t>
            </a:r>
          </a:p>
        </p:txBody>
      </p:sp>
      <p:sp>
        <p:nvSpPr>
          <p:cNvPr id="12" name="costbar2">
            <a:extLst xmlns:a="http://schemas.openxmlformats.org/drawingml/2006/main">
              <a:ext uri="{FF2B5EF4-FFF2-40B4-BE49-F238E27FC236}">
                <a16:creationId xmlns:a16="http://schemas.microsoft.com/office/drawing/2014/main" id="{D1D071A0-3578-4AD1-9831-576A019A3E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76550" y="4972050"/>
            <a:ext cx="5905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costv2">
            <a:extLst xmlns:a="http://schemas.openxmlformats.org/drawingml/2006/main">
              <a:ext uri="{FF2B5EF4-FFF2-40B4-BE49-F238E27FC236}">
                <a16:creationId xmlns:a16="http://schemas.microsoft.com/office/drawing/2014/main" id="{3DE3D79A-7D1A-452E-88CA-578ACCA6E7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76550" y="4686300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5</a:t>
            </a:r>
          </a:p>
        </p:txBody>
      </p:sp>
      <p:sp>
        <p:nvSpPr>
          <p:cNvPr id="14" name="costlab2">
            <a:extLst xmlns:a="http://schemas.openxmlformats.org/drawingml/2006/main">
              <a:ext uri="{FF2B5EF4-FFF2-40B4-BE49-F238E27FC236}">
                <a16:creationId xmlns:a16="http://schemas.microsoft.com/office/drawing/2014/main" id="{99B4528F-61F9-4405-AD4A-38EFBD1CDA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146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生产损耗</a:t>
            </a:r>
          </a:p>
        </p:txBody>
      </p:sp>
      <p:sp>
        <p:nvSpPr>
          <p:cNvPr id="15" name="costbar3">
            <a:extLst xmlns:a="http://schemas.openxmlformats.org/drawingml/2006/main">
              <a:ext uri="{FF2B5EF4-FFF2-40B4-BE49-F238E27FC236}">
                <a16:creationId xmlns:a16="http://schemas.microsoft.com/office/drawing/2014/main" id="{1CF29A7D-003C-404C-829A-B156095573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67150" y="4972050"/>
            <a:ext cx="5905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costv3">
            <a:extLst xmlns:a="http://schemas.openxmlformats.org/drawingml/2006/main">
              <a:ext uri="{FF2B5EF4-FFF2-40B4-BE49-F238E27FC236}">
                <a16:creationId xmlns:a16="http://schemas.microsoft.com/office/drawing/2014/main" id="{D5BFB46E-DFA6-4C43-8CE9-80E2E14907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67150" y="4686300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17" name="costlab3">
            <a:extLst xmlns:a="http://schemas.openxmlformats.org/drawingml/2006/main">
              <a:ext uri="{FF2B5EF4-FFF2-40B4-BE49-F238E27FC236}">
                <a16:creationId xmlns:a16="http://schemas.microsoft.com/office/drawing/2014/main" id="{CC25DFFC-C491-4CBD-8BFA-E077CFAA25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052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配送差异</a:t>
            </a:r>
          </a:p>
        </p:txBody>
      </p:sp>
      <p:sp>
        <p:nvSpPr>
          <p:cNvPr id="18" name="costbar4">
            <a:extLst xmlns:a="http://schemas.openxmlformats.org/drawingml/2006/main">
              <a:ext uri="{FF2B5EF4-FFF2-40B4-BE49-F238E27FC236}">
                <a16:creationId xmlns:a16="http://schemas.microsoft.com/office/drawing/2014/main" id="{35712A9B-1CEC-460A-BE6C-7C17BB4C43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972050"/>
            <a:ext cx="5905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costv4">
            <a:extLst xmlns:a="http://schemas.openxmlformats.org/drawingml/2006/main">
              <a:ext uri="{FF2B5EF4-FFF2-40B4-BE49-F238E27FC236}">
                <a16:creationId xmlns:a16="http://schemas.microsoft.com/office/drawing/2014/main" id="{10DEE6D3-DF06-4216-9CB6-FD18BE4EA3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686300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6</a:t>
            </a:r>
          </a:p>
        </p:txBody>
      </p:sp>
      <p:sp>
        <p:nvSpPr>
          <p:cNvPr id="20" name="costlab4">
            <a:extLst xmlns:a="http://schemas.openxmlformats.org/drawingml/2006/main">
              <a:ext uri="{FF2B5EF4-FFF2-40B4-BE49-F238E27FC236}">
                <a16:creationId xmlns:a16="http://schemas.microsoft.com/office/drawing/2014/main" id="{83B78986-AE2C-491C-9C1C-4C9E59C035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958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盘点报损</a:t>
            </a:r>
          </a:p>
        </p:txBody>
      </p:sp>
      <p:sp>
        <p:nvSpPr>
          <p:cNvPr id="21" name="costbar5">
            <a:extLst xmlns:a="http://schemas.openxmlformats.org/drawingml/2006/main">
              <a:ext uri="{FF2B5EF4-FFF2-40B4-BE49-F238E27FC236}">
                <a16:creationId xmlns:a16="http://schemas.microsoft.com/office/drawing/2014/main" id="{91FB1CD1-15F8-4401-987B-6613A83EF1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48350" y="2280761"/>
            <a:ext cx="590550" cy="2938939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costv5">
            <a:extLst xmlns:a="http://schemas.openxmlformats.org/drawingml/2006/main">
              <a:ext uri="{FF2B5EF4-FFF2-40B4-BE49-F238E27FC236}">
                <a16:creationId xmlns:a16="http://schemas.microsoft.com/office/drawing/2014/main" id="{C7DCC323-6FCA-43B5-823C-D7569C383F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48350" y="1995011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121</a:t>
            </a:r>
          </a:p>
        </p:txBody>
      </p:sp>
      <p:sp>
        <p:nvSpPr>
          <p:cNvPr id="23" name="costlab5">
            <a:extLst xmlns:a="http://schemas.openxmlformats.org/drawingml/2006/main">
              <a:ext uri="{FF2B5EF4-FFF2-40B4-BE49-F238E27FC236}">
                <a16:creationId xmlns:a16="http://schemas.microsoft.com/office/drawing/2014/main" id="{170C9B34-0034-4396-A5C6-85A6FB9811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864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实际成本</a:t>
            </a:r>
          </a:p>
        </p:txBody>
      </p:sp>
      <p:sp>
        <p:nvSpPr>
          <p:cNvPr id="24" name="cost-note">
            <a:extLst xmlns:a="http://schemas.openxmlformats.org/drawingml/2006/main">
              <a:ext uri="{FF2B5EF4-FFF2-40B4-BE49-F238E27FC236}">
                <a16:creationId xmlns:a16="http://schemas.microsoft.com/office/drawing/2014/main" id="{064593C9-DE5C-486F-99E3-E5D9617AA7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5781675"/>
            <a:ext cx="5715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111"/>
          </a:bodyPr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示意指数，以标准成本=100</a:t>
            </a:r>
          </a:p>
        </p:txBody>
      </p:sp>
      <p:sp>
        <p:nvSpPr>
          <p:cNvPr id="25" name="cost-h">
            <a:extLst xmlns:a="http://schemas.openxmlformats.org/drawingml/2006/main">
              <a:ext uri="{FF2B5EF4-FFF2-40B4-BE49-F238E27FC236}">
                <a16:creationId xmlns:a16="http://schemas.microsoft.com/office/drawing/2014/main" id="{F7A86C3E-E375-49A3-A486-9E2A6304F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1828800"/>
            <a:ext cx="3429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556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数字模型回答四个问题</a:t>
            </a:r>
          </a:p>
        </p:txBody>
      </p:sp>
      <p:sp>
        <p:nvSpPr>
          <p:cNvPr id="26" name="bullet-dot-270">
            <a:extLst xmlns:a="http://schemas.openxmlformats.org/drawingml/2006/main">
              <a:ext uri="{FF2B5EF4-FFF2-40B4-BE49-F238E27FC236}">
                <a16:creationId xmlns:a16="http://schemas.microsoft.com/office/drawing/2014/main" id="{D0BD175D-578F-4F0B-A802-90AD7D56B0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26384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bullet-270">
            <a:extLst xmlns:a="http://schemas.openxmlformats.org/drawingml/2006/main">
              <a:ext uri="{FF2B5EF4-FFF2-40B4-BE49-F238E27FC236}">
                <a16:creationId xmlns:a16="http://schemas.microsoft.com/office/drawing/2014/main" id="{DCB1E441-5671-42EB-ACB7-986B13E104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81975" y="2571750"/>
            <a:ext cx="3200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差异发生在哪里？</a:t>
            </a:r>
          </a:p>
        </p:txBody>
      </p:sp>
      <p:sp>
        <p:nvSpPr>
          <p:cNvPr id="28" name="bullet-dot-342">
            <a:extLst xmlns:a="http://schemas.openxmlformats.org/drawingml/2006/main">
              <a:ext uri="{FF2B5EF4-FFF2-40B4-BE49-F238E27FC236}">
                <a16:creationId xmlns:a16="http://schemas.microsoft.com/office/drawing/2014/main" id="{E7A57C39-9321-4E45-8382-85AC92F3E1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33242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bullet-342">
            <a:extLst xmlns:a="http://schemas.openxmlformats.org/drawingml/2006/main">
              <a:ext uri="{FF2B5EF4-FFF2-40B4-BE49-F238E27FC236}">
                <a16:creationId xmlns:a16="http://schemas.microsoft.com/office/drawing/2014/main" id="{F2493BB2-9019-492E-AFDC-F3DA5678CD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81975" y="3257550"/>
            <a:ext cx="3200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由哪个单据与对象造成？</a:t>
            </a:r>
          </a:p>
        </p:txBody>
      </p:sp>
      <p:sp>
        <p:nvSpPr>
          <p:cNvPr id="30" name="bullet-dot-414">
            <a:extLst xmlns:a="http://schemas.openxmlformats.org/drawingml/2006/main">
              <a:ext uri="{FF2B5EF4-FFF2-40B4-BE49-F238E27FC236}">
                <a16:creationId xmlns:a16="http://schemas.microsoft.com/office/drawing/2014/main" id="{F8BC6CEA-68DE-4291-92D6-B6115DA524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40100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1" name="bullet-414">
            <a:extLst xmlns:a="http://schemas.openxmlformats.org/drawingml/2006/main">
              <a:ext uri="{FF2B5EF4-FFF2-40B4-BE49-F238E27FC236}">
                <a16:creationId xmlns:a16="http://schemas.microsoft.com/office/drawing/2014/main" id="{80D3506D-2D79-4206-BDA1-57C9B1AA47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81975" y="3943350"/>
            <a:ext cx="3200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可以回收多少？</a:t>
            </a:r>
          </a:p>
        </p:txBody>
      </p:sp>
      <p:sp>
        <p:nvSpPr>
          <p:cNvPr id="32" name="bullet-dot-486">
            <a:extLst xmlns:a="http://schemas.openxmlformats.org/drawingml/2006/main">
              <a:ext uri="{FF2B5EF4-FFF2-40B4-BE49-F238E27FC236}">
                <a16:creationId xmlns:a16="http://schemas.microsoft.com/office/drawing/2014/main" id="{DD7C8D3A-66AB-4C5C-9A66-409BBF9224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46958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3" name="bullet-486">
            <a:extLst xmlns:a="http://schemas.openxmlformats.org/drawingml/2006/main">
              <a:ext uri="{FF2B5EF4-FFF2-40B4-BE49-F238E27FC236}">
                <a16:creationId xmlns:a16="http://schemas.microsoft.com/office/drawing/2014/main" id="{946972F2-9D81-46F9-B967-EA38940A7B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81975" y="4629150"/>
            <a:ext cx="3200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如何证明没有伤害销量与品质？</a:t>
            </a:r>
          </a:p>
        </p:txBody>
      </p:sp>
    </p:spTree>
    <p:extLst>
      <p:ext uri="{BB962C8B-B14F-4D97-AF65-F5344CB8AC3E}">
        <p14:creationId xmlns:p14="http://schemas.microsoft.com/office/powerpoint/2010/main" val="71421092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eyebrow">
            <a:extLst xmlns:a="http://schemas.openxmlformats.org/drawingml/2006/main">
              <a:ext uri="{FF2B5EF4-FFF2-40B4-BE49-F238E27FC236}">
                <a16:creationId xmlns:a16="http://schemas.microsoft.com/office/drawing/2014/main" id="{E40FC84D-5AFF-48F9-9BA7-19921D0C41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6212BBE4-ACC5-4790-B10A-67581798D5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同一个问题，在不同角色手中变成不同动作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823CE6B5-3279-472F-82EA-064EAF9AC5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12</a:t>
            </a:r>
          </a:p>
        </p:txBody>
      </p:sp>
      <p:sp>
        <p:nvSpPr>
          <p:cNvPr id="4" name="role0">
            <a:extLst xmlns:a="http://schemas.openxmlformats.org/drawingml/2006/main">
              <a:ext uri="{FF2B5EF4-FFF2-40B4-BE49-F238E27FC236}">
                <a16:creationId xmlns:a16="http://schemas.microsoft.com/office/drawing/2014/main" id="{1661A740-170F-495F-AE27-EDAA9A5A94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952625"/>
            <a:ext cx="2047875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总部</a:t>
            </a:r>
          </a:p>
        </p:txBody>
      </p:sp>
      <p:cxnSp>
        <p:nvCxnSpPr>
          <p:cNvPr id="25" name=""/>
          <p:cNvCxnSpPr/>
          <p:nvPr/>
        </p:nvCxnSpPr>
        <p:spPr>
          <a:xfrm xmlns:a="http://schemas.openxmlformats.org/drawingml/2006/main">
            <a:off x="400050" y="2533650"/>
            <a:ext cx="19526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6" name="roled0">
            <a:extLst xmlns:a="http://schemas.openxmlformats.org/drawingml/2006/main">
              <a:ext uri="{FF2B5EF4-FFF2-40B4-BE49-F238E27FC236}">
                <a16:creationId xmlns:a16="http://schemas.microsoft.com/office/drawing/2014/main" id="{92F96B4E-FA95-4EB8-A8AC-BE69CBD991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000375"/>
            <a:ext cx="195262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看利润机会池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定优先级与资源</a:t>
            </a:r>
          </a:p>
        </p:txBody>
      </p:sp>
      <p:sp>
        <p:nvSpPr>
          <p:cNvPr id="7" name="role1">
            <a:extLst xmlns:a="http://schemas.openxmlformats.org/drawingml/2006/main">
              <a:ext uri="{FF2B5EF4-FFF2-40B4-BE49-F238E27FC236}">
                <a16:creationId xmlns:a16="http://schemas.microsoft.com/office/drawing/2014/main" id="{BA1F8DC9-E4C7-4101-A958-5BD8CA5A30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76525" y="1952625"/>
            <a:ext cx="2047875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区域经理</a:t>
            </a:r>
          </a:p>
        </p:txBody>
      </p:sp>
      <p:cxnSp>
        <p:nvCxnSpPr>
          <p:cNvPr id="28" name=""/>
          <p:cNvCxnSpPr/>
          <p:nvPr/>
        </p:nvCxnSpPr>
        <p:spPr>
          <a:xfrm xmlns:a="http://schemas.openxmlformats.org/drawingml/2006/main">
            <a:off x="2676525" y="2533650"/>
            <a:ext cx="19526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9" name="roled1">
            <a:extLst xmlns:a="http://schemas.openxmlformats.org/drawingml/2006/main">
              <a:ext uri="{FF2B5EF4-FFF2-40B4-BE49-F238E27FC236}">
                <a16:creationId xmlns:a16="http://schemas.microsoft.com/office/drawing/2014/main" id="{35B3B91D-632D-45A9-BC02-00628964B9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76525" y="3000375"/>
            <a:ext cx="195262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验证根因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推动跨店执行</a:t>
            </a:r>
          </a:p>
        </p:txBody>
      </p:sp>
      <p:sp>
        <p:nvSpPr>
          <p:cNvPr id="10" name="role2">
            <a:extLst xmlns:a="http://schemas.openxmlformats.org/drawingml/2006/main">
              <a:ext uri="{FF2B5EF4-FFF2-40B4-BE49-F238E27FC236}">
                <a16:creationId xmlns:a16="http://schemas.microsoft.com/office/drawing/2014/main" id="{F93C51AD-6BDC-4A31-B0FE-959B7F5E15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1952625"/>
            <a:ext cx="2047875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店长</a:t>
            </a:r>
          </a:p>
        </p:txBody>
      </p:sp>
      <p:cxnSp>
        <p:nvCxnSpPr>
          <p:cNvPr id="31" name=""/>
          <p:cNvCxnSpPr/>
          <p:nvPr/>
        </p:nvCxnSpPr>
        <p:spPr>
          <a:xfrm xmlns:a="http://schemas.openxmlformats.org/drawingml/2006/main">
            <a:off x="4953000" y="2533650"/>
            <a:ext cx="19526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2" name="roled2">
            <a:extLst xmlns:a="http://schemas.openxmlformats.org/drawingml/2006/main">
              <a:ext uri="{FF2B5EF4-FFF2-40B4-BE49-F238E27FC236}">
                <a16:creationId xmlns:a16="http://schemas.microsoft.com/office/drawing/2014/main" id="{4C42BBC8-E5B8-4D99-A7B9-16ED465599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3000375"/>
            <a:ext cx="195262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接收日清任务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上传过程证据</a:t>
            </a:r>
          </a:p>
        </p:txBody>
      </p:sp>
      <p:sp>
        <p:nvSpPr>
          <p:cNvPr id="13" name="role3">
            <a:extLst xmlns:a="http://schemas.openxmlformats.org/drawingml/2006/main">
              <a:ext uri="{FF2B5EF4-FFF2-40B4-BE49-F238E27FC236}">
                <a16:creationId xmlns:a16="http://schemas.microsoft.com/office/drawing/2014/main" id="{3CAEF58E-38D8-4E12-8F16-105E7DDAF8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1952625"/>
            <a:ext cx="2047875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专业部门</a:t>
            </a:r>
          </a:p>
        </p:txBody>
      </p:sp>
      <p:cxnSp>
        <p:nvCxnSpPr>
          <p:cNvPr id="34" name=""/>
          <p:cNvCxnSpPr/>
          <p:nvPr/>
        </p:nvCxnSpPr>
        <p:spPr>
          <a:xfrm xmlns:a="http://schemas.openxmlformats.org/drawingml/2006/main">
            <a:off x="7229475" y="2533650"/>
            <a:ext cx="19526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5" name="roled3">
            <a:extLst xmlns:a="http://schemas.openxmlformats.org/drawingml/2006/main">
              <a:ext uri="{FF2B5EF4-FFF2-40B4-BE49-F238E27FC236}">
                <a16:creationId xmlns:a16="http://schemas.microsoft.com/office/drawing/2014/main" id="{5D300CB2-785D-4053-9C41-B594D5A537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3000375"/>
            <a:ext cx="195262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商品 / 供应链 / 人力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修复系统性问题</a:t>
            </a:r>
          </a:p>
        </p:txBody>
      </p:sp>
      <p:sp>
        <p:nvSpPr>
          <p:cNvPr id="16" name="role4">
            <a:extLst xmlns:a="http://schemas.openxmlformats.org/drawingml/2006/main">
              <a:ext uri="{FF2B5EF4-FFF2-40B4-BE49-F238E27FC236}">
                <a16:creationId xmlns:a16="http://schemas.microsoft.com/office/drawing/2014/main" id="{AF3CE51C-2ED7-4608-B14E-CBAA1E0F4A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05950" y="1952625"/>
            <a:ext cx="2047875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财务与管理层</a:t>
            </a:r>
          </a:p>
        </p:txBody>
      </p:sp>
      <p:cxnSp>
        <p:nvCxnSpPr>
          <p:cNvPr id="37" name=""/>
          <p:cNvCxnSpPr/>
          <p:nvPr/>
        </p:nvCxnSpPr>
        <p:spPr>
          <a:xfrm xmlns:a="http://schemas.openxmlformats.org/drawingml/2006/main">
            <a:off x="9505950" y="2533650"/>
            <a:ext cx="1952625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2878FF"/>
            </a:solidFill>
            <a:prstDash val="solid"/>
          </a:ln>
        </p:spPr>
      </p:cxnSp>
      <p:sp>
        <p:nvSpPr>
          <p:cNvPr id="18" name="roled4">
            <a:extLst xmlns:a="http://schemas.openxmlformats.org/drawingml/2006/main">
              <a:ext uri="{FF2B5EF4-FFF2-40B4-BE49-F238E27FC236}">
                <a16:creationId xmlns:a16="http://schemas.microsoft.com/office/drawing/2014/main" id="{FC76F7EB-FC21-4477-B434-36F29F2C18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05950" y="3000375"/>
            <a:ext cx="195262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统一口径验收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确认真实收益</a:t>
            </a:r>
          </a:p>
        </p:txBody>
      </p:sp>
      <p:sp>
        <p:nvSpPr>
          <p:cNvPr id="19" name="role-flow">
            <a:extLst xmlns:a="http://schemas.openxmlformats.org/drawingml/2006/main">
              <a:ext uri="{FF2B5EF4-FFF2-40B4-BE49-F238E27FC236}">
                <a16:creationId xmlns:a16="http://schemas.microsoft.com/office/drawing/2014/main" id="{60085B9A-0703-490E-9110-5B414C8CBF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953000"/>
            <a:ext cx="11391900" cy="781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role-flow-text">
            <a:extLst xmlns:a="http://schemas.openxmlformats.org/drawingml/2006/main">
              <a:ext uri="{FF2B5EF4-FFF2-40B4-BE49-F238E27FC236}">
                <a16:creationId xmlns:a16="http://schemas.microsoft.com/office/drawing/2014/main" id="{EFD73AB0-F5CE-4D88-B02F-9B926C5813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143500"/>
            <a:ext cx="10858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自动发现 → 人工确认 → 任务执行 → 过程留痕 → 财务验收 → 经验推广</a:t>
            </a:r>
          </a:p>
        </p:txBody>
      </p:sp>
    </p:spTree>
    <p:extLst>
      <p:ext uri="{BB962C8B-B14F-4D97-AF65-F5344CB8AC3E}">
        <p14:creationId xmlns:p14="http://schemas.microsoft.com/office/powerpoint/2010/main" val="25787243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eyebrow">
            <a:extLst xmlns:a="http://schemas.openxmlformats.org/drawingml/2006/main">
              <a:ext uri="{FF2B5EF4-FFF2-40B4-BE49-F238E27FC236}">
                <a16:creationId xmlns:a16="http://schemas.microsoft.com/office/drawing/2014/main" id="{9106C43C-9056-4326-B580-023B996056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228DF254-5A3C-4AD3-AB88-DF91854977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生产数据保密，从架构与使用方式同时控制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C1E38677-60EB-40B0-BF1F-72A8EE9764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13</a:t>
            </a:r>
          </a:p>
        </p:txBody>
      </p:sp>
      <p:sp>
        <p:nvSpPr>
          <p:cNvPr id="4" name="secno0">
            <a:extLst xmlns:a="http://schemas.openxmlformats.org/drawingml/2006/main">
              <a:ext uri="{FF2B5EF4-FFF2-40B4-BE49-F238E27FC236}">
                <a16:creationId xmlns:a16="http://schemas.microsoft.com/office/drawing/2014/main" id="{3645F32C-DCA5-48EE-A499-BCA7CA70A1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5" name="sech0">
            <a:extLst xmlns:a="http://schemas.openxmlformats.org/drawingml/2006/main">
              <a:ext uri="{FF2B5EF4-FFF2-40B4-BE49-F238E27FC236}">
                <a16:creationId xmlns:a16="http://schemas.microsoft.com/office/drawing/2014/main" id="{C04040D3-03A4-4B2F-AC87-3D2927E71E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17145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部署边界</a:t>
            </a:r>
          </a:p>
        </p:txBody>
      </p:sp>
      <p:sp>
        <p:nvSpPr>
          <p:cNvPr id="6" name="secb0">
            <a:extLst xmlns:a="http://schemas.openxmlformats.org/drawingml/2006/main">
              <a:ext uri="{FF2B5EF4-FFF2-40B4-BE49-F238E27FC236}">
                <a16:creationId xmlns:a16="http://schemas.microsoft.com/office/drawing/2014/main" id="{206B02FD-4AC4-461F-BC31-CA2B7D7490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171450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支持专有环境部署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生产数据不进入公开演示资产</a:t>
            </a:r>
          </a:p>
        </p:txBody>
      </p:sp>
      <p:cxnSp>
        <p:nvCxnSpPr>
          <p:cNvPr id="26" name=""/>
          <p:cNvCxnSpPr/>
          <p:nvPr/>
        </p:nvCxnSpPr>
        <p:spPr>
          <a:xfrm xmlns:a="http://schemas.openxmlformats.org/drawingml/2006/main">
            <a:off x="400050" y="2514600"/>
            <a:ext cx="113919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8" name="secno1">
            <a:extLst xmlns:a="http://schemas.openxmlformats.org/drawingml/2006/main">
              <a:ext uri="{FF2B5EF4-FFF2-40B4-BE49-F238E27FC236}">
                <a16:creationId xmlns:a16="http://schemas.microsoft.com/office/drawing/2014/main" id="{7F88B138-8F12-489D-A8CD-1A8400594F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74320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9" name="sech1">
            <a:extLst xmlns:a="http://schemas.openxmlformats.org/drawingml/2006/main">
              <a:ext uri="{FF2B5EF4-FFF2-40B4-BE49-F238E27FC236}">
                <a16:creationId xmlns:a16="http://schemas.microsoft.com/office/drawing/2014/main" id="{257BD196-5EDE-4854-97F4-4AD820E190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27432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权限边界</a:t>
            </a:r>
          </a:p>
        </p:txBody>
      </p:sp>
      <p:sp>
        <p:nvSpPr>
          <p:cNvPr id="10" name="secb1">
            <a:extLst xmlns:a="http://schemas.openxmlformats.org/drawingml/2006/main">
              <a:ext uri="{FF2B5EF4-FFF2-40B4-BE49-F238E27FC236}">
                <a16:creationId xmlns:a16="http://schemas.microsoft.com/office/drawing/2014/main" id="{FB9EF105-4D70-446C-8A06-BBBA60E1E3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274320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总部、区域、门店、部门分角色授权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最小权限访问</a:t>
            </a:r>
          </a:p>
        </p:txBody>
      </p:sp>
      <p:cxnSp>
        <p:nvCxnSpPr>
          <p:cNvPr id="30" name=""/>
          <p:cNvCxnSpPr/>
          <p:nvPr/>
        </p:nvCxnSpPr>
        <p:spPr>
          <a:xfrm xmlns:a="http://schemas.openxmlformats.org/drawingml/2006/main">
            <a:off x="400050" y="3543300"/>
            <a:ext cx="113919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2" name="secno2">
            <a:extLst xmlns:a="http://schemas.openxmlformats.org/drawingml/2006/main">
              <a:ext uri="{FF2B5EF4-FFF2-40B4-BE49-F238E27FC236}">
                <a16:creationId xmlns:a16="http://schemas.microsoft.com/office/drawing/2014/main" id="{B3E8795C-50E6-478D-A525-091C5FA357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77190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ech2">
            <a:extLst xmlns:a="http://schemas.openxmlformats.org/drawingml/2006/main">
              <a:ext uri="{FF2B5EF4-FFF2-40B4-BE49-F238E27FC236}">
                <a16:creationId xmlns:a16="http://schemas.microsoft.com/office/drawing/2014/main" id="{FC6BBAD9-B866-433C-B935-CE77EAF6A3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37719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边界</a:t>
            </a:r>
          </a:p>
        </p:txBody>
      </p:sp>
      <p:sp>
        <p:nvSpPr>
          <p:cNvPr id="14" name="secb2">
            <a:extLst xmlns:a="http://schemas.openxmlformats.org/drawingml/2006/main">
              <a:ext uri="{FF2B5EF4-FFF2-40B4-BE49-F238E27FC236}">
                <a16:creationId xmlns:a16="http://schemas.microsoft.com/office/drawing/2014/main" id="{47222748-BAF7-49EF-9DC8-F4022E0470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377190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敏感字段脱敏或不入模型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提示词与结果可审计</a:t>
            </a:r>
          </a:p>
        </p:txBody>
      </p:sp>
      <p:cxnSp>
        <p:nvCxnSpPr>
          <p:cNvPr id="34" name=""/>
          <p:cNvCxnSpPr/>
          <p:nvPr/>
        </p:nvCxnSpPr>
        <p:spPr>
          <a:xfrm xmlns:a="http://schemas.openxmlformats.org/drawingml/2006/main">
            <a:off x="400050" y="4572000"/>
            <a:ext cx="113919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6" name="secno3">
            <a:extLst xmlns:a="http://schemas.openxmlformats.org/drawingml/2006/main">
              <a:ext uri="{FF2B5EF4-FFF2-40B4-BE49-F238E27FC236}">
                <a16:creationId xmlns:a16="http://schemas.microsoft.com/office/drawing/2014/main" id="{70E83F1A-FD87-48BA-B348-62A9A86789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80060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7" name="sech3">
            <a:extLst xmlns:a="http://schemas.openxmlformats.org/drawingml/2006/main">
              <a:ext uri="{FF2B5EF4-FFF2-40B4-BE49-F238E27FC236}">
                <a16:creationId xmlns:a16="http://schemas.microsoft.com/office/drawing/2014/main" id="{08F1FA04-3D5E-4E5B-A060-EDF394B2C0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48006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数据边界</a:t>
            </a:r>
          </a:p>
        </p:txBody>
      </p:sp>
      <p:sp>
        <p:nvSpPr>
          <p:cNvPr id="18" name="secb3">
            <a:extLst xmlns:a="http://schemas.openxmlformats.org/drawingml/2006/main">
              <a:ext uri="{FF2B5EF4-FFF2-40B4-BE49-F238E27FC236}">
                <a16:creationId xmlns:a16="http://schemas.microsoft.com/office/drawing/2014/main" id="{76FAAF68-EEC1-4432-A869-99351FC9B6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480060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批次、期间、来源、质量状态可追溯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异常数据不自动用于考核</a:t>
            </a:r>
          </a:p>
        </p:txBody>
      </p:sp>
      <p:cxnSp>
        <p:nvCxnSpPr>
          <p:cNvPr id="38" name=""/>
          <p:cNvCxnSpPr/>
          <p:nvPr/>
        </p:nvCxnSpPr>
        <p:spPr>
          <a:xfrm xmlns:a="http://schemas.openxmlformats.org/drawingml/2006/main">
            <a:off x="400050" y="5600700"/>
            <a:ext cx="113919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</p:spTree>
    <p:extLst>
      <p:ext uri="{BB962C8B-B14F-4D97-AF65-F5344CB8AC3E}">
        <p14:creationId xmlns:p14="http://schemas.microsoft.com/office/powerpoint/2010/main" val="1766715352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eyebrow">
            <a:extLst xmlns:a="http://schemas.openxmlformats.org/drawingml/2006/main">
              <a:ext uri="{FF2B5EF4-FFF2-40B4-BE49-F238E27FC236}">
                <a16:creationId xmlns:a16="http://schemas.microsoft.com/office/drawing/2014/main" id="{65B5B96A-57A6-4095-AC56-3CBADBF28E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3B2CD7ED-6C8D-4029-8DF0-29EC6CA320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从企业现有数据出发，逐步建立经营认知与决策能力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B5CE78F2-E63F-49C5-96BD-5A97A6B307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14</a:t>
            </a:r>
          </a:p>
        </p:txBody>
      </p:sp>
      <p:cxnSp>
        <p:nvCxnSpPr>
          <p:cNvPr id="18" name=""/>
          <p:cNvCxnSpPr/>
          <p:nvPr/>
        </p:nvCxnSpPr>
        <p:spPr>
          <a:xfrm xmlns:a="http://schemas.openxmlformats.org/drawingml/2006/main">
            <a:off x="1381125" y="3048000"/>
            <a:ext cx="9048750" cy="0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0A0A0A"/>
            </a:solidFill>
            <a:prstDash val="solid"/>
          </a:ln>
        </p:spPr>
      </p:cxnSp>
      <p:sp>
        <p:nvSpPr>
          <p:cNvPr id="5" name="phase-dot0">
            <a:extLst xmlns:a="http://schemas.openxmlformats.org/drawingml/2006/main">
              <a:ext uri="{FF2B5EF4-FFF2-40B4-BE49-F238E27FC236}">
                <a16:creationId xmlns:a16="http://schemas.microsoft.com/office/drawing/2014/main" id="{AC7A13F9-61E4-46FE-8CF4-C6FD52DE2E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85875" y="2867025"/>
            <a:ext cx="361950" cy="361950"/>
          </a:xfrm>
          <a:prstGeom xmlns:a="http://schemas.openxmlformats.org/drawingml/2006/main" prst="roundRect">
            <a:avLst>
              <a:gd name="adj" fmla="val 21053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haseh0">
            <a:extLst xmlns:a="http://schemas.openxmlformats.org/drawingml/2006/main">
              <a:ext uri="{FF2B5EF4-FFF2-40B4-BE49-F238E27FC236}">
                <a16:creationId xmlns:a16="http://schemas.microsoft.com/office/drawing/2014/main" id="{E775D8AA-DF05-48F3-A93A-6F6A1735BD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27622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01 · 本体映射</a:t>
            </a:r>
          </a:p>
        </p:txBody>
      </p:sp>
      <p:sp>
        <p:nvSpPr>
          <p:cNvPr id="7" name="phaseb0">
            <a:extLst xmlns:a="http://schemas.openxmlformats.org/drawingml/2006/main">
              <a:ext uri="{FF2B5EF4-FFF2-40B4-BE49-F238E27FC236}">
                <a16:creationId xmlns:a16="http://schemas.microsoft.com/office/drawing/2014/main" id="{536228D2-070A-4CAB-9447-0A5C55B876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571875"/>
            <a:ext cx="285750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盘点现有数据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统一对象、关系与指标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形成企业经营全景</a:t>
            </a:r>
          </a:p>
        </p:txBody>
      </p:sp>
      <p:sp>
        <p:nvSpPr>
          <p:cNvPr id="8" name="phase-dot1">
            <a:extLst xmlns:a="http://schemas.openxmlformats.org/drawingml/2006/main">
              <a:ext uri="{FF2B5EF4-FFF2-40B4-BE49-F238E27FC236}">
                <a16:creationId xmlns:a16="http://schemas.microsoft.com/office/drawing/2014/main" id="{0F79F0ED-8863-4737-A576-CEA29E8277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2867025"/>
            <a:ext cx="361950" cy="361950"/>
          </a:xfrm>
          <a:prstGeom xmlns:a="http://schemas.openxmlformats.org/drawingml/2006/main" prst="roundRect">
            <a:avLst>
              <a:gd name="adj" fmla="val 21053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phaseh1">
            <a:extLst xmlns:a="http://schemas.openxmlformats.org/drawingml/2006/main">
              <a:ext uri="{FF2B5EF4-FFF2-40B4-BE49-F238E27FC236}">
                <a16:creationId xmlns:a16="http://schemas.microsoft.com/office/drawing/2014/main" id="{A4059855-BBAC-44AB-A0D2-0DE21D7F4C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1809750"/>
            <a:ext cx="27622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02 · 模型落地</a:t>
            </a:r>
          </a:p>
        </p:txBody>
      </p:sp>
      <p:sp>
        <p:nvSpPr>
          <p:cNvPr id="10" name="phaseb1">
            <a:extLst xmlns:a="http://schemas.openxmlformats.org/drawingml/2006/main">
              <a:ext uri="{FF2B5EF4-FFF2-40B4-BE49-F238E27FC236}">
                <a16:creationId xmlns:a16="http://schemas.microsoft.com/office/drawing/2014/main" id="{43D6589E-B04F-4BE0-BD2E-6D40CB67EE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3571875"/>
            <a:ext cx="285750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构建运营管理数字模型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识别问题与利润机会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沉淀最佳实践</a:t>
            </a:r>
          </a:p>
        </p:txBody>
      </p:sp>
      <p:sp>
        <p:nvSpPr>
          <p:cNvPr id="11" name="phase-dot2">
            <a:extLst xmlns:a="http://schemas.openxmlformats.org/drawingml/2006/main">
              <a:ext uri="{FF2B5EF4-FFF2-40B4-BE49-F238E27FC236}">
                <a16:creationId xmlns:a16="http://schemas.microsoft.com/office/drawing/2014/main" id="{66A1F0C5-1571-4486-AED3-156EFEB5E8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10625" y="2867025"/>
            <a:ext cx="361950" cy="361950"/>
          </a:xfrm>
          <a:prstGeom xmlns:a="http://schemas.openxmlformats.org/drawingml/2006/main" prst="roundRect">
            <a:avLst>
              <a:gd name="adj" fmla="val 21053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phaseh2">
            <a:extLst xmlns:a="http://schemas.openxmlformats.org/drawingml/2006/main">
              <a:ext uri="{FF2B5EF4-FFF2-40B4-BE49-F238E27FC236}">
                <a16:creationId xmlns:a16="http://schemas.microsoft.com/office/drawing/2014/main" id="{D95E4AAB-C778-4F10-904A-30634B9BDC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1809750"/>
            <a:ext cx="27622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03 · 智脑进化</a:t>
            </a:r>
          </a:p>
        </p:txBody>
      </p:sp>
      <p:sp>
        <p:nvSpPr>
          <p:cNvPr id="13" name="phaseb2">
            <a:extLst xmlns:a="http://schemas.openxmlformats.org/drawingml/2006/main">
              <a:ext uri="{FF2B5EF4-FFF2-40B4-BE49-F238E27FC236}">
                <a16:creationId xmlns:a16="http://schemas.microsoft.com/office/drawing/2014/main" id="{53D7B5D1-48FE-43D2-934B-2F3D4D349A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3571875"/>
            <a:ext cx="285750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AI 生成决策建议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推演经营影响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用执行结果持续校准</a:t>
            </a:r>
          </a:p>
        </p:txBody>
      </p:sp>
      <p:sp>
        <p:nvSpPr>
          <p:cNvPr id="14" name="delivery">
            <a:extLst xmlns:a="http://schemas.openxmlformats.org/drawingml/2006/main">
              <a:ext uri="{FF2B5EF4-FFF2-40B4-BE49-F238E27FC236}">
                <a16:creationId xmlns:a16="http://schemas.microsoft.com/office/drawing/2014/main" id="{0EAB664E-5BB9-4747-8012-71B1E4B98F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667375"/>
            <a:ext cx="10668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0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不改变企业已有系统，先建立统一认知，再逐步增强预测与决策能力。</a:t>
            </a:r>
          </a:p>
        </p:txBody>
      </p:sp>
    </p:spTree>
    <p:extLst>
      <p:ext uri="{BB962C8B-B14F-4D97-AF65-F5344CB8AC3E}">
        <p14:creationId xmlns:p14="http://schemas.microsoft.com/office/powerpoint/2010/main" val="1731379743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eyebrow">
            <a:extLst xmlns:a="http://schemas.openxmlformats.org/drawingml/2006/main">
              <a:ext uri="{FF2B5EF4-FFF2-40B4-BE49-F238E27FC236}">
                <a16:creationId xmlns:a16="http://schemas.microsoft.com/office/drawing/2014/main" id="{7F93B5EA-A33B-4E18-8131-8EC5AC5710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63105E24-C077-4B29-BE96-BB5A0B686C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行业模型越完善，企业获得的经营洞察越深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9E4FB632-4A32-4BAF-B826-4CD72D5417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15</a:t>
            </a:r>
          </a:p>
        </p:txBody>
      </p:sp>
      <p:sp>
        <p:nvSpPr>
          <p:cNvPr id="4" name="metric-建立行业统一对象、关系与语言">
            <a:extLst xmlns:a="http://schemas.openxmlformats.org/drawingml/2006/main">
              <a:ext uri="{FF2B5EF4-FFF2-40B4-BE49-F238E27FC236}">
                <a16:creationId xmlns:a16="http://schemas.microsoft.com/office/drawing/2014/main" id="{8BE03A76-18F9-49C1-80AD-F798A7A219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000250"/>
            <a:ext cx="333375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metric-accent-建立行业统一对象、关系与语言">
            <a:extLst xmlns:a="http://schemas.openxmlformats.org/drawingml/2006/main">
              <a:ext uri="{FF2B5EF4-FFF2-40B4-BE49-F238E27FC236}">
                <a16:creationId xmlns:a16="http://schemas.microsoft.com/office/drawing/2014/main" id="{115E3B84-E151-4A19-BF08-C2ED6F8BBF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000250"/>
            <a:ext cx="333375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metric-value-建立行业统一对象、关系与语言">
            <a:extLst xmlns:a="http://schemas.openxmlformats.org/drawingml/2006/main">
              <a:ext uri="{FF2B5EF4-FFF2-40B4-BE49-F238E27FC236}">
                <a16:creationId xmlns:a16="http://schemas.microsoft.com/office/drawing/2014/main" id="{A3B86EEE-42AB-41D2-8A2A-7289203984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333625"/>
            <a:ext cx="28765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本体化</a:t>
            </a:r>
          </a:p>
        </p:txBody>
      </p:sp>
      <p:sp>
        <p:nvSpPr>
          <p:cNvPr id="7" name="metric-label-建立行业统一对象、关系与语言">
            <a:extLst xmlns:a="http://schemas.openxmlformats.org/drawingml/2006/main">
              <a:ext uri="{FF2B5EF4-FFF2-40B4-BE49-F238E27FC236}">
                <a16:creationId xmlns:a16="http://schemas.microsoft.com/office/drawing/2014/main" id="{E33F43C6-BCAB-44EB-93E7-4659EE62D4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200400"/>
            <a:ext cx="28765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39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建立行业统一对象、关系与语言</a:t>
            </a:r>
          </a:p>
        </p:txBody>
      </p:sp>
      <p:sp>
        <p:nvSpPr>
          <p:cNvPr id="8" name="metric-把最佳实践沉淀为可计算规则">
            <a:extLst xmlns:a="http://schemas.openxmlformats.org/drawingml/2006/main">
              <a:ext uri="{FF2B5EF4-FFF2-40B4-BE49-F238E27FC236}">
                <a16:creationId xmlns:a16="http://schemas.microsoft.com/office/drawing/2014/main" id="{F76A036E-D593-4859-A928-874F324232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2000250"/>
            <a:ext cx="333375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metric-accent-把最佳实践沉淀为可计算规则">
            <a:extLst xmlns:a="http://schemas.openxmlformats.org/drawingml/2006/main">
              <a:ext uri="{FF2B5EF4-FFF2-40B4-BE49-F238E27FC236}">
                <a16:creationId xmlns:a16="http://schemas.microsoft.com/office/drawing/2014/main" id="{3763BFBC-529C-47AD-8437-429B69C4CA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2000250"/>
            <a:ext cx="333375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2D4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metric-value-把最佳实践沉淀为可计算规则">
            <a:extLst xmlns:a="http://schemas.openxmlformats.org/drawingml/2006/main">
              <a:ext uri="{FF2B5EF4-FFF2-40B4-BE49-F238E27FC236}">
                <a16:creationId xmlns:a16="http://schemas.microsoft.com/office/drawing/2014/main" id="{07AE3AA3-2903-481C-AF2D-6FA8738FC2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57725" y="2333625"/>
            <a:ext cx="28765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模型化</a:t>
            </a:r>
          </a:p>
        </p:txBody>
      </p:sp>
      <p:sp>
        <p:nvSpPr>
          <p:cNvPr id="11" name="metric-label-把最佳实践沉淀为可计算规则">
            <a:extLst xmlns:a="http://schemas.openxmlformats.org/drawingml/2006/main">
              <a:ext uri="{FF2B5EF4-FFF2-40B4-BE49-F238E27FC236}">
                <a16:creationId xmlns:a16="http://schemas.microsoft.com/office/drawing/2014/main" id="{A67562E5-2F79-4DB8-A95F-38CAF6DB6E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57725" y="3200400"/>
            <a:ext cx="28765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把最佳实践沉淀为可计算规则</a:t>
            </a:r>
          </a:p>
        </p:txBody>
      </p:sp>
      <p:sp>
        <p:nvSpPr>
          <p:cNvPr id="12" name="metric-让 AI 在可信语义上分析与推演">
            <a:extLst xmlns:a="http://schemas.openxmlformats.org/drawingml/2006/main">
              <a:ext uri="{FF2B5EF4-FFF2-40B4-BE49-F238E27FC236}">
                <a16:creationId xmlns:a16="http://schemas.microsoft.com/office/drawing/2014/main" id="{DAC138F3-7D37-4167-BD50-DA14C91F59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2000250"/>
            <a:ext cx="333375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metric-accent-让 AI 在可信语义上分析与推演">
            <a:extLst xmlns:a="http://schemas.openxmlformats.org/drawingml/2006/main">
              <a:ext uri="{FF2B5EF4-FFF2-40B4-BE49-F238E27FC236}">
                <a16:creationId xmlns:a16="http://schemas.microsoft.com/office/drawing/2014/main" id="{94DFAD04-C72D-455F-925F-71CB037FF5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2000250"/>
            <a:ext cx="333375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metric-value-让 AI 在可信语义上分析与推演">
            <a:extLst xmlns:a="http://schemas.openxmlformats.org/drawingml/2006/main">
              <a:ext uri="{FF2B5EF4-FFF2-40B4-BE49-F238E27FC236}">
                <a16:creationId xmlns:a16="http://schemas.microsoft.com/office/drawing/2014/main" id="{0DE25592-6BDF-46BD-85D9-E036B41EFC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86800" y="2333625"/>
            <a:ext cx="28765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智能化</a:t>
            </a:r>
          </a:p>
        </p:txBody>
      </p:sp>
      <p:sp>
        <p:nvSpPr>
          <p:cNvPr id="15" name="metric-label-让 AI 在可信语义上分析与推演">
            <a:extLst xmlns:a="http://schemas.openxmlformats.org/drawingml/2006/main">
              <a:ext uri="{FF2B5EF4-FFF2-40B4-BE49-F238E27FC236}">
                <a16:creationId xmlns:a16="http://schemas.microsoft.com/office/drawing/2014/main" id="{C855BDFC-BFEF-4209-9EA6-0DB9D4403A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86800" y="3200400"/>
            <a:ext cx="28765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58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让 AI 在可信语义上分析与推演</a:t>
            </a:r>
          </a:p>
        </p:txBody>
      </p:sp>
      <p:sp>
        <p:nvSpPr>
          <p:cNvPr id="16" name="flywheel-title">
            <a:extLst xmlns:a="http://schemas.openxmlformats.org/drawingml/2006/main">
              <a:ext uri="{FF2B5EF4-FFF2-40B4-BE49-F238E27FC236}">
                <a16:creationId xmlns:a16="http://schemas.microsoft.com/office/drawing/2014/main" id="{2128CE5A-E890-4028-9F96-EA07E9608A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686300"/>
            <a:ext cx="285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444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行业知识飞轮</a:t>
            </a:r>
          </a:p>
        </p:txBody>
      </p:sp>
      <p:sp>
        <p:nvSpPr>
          <p:cNvPr id="17" name="flywheel">
            <a:extLst xmlns:a="http://schemas.openxmlformats.org/drawingml/2006/main">
              <a:ext uri="{FF2B5EF4-FFF2-40B4-BE49-F238E27FC236}">
                <a16:creationId xmlns:a16="http://schemas.microsoft.com/office/drawing/2014/main" id="{659675A1-CAAB-409C-B0A0-C96475AABD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238750"/>
            <a:ext cx="110490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更多业务场景 → 更完整的行业本体 → 更成熟的运营模型 → 更准确的 AI 建议 → 更高质量的决策反馈</a:t>
            </a:r>
          </a:p>
        </p:txBody>
      </p:sp>
    </p:spTree>
    <p:extLst>
      <p:ext uri="{BB962C8B-B14F-4D97-AF65-F5344CB8AC3E}">
        <p14:creationId xmlns:p14="http://schemas.microsoft.com/office/powerpoint/2010/main" val="1535742635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close-brand">
            <a:extLst xmlns:a="http://schemas.openxmlformats.org/drawingml/2006/main">
              <a:ext uri="{FF2B5EF4-FFF2-40B4-BE49-F238E27FC236}">
                <a16:creationId xmlns:a16="http://schemas.microsoft.com/office/drawing/2014/main" id="{5157898E-8C3E-4E24-A29C-929383C7B0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61950"/>
            <a:ext cx="285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2424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SBrain</a:t>
            </a:r>
          </a:p>
        </p:txBody>
      </p:sp>
      <p:sp>
        <p:nvSpPr>
          <p:cNvPr id="2" name="close-title">
            <a:extLst xmlns:a="http://schemas.openxmlformats.org/drawingml/2006/main">
              <a:ext uri="{FF2B5EF4-FFF2-40B4-BE49-F238E27FC236}">
                <a16:creationId xmlns:a16="http://schemas.microsoft.com/office/drawing/2014/main" id="{D3492A25-205C-4387-9035-F0650A3BFA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10668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4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4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整合现有数据，看清企业现在</a:t>
            </a:r>
          </a:p>
          <a:p xmlns:a="http://schemas.openxmlformats.org/drawingml/2006/main">
            <a:pPr algn="l">
              <a:defRPr sz="4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4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借助 AI 智脑，掌控经营未来</a:t>
            </a:r>
          </a:p>
        </p:txBody>
      </p:sp>
      <p:sp>
        <p:nvSpPr>
          <p:cNvPr id="3" name="close-sub">
            <a:extLst xmlns:a="http://schemas.openxmlformats.org/drawingml/2006/main">
              <a:ext uri="{FF2B5EF4-FFF2-40B4-BE49-F238E27FC236}">
                <a16:creationId xmlns:a16="http://schemas.microsoft.com/office/drawing/2014/main" id="{D332C2B3-2007-4749-8109-A4D98D9E38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191000"/>
            <a:ext cx="933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行业数字本体，是企业运营管理智能化的共同语言</a:t>
            </a:r>
          </a:p>
        </p:txBody>
      </p:sp>
      <p:sp>
        <p:nvSpPr>
          <p:cNvPr id="4" name="close-accent">
            <a:extLst xmlns:a="http://schemas.openxmlformats.org/drawingml/2006/main">
              <a:ext uri="{FF2B5EF4-FFF2-40B4-BE49-F238E27FC236}">
                <a16:creationId xmlns:a16="http://schemas.microsoft.com/office/drawing/2014/main" id="{8B25A859-98A9-4803-A73C-59D34CB736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581650"/>
            <a:ext cx="113919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close-next">
            <a:extLst xmlns:a="http://schemas.openxmlformats.org/drawingml/2006/main">
              <a:ext uri="{FF2B5EF4-FFF2-40B4-BE49-F238E27FC236}">
                <a16:creationId xmlns:a16="http://schemas.microsoft.com/office/drawing/2014/main" id="{6AD92F08-C836-4518-BCBE-E499A88F9C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24550"/>
            <a:ext cx="9525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333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建议下一步：选择一个完整经营月，完成数据预检与利润基线共创</a:t>
            </a:r>
          </a:p>
        </p:txBody>
      </p:sp>
    </p:spTree>
    <p:extLst>
      <p:ext uri="{BB962C8B-B14F-4D97-AF65-F5344CB8AC3E}">
        <p14:creationId xmlns:p14="http://schemas.microsoft.com/office/powerpoint/2010/main" val="1275652214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eyebrow">
            <a:extLst xmlns:a="http://schemas.openxmlformats.org/drawingml/2006/main">
              <a:ext uri="{FF2B5EF4-FFF2-40B4-BE49-F238E27FC236}">
                <a16:creationId xmlns:a16="http://schemas.microsoft.com/office/drawing/2014/main" id="{47D5493F-C5B7-4753-855C-AA1A016698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F8378D98-D222-463C-B5D5-EA5FE93203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不再建系统，而是建立统一经营认知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37D97438-4B39-46DC-8886-0BCBDCC440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4" name="n0">
            <a:extLst xmlns:a="http://schemas.openxmlformats.org/drawingml/2006/main">
              <a:ext uri="{FF2B5EF4-FFF2-40B4-BE49-F238E27FC236}">
                <a16:creationId xmlns:a16="http://schemas.microsoft.com/office/drawing/2014/main" id="{6FC1CF95-FC7B-41FE-BFA4-A3D8C438D1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952625"/>
            <a:ext cx="76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148"/>
          </a:bodyPr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7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cxnSp>
        <p:nvCxnSpPr>
          <p:cNvPr id="21" name=""/>
          <p:cNvCxnSpPr/>
          <p:nvPr/>
        </p:nvCxnSpPr>
        <p:spPr>
          <a:xfrm xmlns:a="http://schemas.openxmlformats.org/drawingml/2006/main">
            <a:off x="400050" y="2571750"/>
            <a:ext cx="333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6" name="h0">
            <a:extLst xmlns:a="http://schemas.openxmlformats.org/drawingml/2006/main">
              <a:ext uri="{FF2B5EF4-FFF2-40B4-BE49-F238E27FC236}">
                <a16:creationId xmlns:a16="http://schemas.microsoft.com/office/drawing/2014/main" id="{6C751472-6161-4DE5-87EE-C1726EE484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0"/>
            <a:ext cx="3333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不替换现有系统</a:t>
            </a:r>
          </a:p>
        </p:txBody>
      </p:sp>
      <p:sp>
        <p:nvSpPr>
          <p:cNvPr id="7" name="b0">
            <a:extLst xmlns:a="http://schemas.openxmlformats.org/drawingml/2006/main">
              <a:ext uri="{FF2B5EF4-FFF2-40B4-BE49-F238E27FC236}">
                <a16:creationId xmlns:a16="http://schemas.microsoft.com/office/drawing/2014/main" id="{A441BB6C-7B7B-41AC-AFA5-A4B76062B8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486150"/>
            <a:ext cx="333375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连接 POS、ERP、会员、供应链、财务与人事，让已有系统继续发挥作用</a:t>
            </a:r>
          </a:p>
        </p:txBody>
      </p:sp>
      <p:sp>
        <p:nvSpPr>
          <p:cNvPr id="8" name="n1">
            <a:extLst xmlns:a="http://schemas.openxmlformats.org/drawingml/2006/main">
              <a:ext uri="{FF2B5EF4-FFF2-40B4-BE49-F238E27FC236}">
                <a16:creationId xmlns:a16="http://schemas.microsoft.com/office/drawing/2014/main" id="{9634EFC7-020A-45D8-B84C-A44E82B85C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57675" y="1952625"/>
            <a:ext cx="76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148"/>
          </a:bodyPr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7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cxnSp>
        <p:nvCxnSpPr>
          <p:cNvPr id="25" name=""/>
          <p:cNvCxnSpPr/>
          <p:nvPr/>
        </p:nvCxnSpPr>
        <p:spPr>
          <a:xfrm xmlns:a="http://schemas.openxmlformats.org/drawingml/2006/main">
            <a:off x="4257675" y="2571750"/>
            <a:ext cx="333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0" name="h1">
            <a:extLst xmlns:a="http://schemas.openxmlformats.org/drawingml/2006/main">
              <a:ext uri="{FF2B5EF4-FFF2-40B4-BE49-F238E27FC236}">
                <a16:creationId xmlns:a16="http://schemas.microsoft.com/office/drawing/2014/main" id="{D75E2E6F-452E-4DE0-9890-9B2599EECF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57675" y="2857500"/>
            <a:ext cx="3333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不增加一线负担</a:t>
            </a:r>
          </a:p>
        </p:txBody>
      </p:sp>
      <p:sp>
        <p:nvSpPr>
          <p:cNvPr id="11" name="b1">
            <a:extLst xmlns:a="http://schemas.openxmlformats.org/drawingml/2006/main">
              <a:ext uri="{FF2B5EF4-FFF2-40B4-BE49-F238E27FC236}">
                <a16:creationId xmlns:a16="http://schemas.microsoft.com/office/drawing/2014/main" id="{B15277D8-C71D-4964-B3EF-540AABA4EB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57675" y="3486150"/>
            <a:ext cx="333375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复用现有数据与管理流程，不要求门店重复填报、重新生产数据</a:t>
            </a:r>
          </a:p>
        </p:txBody>
      </p:sp>
      <p:sp>
        <p:nvSpPr>
          <p:cNvPr id="12" name="n2">
            <a:extLst xmlns:a="http://schemas.openxmlformats.org/drawingml/2006/main">
              <a:ext uri="{FF2B5EF4-FFF2-40B4-BE49-F238E27FC236}">
                <a16:creationId xmlns:a16="http://schemas.microsoft.com/office/drawing/2014/main" id="{84E649B7-4BFA-4641-BCAA-DAD39A4B2F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1952625"/>
            <a:ext cx="76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148"/>
          </a:bodyPr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7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cxnSp>
        <p:nvCxnSpPr>
          <p:cNvPr id="29" name=""/>
          <p:cNvCxnSpPr/>
          <p:nvPr/>
        </p:nvCxnSpPr>
        <p:spPr>
          <a:xfrm xmlns:a="http://schemas.openxmlformats.org/drawingml/2006/main">
            <a:off x="8115300" y="2571750"/>
            <a:ext cx="333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4" name="h2">
            <a:extLst xmlns:a="http://schemas.openxmlformats.org/drawingml/2006/main">
              <a:ext uri="{FF2B5EF4-FFF2-40B4-BE49-F238E27FC236}">
                <a16:creationId xmlns:a16="http://schemas.microsoft.com/office/drawing/2014/main" id="{410B4486-C2E4-4281-BB08-B59F1A1EB5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2857500"/>
            <a:ext cx="3333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不止于数据展示</a:t>
            </a:r>
          </a:p>
        </p:txBody>
      </p:sp>
      <p:sp>
        <p:nvSpPr>
          <p:cNvPr id="15" name="b2">
            <a:extLst xmlns:a="http://schemas.openxmlformats.org/drawingml/2006/main">
              <a:ext uri="{FF2B5EF4-FFF2-40B4-BE49-F238E27FC236}">
                <a16:creationId xmlns:a16="http://schemas.microsoft.com/office/drawing/2014/main" id="{7A5EA21E-2399-4A11-9A45-62B7CF46F5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3486150"/>
            <a:ext cx="333375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用行业模型解释数据关系，把经营现状转化为判断、建议与行动</a:t>
            </a:r>
          </a:p>
        </p:txBody>
      </p:sp>
      <p:sp>
        <p:nvSpPr>
          <p:cNvPr id="16" name="takeaway">
            <a:extLst xmlns:a="http://schemas.openxmlformats.org/drawingml/2006/main">
              <a:ext uri="{FF2B5EF4-FFF2-40B4-BE49-F238E27FC236}">
                <a16:creationId xmlns:a16="http://schemas.microsoft.com/office/drawing/2014/main" id="{8FE9396C-400A-4883-A63C-D6A91A491B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562600"/>
            <a:ext cx="10572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真正的数字化价值，是让企业拥有统一、准确、可推演的经营语言。</a:t>
            </a:r>
          </a:p>
        </p:txBody>
      </p:sp>
    </p:spTree>
    <p:extLst>
      <p:ext uri="{BB962C8B-B14F-4D97-AF65-F5344CB8AC3E}">
        <p14:creationId xmlns:p14="http://schemas.microsoft.com/office/powerpoint/2010/main" val="84059150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eyebrow">
            <a:extLst xmlns:a="http://schemas.openxmlformats.org/drawingml/2006/main">
              <a:ext uri="{FF2B5EF4-FFF2-40B4-BE49-F238E27FC236}">
                <a16:creationId xmlns:a16="http://schemas.microsoft.com/office/drawing/2014/main" id="{B628666C-9333-4B46-A6A9-409B176F4E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6C7F95E4-9991-4753-980D-2A6309F6BE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运营管理数字模型，把经验沉淀为可计算的决策逻辑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FACFC2F0-73BD-44A6-935F-9E4FD9C8D2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cxnSp>
        <p:nvCxnSpPr>
          <p:cNvPr id="22" name=""/>
          <p:cNvCxnSpPr/>
          <p:nvPr/>
        </p:nvCxnSpPr>
        <p:spPr>
          <a:xfrm xmlns:a="http://schemas.openxmlformats.org/drawingml/2006/main">
            <a:off x="1047750" y="3143250"/>
            <a:ext cx="9906000" cy="0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0A0A0A"/>
            </a:solidFill>
            <a:prstDash val="solid"/>
          </a:ln>
        </p:spPr>
      </p:cxnSp>
      <p:sp>
        <p:nvSpPr>
          <p:cNvPr id="5" name="dot0">
            <a:extLst xmlns:a="http://schemas.openxmlformats.org/drawingml/2006/main">
              <a:ext uri="{FF2B5EF4-FFF2-40B4-BE49-F238E27FC236}">
                <a16:creationId xmlns:a16="http://schemas.microsoft.com/office/drawing/2014/main" id="{509EC8AF-916F-4785-8559-B032ACD87B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2990850"/>
            <a:ext cx="304800" cy="3048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step0">
            <a:extLst xmlns:a="http://schemas.openxmlformats.org/drawingml/2006/main">
              <a:ext uri="{FF2B5EF4-FFF2-40B4-BE49-F238E27FC236}">
                <a16:creationId xmlns:a16="http://schemas.microsoft.com/office/drawing/2014/main" id="{AD86B7AB-F6F3-4824-93B4-CCEE0CDDAA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000250"/>
            <a:ext cx="1762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定义对象</a:t>
            </a:r>
          </a:p>
        </p:txBody>
      </p:sp>
      <p:sp>
        <p:nvSpPr>
          <p:cNvPr id="7" name="desc0">
            <a:extLst xmlns:a="http://schemas.openxmlformats.org/drawingml/2006/main">
              <a:ext uri="{FF2B5EF4-FFF2-40B4-BE49-F238E27FC236}">
                <a16:creationId xmlns:a16="http://schemas.microsoft.com/office/drawing/2014/main" id="{F35319AB-756D-488B-AA2A-D7642DD100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71875"/>
            <a:ext cx="20002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门店、商品、顾客、原料、组织与资金</a:t>
            </a:r>
          </a:p>
        </p:txBody>
      </p:sp>
      <p:sp>
        <p:nvSpPr>
          <p:cNvPr id="8" name="dot1">
            <a:extLst xmlns:a="http://schemas.openxmlformats.org/drawingml/2006/main">
              <a:ext uri="{FF2B5EF4-FFF2-40B4-BE49-F238E27FC236}">
                <a16:creationId xmlns:a16="http://schemas.microsoft.com/office/drawing/2014/main" id="{B9272994-96F6-4B24-AFE9-DC94A00D99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14800" y="2990850"/>
            <a:ext cx="304800" cy="3048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step1">
            <a:extLst xmlns:a="http://schemas.openxmlformats.org/drawingml/2006/main">
              <a:ext uri="{FF2B5EF4-FFF2-40B4-BE49-F238E27FC236}">
                <a16:creationId xmlns:a16="http://schemas.microsoft.com/office/drawing/2014/main" id="{966EBAD2-CDE1-41FF-A8E4-BE9A5E9270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2000250"/>
            <a:ext cx="1762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连接关系</a:t>
            </a:r>
          </a:p>
        </p:txBody>
      </p:sp>
      <p:sp>
        <p:nvSpPr>
          <p:cNvPr id="10" name="desc1">
            <a:extLst xmlns:a="http://schemas.openxmlformats.org/drawingml/2006/main">
              <a:ext uri="{FF2B5EF4-FFF2-40B4-BE49-F238E27FC236}">
                <a16:creationId xmlns:a16="http://schemas.microsoft.com/office/drawing/2014/main" id="{D01F6659-27D9-47EF-BA59-25F1177A2F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3571875"/>
            <a:ext cx="20002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销售、成本、库存、人员和供应链相互关联</a:t>
            </a:r>
          </a:p>
        </p:txBody>
      </p:sp>
      <p:sp>
        <p:nvSpPr>
          <p:cNvPr id="11" name="dot2">
            <a:extLst xmlns:a="http://schemas.openxmlformats.org/drawingml/2006/main">
              <a:ext uri="{FF2B5EF4-FFF2-40B4-BE49-F238E27FC236}">
                <a16:creationId xmlns:a16="http://schemas.microsoft.com/office/drawing/2014/main" id="{FC0458B6-0BD8-4021-8C61-B42F04C96C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72300" y="2990850"/>
            <a:ext cx="304800" cy="3048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step2">
            <a:extLst xmlns:a="http://schemas.openxmlformats.org/drawingml/2006/main">
              <a:ext uri="{FF2B5EF4-FFF2-40B4-BE49-F238E27FC236}">
                <a16:creationId xmlns:a16="http://schemas.microsoft.com/office/drawing/2014/main" id="{DC03EDC4-B9B2-459B-B6D2-C661D3147D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000250"/>
            <a:ext cx="1762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衡量状态</a:t>
            </a:r>
          </a:p>
        </p:txBody>
      </p:sp>
      <p:sp>
        <p:nvSpPr>
          <p:cNvPr id="13" name="desc2">
            <a:extLst xmlns:a="http://schemas.openxmlformats.org/drawingml/2006/main">
              <a:ext uri="{FF2B5EF4-FFF2-40B4-BE49-F238E27FC236}">
                <a16:creationId xmlns:a16="http://schemas.microsoft.com/office/drawing/2014/main" id="{E3421F54-B069-4E1A-97FB-59F2201D86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571875"/>
            <a:ext cx="20002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统一指标判断健康度、风险与利润机会</a:t>
            </a:r>
          </a:p>
        </p:txBody>
      </p:sp>
      <p:sp>
        <p:nvSpPr>
          <p:cNvPr id="14" name="dot3">
            <a:extLst xmlns:a="http://schemas.openxmlformats.org/drawingml/2006/main">
              <a:ext uri="{FF2B5EF4-FFF2-40B4-BE49-F238E27FC236}">
                <a16:creationId xmlns:a16="http://schemas.microsoft.com/office/drawing/2014/main" id="{0278848A-3A3A-4781-9CC8-0D63891736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29800" y="2990850"/>
            <a:ext cx="304800" cy="3048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step3">
            <a:extLst xmlns:a="http://schemas.openxmlformats.org/drawingml/2006/main">
              <a:ext uri="{FF2B5EF4-FFF2-40B4-BE49-F238E27FC236}">
                <a16:creationId xmlns:a16="http://schemas.microsoft.com/office/drawing/2014/main" id="{9BCDBEC0-A061-45D3-9B7D-192CDAF807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0" y="2000250"/>
            <a:ext cx="1762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推演行动</a:t>
            </a:r>
          </a:p>
        </p:txBody>
      </p:sp>
      <p:sp>
        <p:nvSpPr>
          <p:cNvPr id="16" name="desc3">
            <a:extLst xmlns:a="http://schemas.openxmlformats.org/drawingml/2006/main">
              <a:ext uri="{FF2B5EF4-FFF2-40B4-BE49-F238E27FC236}">
                <a16:creationId xmlns:a16="http://schemas.microsoft.com/office/drawing/2014/main" id="{A33139C0-FEF1-41D0-8826-6E26B1CE8F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0" y="3571875"/>
            <a:ext cx="20002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结合最佳实践预测影响并形成决策建议</a:t>
            </a:r>
          </a:p>
        </p:txBody>
      </p:sp>
      <p:sp>
        <p:nvSpPr>
          <p:cNvPr id="17" name="loop">
            <a:extLst xmlns:a="http://schemas.openxmlformats.org/drawingml/2006/main">
              <a:ext uri="{FF2B5EF4-FFF2-40B4-BE49-F238E27FC236}">
                <a16:creationId xmlns:a16="http://schemas.microsoft.com/office/drawing/2014/main" id="{555E2E03-0C67-4D8A-B809-38EF6A7368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391150"/>
            <a:ext cx="11391900" cy="571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looptext">
            <a:extLst xmlns:a="http://schemas.openxmlformats.org/drawingml/2006/main">
              <a:ext uri="{FF2B5EF4-FFF2-40B4-BE49-F238E27FC236}">
                <a16:creationId xmlns:a16="http://schemas.microsoft.com/office/drawing/2014/main" id="{2BF02D4B-EABF-4BA6-9304-D819E08302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514975"/>
            <a:ext cx="109347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667"/>
          </a:bodyPr>
          <a:lstStyle xmlns:a="http://schemas.openxmlformats.org/drawingml/2006/main"/>
          <a:p xmlns:a="http://schemas.openxmlformats.org/drawingml/2006/main">
            <a:pPr algn="ctr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企业经营经验 → 行业数字模型 → AI 智脑分析 → 决策结果反馈 → 模型持续进化</a:t>
            </a:r>
          </a:p>
        </p:txBody>
      </p:sp>
    </p:spTree>
    <p:extLst>
      <p:ext uri="{BB962C8B-B14F-4D97-AF65-F5344CB8AC3E}">
        <p14:creationId xmlns:p14="http://schemas.microsoft.com/office/powerpoint/2010/main" val="244437129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eyebrow">
            <a:extLst xmlns:a="http://schemas.openxmlformats.org/drawingml/2006/main">
              <a:ext uri="{FF2B5EF4-FFF2-40B4-BE49-F238E27FC236}">
                <a16:creationId xmlns:a16="http://schemas.microsoft.com/office/drawing/2014/main" id="{5756FD3C-7F6F-4397-8DFB-913DC8FB74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0A3233FC-7473-47A0-AD9A-8DF16D8E51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行业数字本体，让分散数据还原为完整经营图景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9C6FF45D-C370-42A9-B94E-A7E92CF88C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4" name="domain0">
            <a:extLst xmlns:a="http://schemas.openxmlformats.org/drawingml/2006/main">
              <a:ext uri="{FF2B5EF4-FFF2-40B4-BE49-F238E27FC236}">
                <a16:creationId xmlns:a16="http://schemas.microsoft.com/office/drawing/2014/main" id="{DA39F8AE-52D1-42EC-9444-74D85D54F8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dno0">
            <a:extLst xmlns:a="http://schemas.openxmlformats.org/drawingml/2006/main">
              <a:ext uri="{FF2B5EF4-FFF2-40B4-BE49-F238E27FC236}">
                <a16:creationId xmlns:a16="http://schemas.microsoft.com/office/drawing/2014/main" id="{A95D8B16-0614-48FB-BB7B-73650F8985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6" name="dh0">
            <a:extLst xmlns:a="http://schemas.openxmlformats.org/drawingml/2006/main">
              <a:ext uri="{FF2B5EF4-FFF2-40B4-BE49-F238E27FC236}">
                <a16:creationId xmlns:a16="http://schemas.microsoft.com/office/drawing/2014/main" id="{9D0DDD92-8E03-4272-B59B-8E12046FFB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收入增长</a:t>
            </a:r>
          </a:p>
        </p:txBody>
      </p:sp>
      <p:sp>
        <p:nvSpPr>
          <p:cNvPr id="7" name="db0">
            <a:extLst xmlns:a="http://schemas.openxmlformats.org/drawingml/2006/main">
              <a:ext uri="{FF2B5EF4-FFF2-40B4-BE49-F238E27FC236}">
                <a16:creationId xmlns:a16="http://schemas.microsoft.com/office/drawing/2014/main" id="{F86CEDA3-74ED-4E14-ABD2-0E038BF21F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07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营收 / 餐段 / 渠道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会员复购 / 平台优惠</a:t>
            </a:r>
          </a:p>
        </p:txBody>
      </p:sp>
      <p:sp>
        <p:nvSpPr>
          <p:cNvPr id="8" name="domain1">
            <a:extLst xmlns:a="http://schemas.openxmlformats.org/drawingml/2006/main">
              <a:ext uri="{FF2B5EF4-FFF2-40B4-BE49-F238E27FC236}">
                <a16:creationId xmlns:a16="http://schemas.microsoft.com/office/drawing/2014/main" id="{5EA566D1-71A9-4A70-94F5-A185737418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76525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dno1">
            <a:extLst xmlns:a="http://schemas.openxmlformats.org/drawingml/2006/main">
              <a:ext uri="{FF2B5EF4-FFF2-40B4-BE49-F238E27FC236}">
                <a16:creationId xmlns:a16="http://schemas.microsoft.com/office/drawing/2014/main" id="{67FB0DD5-3977-4332-97FA-DABBABD52F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67025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dh1">
            <a:extLst xmlns:a="http://schemas.openxmlformats.org/drawingml/2006/main">
              <a:ext uri="{FF2B5EF4-FFF2-40B4-BE49-F238E27FC236}">
                <a16:creationId xmlns:a16="http://schemas.microsoft.com/office/drawing/2014/main" id="{6416EC9F-809D-46B8-9834-C3B0802747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67025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商品经营</a:t>
            </a:r>
          </a:p>
        </p:txBody>
      </p:sp>
      <p:sp>
        <p:nvSpPr>
          <p:cNvPr id="11" name="db1">
            <a:extLst xmlns:a="http://schemas.openxmlformats.org/drawingml/2006/main">
              <a:ext uri="{FF2B5EF4-FFF2-40B4-BE49-F238E27FC236}">
                <a16:creationId xmlns:a16="http://schemas.microsoft.com/office/drawing/2014/main" id="{7CD9019E-FBF1-4796-ABC6-823A9618C9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67025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SKU 分层 / 搭售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菜品成本 / BOM 穿透</a:t>
            </a:r>
          </a:p>
        </p:txBody>
      </p:sp>
      <p:sp>
        <p:nvSpPr>
          <p:cNvPr id="12" name="domain2">
            <a:extLst xmlns:a="http://schemas.openxmlformats.org/drawingml/2006/main">
              <a:ext uri="{FF2B5EF4-FFF2-40B4-BE49-F238E27FC236}">
                <a16:creationId xmlns:a16="http://schemas.microsoft.com/office/drawing/2014/main" id="{43CD2869-2493-4F66-80D8-06CC8B3D65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dno2">
            <a:extLst xmlns:a="http://schemas.openxmlformats.org/drawingml/2006/main">
              <a:ext uri="{FF2B5EF4-FFF2-40B4-BE49-F238E27FC236}">
                <a16:creationId xmlns:a16="http://schemas.microsoft.com/office/drawing/2014/main" id="{A1491C9A-F530-41F5-A33E-63FDC4169D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4" name="dh2">
            <a:extLst xmlns:a="http://schemas.openxmlformats.org/drawingml/2006/main">
              <a:ext uri="{FF2B5EF4-FFF2-40B4-BE49-F238E27FC236}">
                <a16:creationId xmlns:a16="http://schemas.microsoft.com/office/drawing/2014/main" id="{7DD01EA6-B5D3-4B8A-A49D-199726A884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供应链</a:t>
            </a:r>
          </a:p>
        </p:txBody>
      </p:sp>
      <p:sp>
        <p:nvSpPr>
          <p:cNvPr id="15" name="db2">
            <a:extLst xmlns:a="http://schemas.openxmlformats.org/drawingml/2006/main">
              <a:ext uri="{FF2B5EF4-FFF2-40B4-BE49-F238E27FC236}">
                <a16:creationId xmlns:a16="http://schemas.microsoft.com/office/drawing/2014/main" id="{57A83828-56C7-4E2E-9D9C-CB2FAB90AB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07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采购 / 库存 / 配送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中央厨房 / 生产要货</a:t>
            </a:r>
          </a:p>
        </p:txBody>
      </p:sp>
      <p:sp>
        <p:nvSpPr>
          <p:cNvPr id="16" name="domain3">
            <a:extLst xmlns:a="http://schemas.openxmlformats.org/drawingml/2006/main">
              <a:ext uri="{FF2B5EF4-FFF2-40B4-BE49-F238E27FC236}">
                <a16:creationId xmlns:a16="http://schemas.microsoft.com/office/drawing/2014/main" id="{DBF1D323-D79C-41FA-B7F2-B5E5AB396E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dno3">
            <a:extLst xmlns:a="http://schemas.openxmlformats.org/drawingml/2006/main">
              <a:ext uri="{FF2B5EF4-FFF2-40B4-BE49-F238E27FC236}">
                <a16:creationId xmlns:a16="http://schemas.microsoft.com/office/drawing/2014/main" id="{55941D1F-0A8B-4DAD-BBBE-A9124232E0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9975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8" name="dh3">
            <a:extLst xmlns:a="http://schemas.openxmlformats.org/drawingml/2006/main">
              <a:ext uri="{FF2B5EF4-FFF2-40B4-BE49-F238E27FC236}">
                <a16:creationId xmlns:a16="http://schemas.microsoft.com/office/drawing/2014/main" id="{0DED5621-760E-43EC-9758-394BD0DA04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9975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门店效率</a:t>
            </a:r>
          </a:p>
        </p:txBody>
      </p:sp>
      <p:sp>
        <p:nvSpPr>
          <p:cNvPr id="19" name="db3">
            <a:extLst xmlns:a="http://schemas.openxmlformats.org/drawingml/2006/main">
              <a:ext uri="{FF2B5EF4-FFF2-40B4-BE49-F238E27FC236}">
                <a16:creationId xmlns:a16="http://schemas.microsoft.com/office/drawing/2014/main" id="{BC2868E7-8DE2-4939-B4A1-CACD8DE63F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9975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07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费用 / 人效 / 排班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区域与店长工作台</a:t>
            </a:r>
          </a:p>
        </p:txBody>
      </p:sp>
      <p:sp>
        <p:nvSpPr>
          <p:cNvPr id="20" name="domain4">
            <a:extLst xmlns:a="http://schemas.openxmlformats.org/drawingml/2006/main">
              <a:ext uri="{FF2B5EF4-FFF2-40B4-BE49-F238E27FC236}">
                <a16:creationId xmlns:a16="http://schemas.microsoft.com/office/drawing/2014/main" id="{97EDEAA0-3612-43E6-A38A-8CF4A533F5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05950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dno4">
            <a:extLst xmlns:a="http://schemas.openxmlformats.org/drawingml/2006/main">
              <a:ext uri="{FF2B5EF4-FFF2-40B4-BE49-F238E27FC236}">
                <a16:creationId xmlns:a16="http://schemas.microsoft.com/office/drawing/2014/main" id="{F5E59913-36AD-4E8B-83B7-0015F85430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96450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22" name="dh4">
            <a:extLst xmlns:a="http://schemas.openxmlformats.org/drawingml/2006/main">
              <a:ext uri="{FF2B5EF4-FFF2-40B4-BE49-F238E27FC236}">
                <a16:creationId xmlns:a16="http://schemas.microsoft.com/office/drawing/2014/main" id="{A45A8257-5692-4420-81B0-28F99560C4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96450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治理与风控</a:t>
            </a:r>
          </a:p>
        </p:txBody>
      </p:sp>
      <p:sp>
        <p:nvSpPr>
          <p:cNvPr id="23" name="db4">
            <a:extLst xmlns:a="http://schemas.openxmlformats.org/drawingml/2006/main">
              <a:ext uri="{FF2B5EF4-FFF2-40B4-BE49-F238E27FC236}">
                <a16:creationId xmlns:a16="http://schemas.microsoft.com/office/drawing/2014/main" id="{0DBF1FA9-42B3-4460-91C6-8AC20AF371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96450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464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数据质量 / 指标字典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本体标准 / 风险内控</a:t>
            </a:r>
          </a:p>
        </p:txBody>
      </p:sp>
      <p:sp>
        <p:nvSpPr>
          <p:cNvPr id="24" name="scope">
            <a:extLst xmlns:a="http://schemas.openxmlformats.org/drawingml/2006/main">
              <a:ext uri="{FF2B5EF4-FFF2-40B4-BE49-F238E27FC236}">
                <a16:creationId xmlns:a16="http://schemas.microsoft.com/office/drawing/2014/main" id="{A6C5B649-2FD4-4C0B-89B7-57B0E03EBD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629275"/>
            <a:ext cx="10668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数据不再按系统孤立存在，而是围绕经营对象、业务关系和管理目标被统一理解。</a:t>
            </a:r>
          </a:p>
        </p:txBody>
      </p:sp>
    </p:spTree>
    <p:extLst>
      <p:ext uri="{BB962C8B-B14F-4D97-AF65-F5344CB8AC3E}">
        <p14:creationId xmlns:p14="http://schemas.microsoft.com/office/powerpoint/2010/main" val="1544401600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eyebrow">
            <a:extLst xmlns:a="http://schemas.openxmlformats.org/drawingml/2006/main">
              <a:ext uri="{FF2B5EF4-FFF2-40B4-BE49-F238E27FC236}">
                <a16:creationId xmlns:a16="http://schemas.microsoft.com/office/drawing/2014/main" id="{0436AAB8-A98C-4389-9CCA-F2E87E1CC6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313B0510-EEA4-430E-974F-D9128EC59D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不是生产更多数据，而是让现有数据拥有统一语义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9750D340-9B53-488C-A50B-E085234638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4" name="layer0">
            <a:extLst xmlns:a="http://schemas.openxmlformats.org/drawingml/2006/main">
              <a:ext uri="{FF2B5EF4-FFF2-40B4-BE49-F238E27FC236}">
                <a16:creationId xmlns:a16="http://schemas.microsoft.com/office/drawing/2014/main" id="{4CC9237E-BCE8-484E-B90D-F425DFA3A0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66800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lh0">
            <a:extLst xmlns:a="http://schemas.openxmlformats.org/drawingml/2006/main">
              <a:ext uri="{FF2B5EF4-FFF2-40B4-BE49-F238E27FC236}">
                <a16:creationId xmlns:a16="http://schemas.microsoft.com/office/drawing/2014/main" id="{C0CC45AB-C40A-4AC8-9536-EF0587342D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1838325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企业现有数据</a:t>
            </a:r>
          </a:p>
        </p:txBody>
      </p:sp>
      <p:sp>
        <p:nvSpPr>
          <p:cNvPr id="6" name="lb0">
            <a:extLst xmlns:a="http://schemas.openxmlformats.org/drawingml/2006/main">
              <a:ext uri="{FF2B5EF4-FFF2-40B4-BE49-F238E27FC236}">
                <a16:creationId xmlns:a16="http://schemas.microsoft.com/office/drawing/2014/main" id="{25C4A8DE-D0ED-4808-AB7B-EE9985B7CD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1838325"/>
            <a:ext cx="7524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POS · ERP · 会员 · 库存 · 采购 · 配送 · 财务 · 人事</a:t>
            </a:r>
          </a:p>
        </p:txBody>
      </p:sp>
      <p:sp>
        <p:nvSpPr>
          <p:cNvPr id="7" name="layer1">
            <a:extLst xmlns:a="http://schemas.openxmlformats.org/drawingml/2006/main">
              <a:ext uri="{FF2B5EF4-FFF2-40B4-BE49-F238E27FC236}">
                <a16:creationId xmlns:a16="http://schemas.microsoft.com/office/drawing/2014/main" id="{F2832988-BD92-4901-A03C-95E11954A9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657475"/>
            <a:ext cx="1066800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lh1">
            <a:extLst xmlns:a="http://schemas.openxmlformats.org/drawingml/2006/main">
              <a:ext uri="{FF2B5EF4-FFF2-40B4-BE49-F238E27FC236}">
                <a16:creationId xmlns:a16="http://schemas.microsoft.com/office/drawing/2014/main" id="{DB4EB2F7-D612-4AA9-B84F-D64A67CE08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838450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行业数字本体</a:t>
            </a:r>
          </a:p>
        </p:txBody>
      </p:sp>
      <p:sp>
        <p:nvSpPr>
          <p:cNvPr id="9" name="lb1">
            <a:extLst xmlns:a="http://schemas.openxmlformats.org/drawingml/2006/main">
              <a:ext uri="{FF2B5EF4-FFF2-40B4-BE49-F238E27FC236}">
                <a16:creationId xmlns:a16="http://schemas.microsoft.com/office/drawing/2014/main" id="{F3D09989-36D2-41EB-B28F-E2BE92B5E3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838450"/>
            <a:ext cx="7524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2878FF"/>
                </a:solidFill>
                <a:latin typeface="Arial"/>
                <a:ea typeface="Arial"/>
                <a:cs typeface="Arial"/>
              </a:rPr>
              <a:t>门店 · 商品 · 顾客 · 原料 · 组织 · 资金 · 业务关系</a:t>
            </a:r>
          </a:p>
        </p:txBody>
      </p:sp>
      <p:sp>
        <p:nvSpPr>
          <p:cNvPr id="10" name="layer2">
            <a:extLst xmlns:a="http://schemas.openxmlformats.org/drawingml/2006/main">
              <a:ext uri="{FF2B5EF4-FFF2-40B4-BE49-F238E27FC236}">
                <a16:creationId xmlns:a16="http://schemas.microsoft.com/office/drawing/2014/main" id="{CB338AF3-B88C-4294-A6E7-62756902B4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657600"/>
            <a:ext cx="1066800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lh2">
            <a:extLst xmlns:a="http://schemas.openxmlformats.org/drawingml/2006/main">
              <a:ext uri="{FF2B5EF4-FFF2-40B4-BE49-F238E27FC236}">
                <a16:creationId xmlns:a16="http://schemas.microsoft.com/office/drawing/2014/main" id="{D5BF4DFB-6E25-4266-8258-1FBE5C8DA8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838575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运营管理模型</a:t>
            </a:r>
          </a:p>
        </p:txBody>
      </p:sp>
      <p:sp>
        <p:nvSpPr>
          <p:cNvPr id="12" name="lb2">
            <a:extLst xmlns:a="http://schemas.openxmlformats.org/drawingml/2006/main">
              <a:ext uri="{FF2B5EF4-FFF2-40B4-BE49-F238E27FC236}">
                <a16:creationId xmlns:a16="http://schemas.microsoft.com/office/drawing/2014/main" id="{9929CC44-9ADB-4139-B377-8FCC35DE3A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3838575"/>
            <a:ext cx="7524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收入质量 · 成本桥 · 人效 · 风险 · 对标 · 预测 · 决策规则</a:t>
            </a:r>
          </a:p>
        </p:txBody>
      </p:sp>
      <p:sp>
        <p:nvSpPr>
          <p:cNvPr id="13" name="layer3">
            <a:extLst xmlns:a="http://schemas.openxmlformats.org/drawingml/2006/main">
              <a:ext uri="{FF2B5EF4-FFF2-40B4-BE49-F238E27FC236}">
                <a16:creationId xmlns:a16="http://schemas.microsoft.com/office/drawing/2014/main" id="{6267E8E5-8C3E-455F-8BDD-A2ACA7E875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4657725"/>
            <a:ext cx="1066800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lh3">
            <a:extLst xmlns:a="http://schemas.openxmlformats.org/drawingml/2006/main">
              <a:ext uri="{FF2B5EF4-FFF2-40B4-BE49-F238E27FC236}">
                <a16:creationId xmlns:a16="http://schemas.microsoft.com/office/drawing/2014/main" id="{ACE2C889-E71F-4EDB-8C7A-35E48C8926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838700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经营智脑</a:t>
            </a:r>
          </a:p>
        </p:txBody>
      </p:sp>
      <p:sp>
        <p:nvSpPr>
          <p:cNvPr id="15" name="lb3">
            <a:extLst xmlns:a="http://schemas.openxmlformats.org/drawingml/2006/main">
              <a:ext uri="{FF2B5EF4-FFF2-40B4-BE49-F238E27FC236}">
                <a16:creationId xmlns:a16="http://schemas.microsoft.com/office/drawing/2014/main" id="{4D355A03-A561-4DB1-B86A-3D153816C9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4838700"/>
            <a:ext cx="7524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理解现状 · 解释原因 · 生成建议 · 推演影响 · 辅助决策</a:t>
            </a:r>
          </a:p>
        </p:txBody>
      </p:sp>
      <p:sp>
        <p:nvSpPr>
          <p:cNvPr id="16" name="foundation">
            <a:extLst xmlns:a="http://schemas.openxmlformats.org/drawingml/2006/main">
              <a:ext uri="{FF2B5EF4-FFF2-40B4-BE49-F238E27FC236}">
                <a16:creationId xmlns:a16="http://schemas.microsoft.com/office/drawing/2014/main" id="{32B9EBCF-B1C5-4840-8D99-0686E08EED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5876925"/>
            <a:ext cx="10287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8406"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统一语义、统一口径和证据追溯，是 AI 能够理解企业经营的前提。</a:t>
            </a:r>
          </a:p>
        </p:txBody>
      </p:sp>
    </p:spTree>
    <p:extLst>
      <p:ext uri="{BB962C8B-B14F-4D97-AF65-F5344CB8AC3E}">
        <p14:creationId xmlns:p14="http://schemas.microsoft.com/office/powerpoint/2010/main" val="457901971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eyebrow">
            <a:extLst xmlns:a="http://schemas.openxmlformats.org/drawingml/2006/main">
              <a:ext uri="{FF2B5EF4-FFF2-40B4-BE49-F238E27FC236}">
                <a16:creationId xmlns:a16="http://schemas.microsoft.com/office/drawing/2014/main" id="{B1F53297-34AC-4A3F-980E-1044AFD923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F9AB6149-C966-4135-B1B5-2A6E39EDD5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智脑：看清现在，推演未来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B3D4E805-E0E1-4045-ACD7-39B6687061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4" name="aih0">
            <a:extLst xmlns:a="http://schemas.openxmlformats.org/drawingml/2006/main">
              <a:ext uri="{FF2B5EF4-FFF2-40B4-BE49-F238E27FC236}">
                <a16:creationId xmlns:a16="http://schemas.microsoft.com/office/drawing/2014/main" id="{B9290520-6857-4B6C-B397-8ADCE885B6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047875"/>
            <a:ext cx="2476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确定性规则</a:t>
            </a:r>
          </a:p>
        </p:txBody>
      </p:sp>
      <p:cxnSp>
        <p:nvCxnSpPr>
          <p:cNvPr id="22" name=""/>
          <p:cNvCxnSpPr/>
          <p:nvPr/>
        </p:nvCxnSpPr>
        <p:spPr>
          <a:xfrm xmlns:a="http://schemas.openxmlformats.org/drawingml/2006/main">
            <a:off x="400050" y="266700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6" name="aib0">
            <a:extLst xmlns:a="http://schemas.openxmlformats.org/drawingml/2006/main">
              <a:ext uri="{FF2B5EF4-FFF2-40B4-BE49-F238E27FC236}">
                <a16:creationId xmlns:a16="http://schemas.microsoft.com/office/drawing/2014/main" id="{4FF7B42C-7267-4EBC-800F-ADE2AE1F29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048000"/>
            <a:ext cx="24765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60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口径计算、阈值预警、异常金额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高风险决策可解释、可复算</a:t>
            </a:r>
          </a:p>
        </p:txBody>
      </p:sp>
      <p:sp>
        <p:nvSpPr>
          <p:cNvPr id="7" name="aih1">
            <a:extLst xmlns:a="http://schemas.openxmlformats.org/drawingml/2006/main">
              <a:ext uri="{FF2B5EF4-FFF2-40B4-BE49-F238E27FC236}">
                <a16:creationId xmlns:a16="http://schemas.microsoft.com/office/drawing/2014/main" id="{CBF68BD7-CF18-42CD-AA0C-6F6441F500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2047875"/>
            <a:ext cx="2476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预测模型</a:t>
            </a:r>
          </a:p>
        </p:txBody>
      </p:sp>
      <p:cxnSp>
        <p:nvCxnSpPr>
          <p:cNvPr id="25" name=""/>
          <p:cNvCxnSpPr/>
          <p:nvPr/>
        </p:nvCxnSpPr>
        <p:spPr>
          <a:xfrm xmlns:a="http://schemas.openxmlformats.org/drawingml/2006/main">
            <a:off x="3257550" y="266700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9" name="aib1">
            <a:extLst xmlns:a="http://schemas.openxmlformats.org/drawingml/2006/main">
              <a:ext uri="{FF2B5EF4-FFF2-40B4-BE49-F238E27FC236}">
                <a16:creationId xmlns:a16="http://schemas.microsoft.com/office/drawing/2014/main" id="{D0E2F903-3CD8-41D5-BEF2-10EB46C478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3048000"/>
            <a:ext cx="24765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60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客流、排班、原料需求、趋势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将经验判断变成可更新的预测</a:t>
            </a:r>
          </a:p>
        </p:txBody>
      </p:sp>
      <p:sp>
        <p:nvSpPr>
          <p:cNvPr id="10" name="aih2">
            <a:extLst xmlns:a="http://schemas.openxmlformats.org/drawingml/2006/main">
              <a:ext uri="{FF2B5EF4-FFF2-40B4-BE49-F238E27FC236}">
                <a16:creationId xmlns:a16="http://schemas.microsoft.com/office/drawing/2014/main" id="{824A7975-B7F5-40BD-B297-F6BE01A281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047875"/>
            <a:ext cx="2476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大模型助手</a:t>
            </a:r>
          </a:p>
        </p:txBody>
      </p:sp>
      <p:cxnSp>
        <p:nvCxnSpPr>
          <p:cNvPr id="28" name=""/>
          <p:cNvCxnSpPr/>
          <p:nvPr/>
        </p:nvCxnSpPr>
        <p:spPr>
          <a:xfrm xmlns:a="http://schemas.openxmlformats.org/drawingml/2006/main">
            <a:off x="6115050" y="266700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2878FF"/>
            </a:solidFill>
            <a:prstDash val="solid"/>
          </a:ln>
        </p:spPr>
      </p:cxnSp>
      <p:sp>
        <p:nvSpPr>
          <p:cNvPr id="12" name="aib2">
            <a:extLst xmlns:a="http://schemas.openxmlformats.org/drawingml/2006/main">
              <a:ext uri="{FF2B5EF4-FFF2-40B4-BE49-F238E27FC236}">
                <a16:creationId xmlns:a16="http://schemas.microsoft.com/office/drawing/2014/main" id="{CEB54449-5C1D-4FC4-926D-E2997B87C6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3048000"/>
            <a:ext cx="24765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60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归因线索、经营摘要、任务草案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把复杂分析翻译成角色化行动</a:t>
            </a:r>
          </a:p>
        </p:txBody>
      </p:sp>
      <p:sp>
        <p:nvSpPr>
          <p:cNvPr id="13" name="aih3">
            <a:extLst xmlns:a="http://schemas.openxmlformats.org/drawingml/2006/main">
              <a:ext uri="{FF2B5EF4-FFF2-40B4-BE49-F238E27FC236}">
                <a16:creationId xmlns:a16="http://schemas.microsoft.com/office/drawing/2014/main" id="{6227E758-A295-4A37-8FB5-9FB2436F7B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72550" y="2047875"/>
            <a:ext cx="2476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人工审批</a:t>
            </a:r>
          </a:p>
        </p:txBody>
      </p:sp>
      <p:cxnSp>
        <p:nvCxnSpPr>
          <p:cNvPr id="31" name=""/>
          <p:cNvCxnSpPr/>
          <p:nvPr/>
        </p:nvCxnSpPr>
        <p:spPr>
          <a:xfrm xmlns:a="http://schemas.openxmlformats.org/drawingml/2006/main">
            <a:off x="8972550" y="266700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5" name="aib3">
            <a:extLst xmlns:a="http://schemas.openxmlformats.org/drawingml/2006/main">
              <a:ext uri="{FF2B5EF4-FFF2-40B4-BE49-F238E27FC236}">
                <a16:creationId xmlns:a16="http://schemas.microsoft.com/office/drawing/2014/main" id="{9E6F3338-418B-4A4B-89A5-3D6BD7B11C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72550" y="3048000"/>
            <a:ext cx="24765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60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财务确认、任务验收、策略发布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关键结论保留业务责任与审计链</a:t>
            </a:r>
          </a:p>
        </p:txBody>
      </p:sp>
      <p:sp>
        <p:nvSpPr>
          <p:cNvPr id="16" name="principle">
            <a:extLst xmlns:a="http://schemas.openxmlformats.org/drawingml/2006/main">
              <a:ext uri="{FF2B5EF4-FFF2-40B4-BE49-F238E27FC236}">
                <a16:creationId xmlns:a16="http://schemas.microsoft.com/office/drawing/2014/main" id="{BC5E1AEF-FCEA-46ED-AEC4-3380CAE121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095875"/>
            <a:ext cx="11391900" cy="838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principle-text">
            <a:extLst xmlns:a="http://schemas.openxmlformats.org/drawingml/2006/main">
              <a:ext uri="{FF2B5EF4-FFF2-40B4-BE49-F238E27FC236}">
                <a16:creationId xmlns:a16="http://schemas.microsoft.com/office/drawing/2014/main" id="{BF06F2B0-FF97-4E15-BCBF-C177B0A1BF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286375"/>
            <a:ext cx="10858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9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AI 给出证据、原因假设、最佳实践与影响推演；最终决策仍由管理者掌握。</a:t>
            </a:r>
          </a:p>
        </p:txBody>
      </p:sp>
    </p:spTree>
    <p:extLst>
      <p:ext uri="{BB962C8B-B14F-4D97-AF65-F5344CB8AC3E}">
        <p14:creationId xmlns:p14="http://schemas.microsoft.com/office/powerpoint/2010/main" val="78773141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eyebrow">
            <a:extLst xmlns:a="http://schemas.openxmlformats.org/drawingml/2006/main">
              <a:ext uri="{FF2B5EF4-FFF2-40B4-BE49-F238E27FC236}">
                <a16:creationId xmlns:a16="http://schemas.microsoft.com/office/drawing/2014/main" id="{7AA77EE2-6535-4ED5-8C1E-5B0CCE934C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非真实客户数据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DDE28B6E-6E18-478D-91EA-0F66D9A753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匿名案例一：某区域连锁品牌开展食材成本专项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715B611F-F665-4813-B236-EBDFD6757A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4" name="case-context">
            <a:extLst xmlns:a="http://schemas.openxmlformats.org/drawingml/2006/main">
              <a:ext uri="{FF2B5EF4-FFF2-40B4-BE49-F238E27FC236}">
                <a16:creationId xmlns:a16="http://schemas.microsoft.com/office/drawing/2014/main" id="{5B82F0E1-2C5B-416F-B193-DC61994E02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43075"/>
            <a:ext cx="2190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企业现象</a:t>
            </a:r>
          </a:p>
        </p:txBody>
      </p:sp>
      <p:sp>
        <p:nvSpPr>
          <p:cNvPr id="5" name="case-context-body">
            <a:extLst xmlns:a="http://schemas.openxmlformats.org/drawingml/2006/main">
              <a:ext uri="{FF2B5EF4-FFF2-40B4-BE49-F238E27FC236}">
                <a16:creationId xmlns:a16="http://schemas.microsoft.com/office/drawing/2014/main" id="{C3245C7A-9DD9-4B86-A3BE-49AD289152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343150"/>
            <a:ext cx="3667125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多个区域的门店成本率同时上升，传统报表只能看到门店排名，无法判断问题发生在采购、生产、配送还是门店。</a:t>
            </a:r>
          </a:p>
        </p:txBody>
      </p:sp>
      <p:sp>
        <p:nvSpPr>
          <p:cNvPr id="6" name="case-index">
            <a:extLst xmlns:a="http://schemas.openxmlformats.org/drawingml/2006/main">
              <a:ext uri="{FF2B5EF4-FFF2-40B4-BE49-F238E27FC236}">
                <a16:creationId xmlns:a16="http://schemas.microsoft.com/office/drawing/2014/main" id="{4C13FA07-4C27-4537-9445-F6F908A2C7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905250"/>
            <a:ext cx="3667125" cy="1333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case-index-v">
            <a:extLst xmlns:a="http://schemas.openxmlformats.org/drawingml/2006/main">
              <a:ext uri="{FF2B5EF4-FFF2-40B4-BE49-F238E27FC236}">
                <a16:creationId xmlns:a16="http://schemas.microsoft.com/office/drawing/2014/main" id="{DC305C2C-D7EF-403E-8A42-CD1374B1A5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095750"/>
            <a:ext cx="11906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667"/>
          </a:bodyPr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33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112</a:t>
            </a:r>
          </a:p>
        </p:txBody>
      </p:sp>
      <p:sp>
        <p:nvSpPr>
          <p:cNvPr id="8" name="case-index-l">
            <a:extLst xmlns:a="http://schemas.openxmlformats.org/drawingml/2006/main">
              <a:ext uri="{FF2B5EF4-FFF2-40B4-BE49-F238E27FC236}">
                <a16:creationId xmlns:a16="http://schemas.microsoft.com/office/drawing/2014/main" id="{CC1BD248-677F-46E8-BC29-A706AF0000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52625" y="4114800"/>
            <a:ext cx="1809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实际成本指数</a:t>
            </a:r>
          </a:p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标准成本 = 100</a:t>
            </a:r>
          </a:p>
        </p:txBody>
      </p:sp>
      <p:sp>
        <p:nvSpPr>
          <p:cNvPr id="9" name="case-ai">
            <a:extLst xmlns:a="http://schemas.openxmlformats.org/drawingml/2006/main">
              <a:ext uri="{FF2B5EF4-FFF2-40B4-BE49-F238E27FC236}">
                <a16:creationId xmlns:a16="http://schemas.microsoft.com/office/drawing/2014/main" id="{15CB99E0-DB94-4356-BE98-A4B2EFB1D6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1743075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本体关联与智脑诊断</a:t>
            </a:r>
          </a:p>
        </p:txBody>
      </p:sp>
      <p:sp>
        <p:nvSpPr>
          <p:cNvPr id="10" name="bullet-dot-250">
            <a:extLst xmlns:a="http://schemas.openxmlformats.org/drawingml/2006/main">
              <a:ext uri="{FF2B5EF4-FFF2-40B4-BE49-F238E27FC236}">
                <a16:creationId xmlns:a16="http://schemas.microsoft.com/office/drawing/2014/main" id="{1FF652DB-C660-42B0-870A-0C594DA51F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24479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bullet-250">
            <a:extLst xmlns:a="http://schemas.openxmlformats.org/drawingml/2006/main">
              <a:ext uri="{FF2B5EF4-FFF2-40B4-BE49-F238E27FC236}">
                <a16:creationId xmlns:a16="http://schemas.microsoft.com/office/drawing/2014/main" id="{7B603AD3-CCE3-4048-9981-526E18BA13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9650" y="2381250"/>
            <a:ext cx="2914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761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采购价格异常集中在少数核心原料</a:t>
            </a:r>
          </a:p>
        </p:txBody>
      </p:sp>
      <p:sp>
        <p:nvSpPr>
          <p:cNvPr id="12" name="bullet-dot-326">
            <a:extLst xmlns:a="http://schemas.openxmlformats.org/drawingml/2006/main">
              <a:ext uri="{FF2B5EF4-FFF2-40B4-BE49-F238E27FC236}">
                <a16:creationId xmlns:a16="http://schemas.microsoft.com/office/drawing/2014/main" id="{E28A634A-28FA-41D9-9CF9-8DF7A20ED3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31718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bullet-326">
            <a:extLst xmlns:a="http://schemas.openxmlformats.org/drawingml/2006/main">
              <a:ext uri="{FF2B5EF4-FFF2-40B4-BE49-F238E27FC236}">
                <a16:creationId xmlns:a16="http://schemas.microsoft.com/office/drawing/2014/main" id="{96952192-7728-4847-8120-AD9861D530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9650" y="3105150"/>
            <a:ext cx="2914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761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部分半成品实际耗用高于标准配方</a:t>
            </a:r>
          </a:p>
        </p:txBody>
      </p:sp>
      <p:sp>
        <p:nvSpPr>
          <p:cNvPr id="14" name="bullet-dot-402">
            <a:extLst xmlns:a="http://schemas.openxmlformats.org/drawingml/2006/main">
              <a:ext uri="{FF2B5EF4-FFF2-40B4-BE49-F238E27FC236}">
                <a16:creationId xmlns:a16="http://schemas.microsoft.com/office/drawing/2014/main" id="{C90459D7-D92A-45CD-A7DC-F05FC3B439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38957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bullet-402">
            <a:extLst xmlns:a="http://schemas.openxmlformats.org/drawingml/2006/main">
              <a:ext uri="{FF2B5EF4-FFF2-40B4-BE49-F238E27FC236}">
                <a16:creationId xmlns:a16="http://schemas.microsoft.com/office/drawing/2014/main" id="{48E2CD59-2B34-4B87-A724-B8316D0CF4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9650" y="3829050"/>
            <a:ext cx="2914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2784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个别门店存在负耗用与盘点异常</a:t>
            </a:r>
          </a:p>
        </p:txBody>
      </p:sp>
      <p:sp>
        <p:nvSpPr>
          <p:cNvPr id="16" name="case-action">
            <a:extLst xmlns:a="http://schemas.openxmlformats.org/drawingml/2006/main">
              <a:ext uri="{FF2B5EF4-FFF2-40B4-BE49-F238E27FC236}">
                <a16:creationId xmlns:a16="http://schemas.microsoft.com/office/drawing/2014/main" id="{AB1E729F-ECCF-4B56-98D3-63125AF440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39125" y="1743075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30 天动作与验收</a:t>
            </a:r>
          </a:p>
        </p:txBody>
      </p:sp>
      <p:sp>
        <p:nvSpPr>
          <p:cNvPr id="17" name="case-action-body">
            <a:extLst xmlns:a="http://schemas.openxmlformats.org/drawingml/2006/main">
              <a:ext uri="{FF2B5EF4-FFF2-40B4-BE49-F238E27FC236}">
                <a16:creationId xmlns:a16="http://schemas.microsoft.com/office/drawing/2014/main" id="{EB756958-3ED8-41BC-8D56-F7FC76F08C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39125" y="2362200"/>
            <a:ext cx="31432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• 核查核心原料采购价与供应商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• 复核配方单位、出成率和领料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• 对异常门店执行日盘点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验收：同口径成本指数下降，销量、缺货与客诉不恶化。</a:t>
            </a:r>
          </a:p>
        </p:txBody>
      </p:sp>
      <p:sp>
        <p:nvSpPr>
          <p:cNvPr id="18" name="case-result">
            <a:extLst xmlns:a="http://schemas.openxmlformats.org/drawingml/2006/main">
              <a:ext uri="{FF2B5EF4-FFF2-40B4-BE49-F238E27FC236}">
                <a16:creationId xmlns:a16="http://schemas.microsoft.com/office/drawing/2014/main" id="{C1CBDF43-BF8A-4AC1-8B63-6B2C79BAFD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39125" y="4905375"/>
            <a:ext cx="314325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case-result-t">
            <a:extLst xmlns:a="http://schemas.openxmlformats.org/drawingml/2006/main">
              <a:ext uri="{FF2B5EF4-FFF2-40B4-BE49-F238E27FC236}">
                <a16:creationId xmlns:a16="http://schemas.microsoft.com/office/drawing/2014/main" id="{453A1A61-25A3-4F7F-8D94-3F5DE2CF7F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9625" y="5048250"/>
            <a:ext cx="2762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8000"/>
          </a:bodyPr>
          <a:lstStyle xmlns:a="http://schemas.openxmlformats.org/drawingml/2006/main"/>
          <a:p xmlns:a="http://schemas.openxmlformats.org/drawingml/2006/main">
            <a:pPr algn="ctr"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目标指数：112 → 104</a:t>
            </a:r>
          </a:p>
        </p:txBody>
      </p:sp>
      <p:sp>
        <p:nvSpPr>
          <p:cNvPr id="20" name="case-foot">
            <a:extLst xmlns:a="http://schemas.openxmlformats.org/drawingml/2006/main">
              <a:ext uri="{FF2B5EF4-FFF2-40B4-BE49-F238E27FC236}">
                <a16:creationId xmlns:a16="http://schemas.microsoft.com/office/drawing/2014/main" id="{D2421310-6DF1-4ACE-9099-966D8222BF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0"/>
            <a:ext cx="7620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示意指标用于说明工作方法，不代表任何真实品牌经营结果。</a:t>
            </a:r>
          </a:p>
        </p:txBody>
      </p:sp>
    </p:spTree>
    <p:extLst>
      <p:ext uri="{BB962C8B-B14F-4D97-AF65-F5344CB8AC3E}">
        <p14:creationId xmlns:p14="http://schemas.microsoft.com/office/powerpoint/2010/main" val="1938208907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eyebrow">
            <a:extLst xmlns:a="http://schemas.openxmlformats.org/drawingml/2006/main">
              <a:ext uri="{FF2B5EF4-FFF2-40B4-BE49-F238E27FC236}">
                <a16:creationId xmlns:a16="http://schemas.microsoft.com/office/drawing/2014/main" id="{7F83D1AB-5948-4A89-99F0-946F31C38F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门店 A-017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02F1DA85-C785-40A3-9F25-A70B9C846E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匿名案例二：某门店营收靠前，却没有带来相应利润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03AF261D-D568-45B3-AE3C-925DB5972A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4" name="store-thesis">
            <a:extLst xmlns:a="http://schemas.openxmlformats.org/drawingml/2006/main">
              <a:ext uri="{FF2B5EF4-FFF2-40B4-BE49-F238E27FC236}">
                <a16:creationId xmlns:a16="http://schemas.microsoft.com/office/drawing/2014/main" id="{B37D9958-C1E4-4DAE-AFDD-108E2E3CA9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38300"/>
            <a:ext cx="10763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单看销售排名，它是一家“优秀门店”；加入成本、人工和优惠后，经营结论完全不同。</a:t>
            </a:r>
          </a:p>
        </p:txBody>
      </p:sp>
      <p:sp>
        <p:nvSpPr>
          <p:cNvPr id="5" name="sm0">
            <a:extLst xmlns:a="http://schemas.openxmlformats.org/drawingml/2006/main">
              <a:ext uri="{FF2B5EF4-FFF2-40B4-BE49-F238E27FC236}">
                <a16:creationId xmlns:a16="http://schemas.microsoft.com/office/drawing/2014/main" id="{BC3F5B9A-BE53-4FE3-A8BD-5CA21764BD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324100"/>
            <a:ext cx="2524125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smv0">
            <a:extLst xmlns:a="http://schemas.openxmlformats.org/drawingml/2006/main">
              <a:ext uri="{FF2B5EF4-FFF2-40B4-BE49-F238E27FC236}">
                <a16:creationId xmlns:a16="http://schemas.microsoft.com/office/drawing/2014/main" id="{D0981DE9-3684-4023-A2F8-EFA8DCE83F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514600"/>
            <a:ext cx="100012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325"/>
          </a:bodyPr>
          <a:lstStyle xmlns:a="http://schemas.openxmlformats.org/drawingml/2006/main"/>
          <a:p xmlns:a="http://schemas.openxmlformats.org/drawingml/2006/main">
            <a:pPr algn="l">
              <a:defRPr sz="29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118</a:t>
            </a:r>
          </a:p>
        </p:txBody>
      </p:sp>
      <p:sp>
        <p:nvSpPr>
          <p:cNvPr id="7" name="sml0">
            <a:extLst xmlns:a="http://schemas.openxmlformats.org/drawingml/2006/main">
              <a:ext uri="{FF2B5EF4-FFF2-40B4-BE49-F238E27FC236}">
                <a16:creationId xmlns:a16="http://schemas.microsoft.com/office/drawing/2014/main" id="{0D0FD7B2-9852-42D4-903C-A0C1772231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38300" y="2600325"/>
            <a:ext cx="10953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营收指数</a:t>
            </a:r>
          </a:p>
        </p:txBody>
      </p:sp>
      <p:sp>
        <p:nvSpPr>
          <p:cNvPr id="8" name="sm1">
            <a:extLst xmlns:a="http://schemas.openxmlformats.org/drawingml/2006/main">
              <a:ext uri="{FF2B5EF4-FFF2-40B4-BE49-F238E27FC236}">
                <a16:creationId xmlns:a16="http://schemas.microsoft.com/office/drawing/2014/main" id="{2E70AD2A-50FC-4728-9E8A-427AFC3055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19450" y="2324100"/>
            <a:ext cx="2524125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smv1">
            <a:extLst xmlns:a="http://schemas.openxmlformats.org/drawingml/2006/main">
              <a:ext uri="{FF2B5EF4-FFF2-40B4-BE49-F238E27FC236}">
                <a16:creationId xmlns:a16="http://schemas.microsoft.com/office/drawing/2014/main" id="{0EC67599-12CE-4BB5-9A1D-A21011639C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9950" y="2514600"/>
            <a:ext cx="100012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325"/>
          </a:bodyPr>
          <a:lstStyle xmlns:a="http://schemas.openxmlformats.org/drawingml/2006/main"/>
          <a:p xmlns:a="http://schemas.openxmlformats.org/drawingml/2006/main">
            <a:pPr algn="l">
              <a:defRPr sz="29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132</a:t>
            </a:r>
          </a:p>
        </p:txBody>
      </p:sp>
      <p:sp>
        <p:nvSpPr>
          <p:cNvPr id="10" name="sml1">
            <a:extLst xmlns:a="http://schemas.openxmlformats.org/drawingml/2006/main">
              <a:ext uri="{FF2B5EF4-FFF2-40B4-BE49-F238E27FC236}">
                <a16:creationId xmlns:a16="http://schemas.microsoft.com/office/drawing/2014/main" id="{0ABD1417-C856-4749-8FCA-7151136B57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57700" y="2600325"/>
            <a:ext cx="10953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人工率指数</a:t>
            </a:r>
          </a:p>
        </p:txBody>
      </p:sp>
      <p:sp>
        <p:nvSpPr>
          <p:cNvPr id="11" name="sm2">
            <a:extLst xmlns:a="http://schemas.openxmlformats.org/drawingml/2006/main">
              <a:ext uri="{FF2B5EF4-FFF2-40B4-BE49-F238E27FC236}">
                <a16:creationId xmlns:a16="http://schemas.microsoft.com/office/drawing/2014/main" id="{0C713AD5-6D67-4082-AD2F-0CEA2C2987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38850" y="2324100"/>
            <a:ext cx="2524125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smv2">
            <a:extLst xmlns:a="http://schemas.openxmlformats.org/drawingml/2006/main">
              <a:ext uri="{FF2B5EF4-FFF2-40B4-BE49-F238E27FC236}">
                <a16:creationId xmlns:a16="http://schemas.microsoft.com/office/drawing/2014/main" id="{00BC1308-2D1A-4873-9EB7-21DF123544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2514600"/>
            <a:ext cx="100012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325"/>
          </a:bodyPr>
          <a:lstStyle xmlns:a="http://schemas.openxmlformats.org/drawingml/2006/main"/>
          <a:p xmlns:a="http://schemas.openxmlformats.org/drawingml/2006/main">
            <a:pPr algn="l">
              <a:defRPr sz="29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141</a:t>
            </a:r>
          </a:p>
        </p:txBody>
      </p:sp>
      <p:sp>
        <p:nvSpPr>
          <p:cNvPr id="13" name="sml2">
            <a:extLst xmlns:a="http://schemas.openxmlformats.org/drawingml/2006/main">
              <a:ext uri="{FF2B5EF4-FFF2-40B4-BE49-F238E27FC236}">
                <a16:creationId xmlns:a16="http://schemas.microsoft.com/office/drawing/2014/main" id="{7028DBF8-6CCC-4C6A-BE1B-3F6C4E0798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77100" y="2600325"/>
            <a:ext cx="10953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375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优惠成本指数</a:t>
            </a:r>
          </a:p>
        </p:txBody>
      </p:sp>
      <p:sp>
        <p:nvSpPr>
          <p:cNvPr id="14" name="sm3">
            <a:extLst xmlns:a="http://schemas.openxmlformats.org/drawingml/2006/main">
              <a:ext uri="{FF2B5EF4-FFF2-40B4-BE49-F238E27FC236}">
                <a16:creationId xmlns:a16="http://schemas.microsoft.com/office/drawing/2014/main" id="{BBE2F6E2-D167-4B4C-BCB9-E7530923A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2324100"/>
            <a:ext cx="2524125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smv3">
            <a:extLst xmlns:a="http://schemas.openxmlformats.org/drawingml/2006/main">
              <a:ext uri="{FF2B5EF4-FFF2-40B4-BE49-F238E27FC236}">
                <a16:creationId xmlns:a16="http://schemas.microsoft.com/office/drawing/2014/main" id="{651EEDB4-7894-4BF2-9DDD-2E41AB9E49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0" y="2514600"/>
            <a:ext cx="100012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325"/>
          </a:bodyPr>
          <a:lstStyle xmlns:a="http://schemas.openxmlformats.org/drawingml/2006/main"/>
          <a:p xmlns:a="http://schemas.openxmlformats.org/drawingml/2006/main">
            <a:pPr algn="l">
              <a:defRPr sz="29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62</a:t>
            </a:r>
          </a:p>
        </p:txBody>
      </p:sp>
      <p:sp>
        <p:nvSpPr>
          <p:cNvPr id="16" name="sml3">
            <a:extLst xmlns:a="http://schemas.openxmlformats.org/drawingml/2006/main">
              <a:ext uri="{FF2B5EF4-FFF2-40B4-BE49-F238E27FC236}">
                <a16:creationId xmlns:a16="http://schemas.microsoft.com/office/drawing/2014/main" id="{9D40F809-5930-48AA-878E-182F2E78C6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0" y="2600325"/>
            <a:ext cx="10953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375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贡献利润指数</a:t>
            </a:r>
          </a:p>
        </p:txBody>
      </p:sp>
      <p:sp>
        <p:nvSpPr>
          <p:cNvPr id="17" name="store-root">
            <a:extLst xmlns:a="http://schemas.openxmlformats.org/drawingml/2006/main">
              <a:ext uri="{FF2B5EF4-FFF2-40B4-BE49-F238E27FC236}">
                <a16:creationId xmlns:a16="http://schemas.microsoft.com/office/drawing/2014/main" id="{B5AB1EBA-FD67-4B34-B5F8-70E40FBC93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000500"/>
            <a:ext cx="4476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与规则联合给出的根因线索</a:t>
            </a:r>
          </a:p>
        </p:txBody>
      </p:sp>
      <p:sp>
        <p:nvSpPr>
          <p:cNvPr id="18" name="bullet-dot-480">
            <a:extLst xmlns:a="http://schemas.openxmlformats.org/drawingml/2006/main">
              <a:ext uri="{FF2B5EF4-FFF2-40B4-BE49-F238E27FC236}">
                <a16:creationId xmlns:a16="http://schemas.microsoft.com/office/drawing/2014/main" id="{749C97B3-F709-46CD-A569-EB771AE994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63867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bullet-480">
            <a:extLst xmlns:a="http://schemas.openxmlformats.org/drawingml/2006/main">
              <a:ext uri="{FF2B5EF4-FFF2-40B4-BE49-F238E27FC236}">
                <a16:creationId xmlns:a16="http://schemas.microsoft.com/office/drawing/2014/main" id="{300AC565-DE39-4B57-8D8A-92623E61BF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572000"/>
            <a:ext cx="4724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低谷时段人员配置没有随客流下降</a:t>
            </a:r>
          </a:p>
        </p:txBody>
      </p:sp>
      <p:sp>
        <p:nvSpPr>
          <p:cNvPr id="20" name="bullet-dot-538">
            <a:extLst xmlns:a="http://schemas.openxmlformats.org/drawingml/2006/main">
              <a:ext uri="{FF2B5EF4-FFF2-40B4-BE49-F238E27FC236}">
                <a16:creationId xmlns:a16="http://schemas.microsoft.com/office/drawing/2014/main" id="{85C66DEE-DC58-4CDD-AF8E-89326968A2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1911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bullet-538">
            <a:extLst xmlns:a="http://schemas.openxmlformats.org/drawingml/2006/main">
              <a:ext uri="{FF2B5EF4-FFF2-40B4-BE49-F238E27FC236}">
                <a16:creationId xmlns:a16="http://schemas.microsoft.com/office/drawing/2014/main" id="{A813B737-3888-419E-938B-6E9F7C0ECF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124450"/>
            <a:ext cx="4724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高优惠订单集中在低贡献渠道</a:t>
            </a:r>
          </a:p>
        </p:txBody>
      </p:sp>
      <p:sp>
        <p:nvSpPr>
          <p:cNvPr id="22" name="bullet-dot-596">
            <a:extLst xmlns:a="http://schemas.openxmlformats.org/drawingml/2006/main">
              <a:ext uri="{FF2B5EF4-FFF2-40B4-BE49-F238E27FC236}">
                <a16:creationId xmlns:a16="http://schemas.microsoft.com/office/drawing/2014/main" id="{DBED89A1-A2A7-4BF8-A72C-9D86724B65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74357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bullet-596">
            <a:extLst xmlns:a="http://schemas.openxmlformats.org/drawingml/2006/main">
              <a:ext uri="{FF2B5EF4-FFF2-40B4-BE49-F238E27FC236}">
                <a16:creationId xmlns:a16="http://schemas.microsoft.com/office/drawing/2014/main" id="{3A3622D4-D20A-47E9-A095-5242A3FB04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676900"/>
            <a:ext cx="4724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两类高销量菜品实际耗用偏离标准</a:t>
            </a:r>
          </a:p>
        </p:txBody>
      </p:sp>
      <p:sp>
        <p:nvSpPr>
          <p:cNvPr id="24" name="store-plan">
            <a:extLst xmlns:a="http://schemas.openxmlformats.org/drawingml/2006/main">
              <a:ext uri="{FF2B5EF4-FFF2-40B4-BE49-F238E27FC236}">
                <a16:creationId xmlns:a16="http://schemas.microsoft.com/office/drawing/2014/main" id="{86F28595-80A6-4264-9E5D-C7F319B99B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000500"/>
            <a:ext cx="2190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门店整改卡</a:t>
            </a:r>
          </a:p>
        </p:txBody>
      </p:sp>
      <p:sp>
        <p:nvSpPr>
          <p:cNvPr id="25" name="store-plan-box">
            <a:extLst xmlns:a="http://schemas.openxmlformats.org/drawingml/2006/main">
              <a:ext uri="{FF2B5EF4-FFF2-40B4-BE49-F238E27FC236}">
                <a16:creationId xmlns:a16="http://schemas.microsoft.com/office/drawing/2014/main" id="{38723AA2-1F2A-4FFA-A1B7-D949839DE9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33900"/>
            <a:ext cx="4905375" cy="1352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store-plan-text">
            <a:extLst xmlns:a="http://schemas.openxmlformats.org/drawingml/2006/main">
              <a:ext uri="{FF2B5EF4-FFF2-40B4-BE49-F238E27FC236}">
                <a16:creationId xmlns:a16="http://schemas.microsoft.com/office/drawing/2014/main" id="{C06086A0-91D4-4D3C-8011-4A300A8057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15125" y="4714875"/>
            <a:ext cx="442912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59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低谷缩班与跨岗 → 活动分时停投 → 核心原料抽称日清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575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验收：每工时贡献提高、活动净贡献转正、成本差异收窄，同时监控出餐时长与客诉。</a:t>
            </a:r>
          </a:p>
        </p:txBody>
      </p:sp>
    </p:spTree>
    <p:extLst>
      <p:ext uri="{BB962C8B-B14F-4D97-AF65-F5344CB8AC3E}">
        <p14:creationId xmlns:p14="http://schemas.microsoft.com/office/powerpoint/2010/main" val="472383362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eyebrow">
            <a:extLst xmlns:a="http://schemas.openxmlformats.org/drawingml/2006/main">
              <a:ext uri="{FF2B5EF4-FFF2-40B4-BE49-F238E27FC236}">
                <a16:creationId xmlns:a16="http://schemas.microsoft.com/office/drawing/2014/main" id="{392B2EE2-8F3B-4F46-B58D-EA8C39BEF9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营销活动 X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23102A74-43A9-4AB6-BAC6-2254809806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匿名案例三：订单增长了，活动却可能在消耗利润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2B7F01E4-81B5-42CF-B5A2-CAAC7012AF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4" name="mv0">
            <a:extLst xmlns:a="http://schemas.openxmlformats.org/drawingml/2006/main">
              <a:ext uri="{FF2B5EF4-FFF2-40B4-BE49-F238E27FC236}">
                <a16:creationId xmlns:a16="http://schemas.microsoft.com/office/drawing/2014/main" id="{DA9486C8-10BF-4573-9F8E-8C69219C52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952625"/>
            <a:ext cx="23812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7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115</a:t>
            </a:r>
          </a:p>
        </p:txBody>
      </p:sp>
      <p:sp>
        <p:nvSpPr>
          <p:cNvPr id="5" name="ml0">
            <a:extLst xmlns:a="http://schemas.openxmlformats.org/drawingml/2006/main">
              <a:ext uri="{FF2B5EF4-FFF2-40B4-BE49-F238E27FC236}">
                <a16:creationId xmlns:a16="http://schemas.microsoft.com/office/drawing/2014/main" id="{E32893EB-748E-4D6C-BCD4-9F28A2B35B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743200"/>
            <a:ext cx="2381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212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订单指数</a:t>
            </a:r>
          </a:p>
        </p:txBody>
      </p:sp>
      <p:cxnSp>
        <p:nvCxnSpPr>
          <p:cNvPr id="27" name=""/>
          <p:cNvCxnSpPr/>
          <p:nvPr/>
        </p:nvCxnSpPr>
        <p:spPr>
          <a:xfrm xmlns:a="http://schemas.openxmlformats.org/drawingml/2006/main">
            <a:off x="400050" y="32385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878FF"/>
            </a:solidFill>
            <a:prstDash val="solid"/>
          </a:ln>
        </p:spPr>
      </p:cxnSp>
      <p:sp>
        <p:nvSpPr>
          <p:cNvPr id="7" name="mv1">
            <a:extLst xmlns:a="http://schemas.openxmlformats.org/drawingml/2006/main">
              <a:ext uri="{FF2B5EF4-FFF2-40B4-BE49-F238E27FC236}">
                <a16:creationId xmlns:a16="http://schemas.microsoft.com/office/drawing/2014/main" id="{45BCA6E2-36B4-4C40-8ECD-D807DC7FDE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1952625"/>
            <a:ext cx="23812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750" b="1">
                <a:solidFill>
                  <a:srgbClr val="E55555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E55555"/>
                </a:solidFill>
                <a:latin typeface="Arial"/>
                <a:ea typeface="Arial"/>
                <a:cs typeface="Arial"/>
              </a:rPr>
              <a:t>82</a:t>
            </a:r>
          </a:p>
        </p:txBody>
      </p:sp>
      <p:sp>
        <p:nvSpPr>
          <p:cNvPr id="8" name="ml1">
            <a:extLst xmlns:a="http://schemas.openxmlformats.org/drawingml/2006/main">
              <a:ext uri="{FF2B5EF4-FFF2-40B4-BE49-F238E27FC236}">
                <a16:creationId xmlns:a16="http://schemas.microsoft.com/office/drawing/2014/main" id="{616371CE-AF39-41C5-81FC-70EA27A9DE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2743200"/>
            <a:ext cx="2381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212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活动贡献指数</a:t>
            </a:r>
          </a:p>
        </p:txBody>
      </p:sp>
      <p:cxnSp>
        <p:nvCxnSpPr>
          <p:cNvPr id="30" name=""/>
          <p:cNvCxnSpPr/>
          <p:nvPr/>
        </p:nvCxnSpPr>
        <p:spPr>
          <a:xfrm xmlns:a="http://schemas.openxmlformats.org/drawingml/2006/main">
            <a:off x="3257550" y="32385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E55555"/>
            </a:solidFill>
            <a:prstDash val="solid"/>
          </a:ln>
        </p:spPr>
      </p:cxnSp>
      <p:sp>
        <p:nvSpPr>
          <p:cNvPr id="10" name="mv2">
            <a:extLst xmlns:a="http://schemas.openxmlformats.org/drawingml/2006/main">
              <a:ext uri="{FF2B5EF4-FFF2-40B4-BE49-F238E27FC236}">
                <a16:creationId xmlns:a16="http://schemas.microsoft.com/office/drawing/2014/main" id="{E84C892C-3BA5-48A5-B6B5-EA536B7399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1952625"/>
            <a:ext cx="23812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750" b="1">
                <a:solidFill>
                  <a:srgbClr val="D89122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D89122"/>
                </a:solidFill>
                <a:latin typeface="Arial"/>
                <a:ea typeface="Arial"/>
                <a:cs typeface="Arial"/>
              </a:rPr>
              <a:t>93</a:t>
            </a:r>
          </a:p>
        </p:txBody>
      </p:sp>
      <p:sp>
        <p:nvSpPr>
          <p:cNvPr id="11" name="ml2">
            <a:extLst xmlns:a="http://schemas.openxmlformats.org/drawingml/2006/main">
              <a:ext uri="{FF2B5EF4-FFF2-40B4-BE49-F238E27FC236}">
                <a16:creationId xmlns:a16="http://schemas.microsoft.com/office/drawing/2014/main" id="{AF2EE039-9A24-43F4-ABC9-9F4DFD0EE2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743200"/>
            <a:ext cx="2381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212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复购指数</a:t>
            </a:r>
          </a:p>
        </p:txBody>
      </p:sp>
      <p:cxnSp>
        <p:nvCxnSpPr>
          <p:cNvPr id="33" name=""/>
          <p:cNvCxnSpPr/>
          <p:nvPr/>
        </p:nvCxnSpPr>
        <p:spPr>
          <a:xfrm xmlns:a="http://schemas.openxmlformats.org/drawingml/2006/main">
            <a:off x="6115050" y="32385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D89122"/>
            </a:solidFill>
            <a:prstDash val="solid"/>
          </a:ln>
        </p:spPr>
      </p:cxnSp>
      <p:sp>
        <p:nvSpPr>
          <p:cNvPr id="13" name="m-read">
            <a:extLst xmlns:a="http://schemas.openxmlformats.org/drawingml/2006/main">
              <a:ext uri="{FF2B5EF4-FFF2-40B4-BE49-F238E27FC236}">
                <a16:creationId xmlns:a16="http://schemas.microsoft.com/office/drawing/2014/main" id="{22E804D7-B853-4762-BFEE-CBDAE6D2BE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0" y="1952625"/>
            <a:ext cx="209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智脑判断</a:t>
            </a:r>
          </a:p>
        </p:txBody>
      </p:sp>
      <p:sp>
        <p:nvSpPr>
          <p:cNvPr id="14" name="m-read-b">
            <a:extLst xmlns:a="http://schemas.openxmlformats.org/drawingml/2006/main">
              <a:ext uri="{FF2B5EF4-FFF2-40B4-BE49-F238E27FC236}">
                <a16:creationId xmlns:a16="http://schemas.microsoft.com/office/drawing/2014/main" id="{D12AC1C5-684D-4B14-8A85-BD427DC8E8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0" y="2571750"/>
            <a:ext cx="209550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活动带来订单，但佣金、优惠和食材成本吞噬增量；新增顾客没有形成足够二购。</a:t>
            </a:r>
          </a:p>
        </p:txBody>
      </p:sp>
      <p:cxnSp>
        <p:nvCxnSpPr>
          <p:cNvPr id="36" name=""/>
          <p:cNvCxnSpPr/>
          <p:nvPr/>
        </p:nvCxnSpPr>
        <p:spPr>
          <a:xfrm xmlns:a="http://schemas.openxmlformats.org/drawingml/2006/main">
            <a:off x="400050" y="4095750"/>
            <a:ext cx="109823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6" name="m-ai-h">
            <a:extLst xmlns:a="http://schemas.openxmlformats.org/drawingml/2006/main">
              <a:ext uri="{FF2B5EF4-FFF2-40B4-BE49-F238E27FC236}">
                <a16:creationId xmlns:a16="http://schemas.microsoft.com/office/drawing/2014/main" id="{49AFC2A3-6E86-4FF3-B4FE-5FED6203D1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476750"/>
            <a:ext cx="2286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524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辅助动作</a:t>
            </a:r>
          </a:p>
        </p:txBody>
      </p:sp>
      <p:sp>
        <p:nvSpPr>
          <p:cNvPr id="17" name="m-ai-b">
            <a:extLst xmlns:a="http://schemas.openxmlformats.org/drawingml/2006/main">
              <a:ext uri="{FF2B5EF4-FFF2-40B4-BE49-F238E27FC236}">
                <a16:creationId xmlns:a16="http://schemas.microsoft.com/office/drawing/2014/main" id="{950DC845-1419-4F3F-B476-3FC74EEC15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010150"/>
            <a:ext cx="61912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识别高响应餐段与人群 → 缩小投放范围 → 保留贡献为正的组合 → 追踪 7/30 日复购</a:t>
            </a:r>
          </a:p>
        </p:txBody>
      </p:sp>
      <p:sp>
        <p:nvSpPr>
          <p:cNvPr id="18" name="m-accept">
            <a:extLst xmlns:a="http://schemas.openxmlformats.org/drawingml/2006/main">
              <a:ext uri="{FF2B5EF4-FFF2-40B4-BE49-F238E27FC236}">
                <a16:creationId xmlns:a16="http://schemas.microsoft.com/office/drawing/2014/main" id="{76B09F94-B3CD-4029-ADCD-A8BB877392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0" y="4476750"/>
            <a:ext cx="3952875" cy="1219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m-accept-h">
            <a:extLst xmlns:a="http://schemas.openxmlformats.org/drawingml/2006/main">
              <a:ext uri="{FF2B5EF4-FFF2-40B4-BE49-F238E27FC236}">
                <a16:creationId xmlns:a16="http://schemas.microsoft.com/office/drawing/2014/main" id="{57CFF2C2-328D-4223-B662-974D301B0A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4667250"/>
            <a:ext cx="34766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333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验收不只看订单量</a:t>
            </a:r>
          </a:p>
        </p:txBody>
      </p:sp>
      <p:sp>
        <p:nvSpPr>
          <p:cNvPr id="20" name="m-accept-b">
            <a:extLst xmlns:a="http://schemas.openxmlformats.org/drawingml/2006/main">
              <a:ext uri="{FF2B5EF4-FFF2-40B4-BE49-F238E27FC236}">
                <a16:creationId xmlns:a16="http://schemas.microsoft.com/office/drawing/2014/main" id="{612D0E1C-4955-401B-8392-3CC1C30B00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5124450"/>
            <a:ext cx="34766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64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FFFFFF"/>
                </a:solidFill>
                <a:latin typeface="Arial"/>
                <a:ea typeface="Arial"/>
                <a:cs typeface="Arial"/>
              </a:rPr>
              <a:t>佣金后贡献提高 + 复购改善 + 客单稳定</a:t>
            </a:r>
          </a:p>
        </p:txBody>
      </p:sp>
      <p:sp>
        <p:nvSpPr>
          <p:cNvPr id="21" name="m-foot">
            <a:extLst xmlns:a="http://schemas.openxmlformats.org/drawingml/2006/main">
              <a:ext uri="{FF2B5EF4-FFF2-40B4-BE49-F238E27FC236}">
                <a16:creationId xmlns:a16="http://schemas.microsoft.com/office/drawing/2014/main" id="{810899A4-687C-41D2-B725-C0F666CDDB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019800"/>
            <a:ext cx="57150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208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所有指数以活动前基线=100，仅用于阐释方法。</a:t>
            </a:r>
          </a:p>
        </p:txBody>
      </p:sp>
    </p:spTree>
    <p:extLst>
      <p:ext uri="{BB962C8B-B14F-4D97-AF65-F5344CB8AC3E}">
        <p14:creationId xmlns:p14="http://schemas.microsoft.com/office/powerpoint/2010/main" val="1719129362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2026-08-01T05:31:05.6140000Z</dcterms:created>
  <dcterms:modified xsi:type="dcterms:W3CDTF">2026-08-01T05:31:05.6140000Z</dcterms:modified>
</coreProperties>
</file>