
<file path=[Content_Types].xml><?xml version="1.0" encoding="utf-8"?>
<Types xmlns="http://schemas.openxmlformats.org/package/2006/content-types">
  <Default Extension="xml" ContentType="application/vnd.openxmlformats-package.core-properties+xml"/>
  <Default Extension="rels" ContentType="application/vnd.openxmlformats-package.relationship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theme/theme1.xml" ContentType="application/vnd.openxmlformats-officedocument.theme+xml"/>
  <Override PartName="/ppt/slideMasters/slideMaster1.xml" ContentType="application/vnd.openxmlformats-officedocument.presentationml.slideMaster+xml"/>
  <Override PartName="/ppt/slideMasters/theme/theme2.xml" ContentType="application/vnd.openxmlformats-officedocument.theme+xml"/>
  <Override PartName="/ppt/slideLayouts/slideLayout1.xml" ContentType="application/vnd.openxmlformats-officedocument.presentationml.slideLayout+xml"/>
  <Override PartName="/ppt/notesMasters/notesMaster1.xml" ContentType="application/vnd.openxmlformats-officedocument.presentationml.notesMaster+xml"/>
  <Override PartName="/ppt/notesMasters/theme/theme3.xml" ContentType="application/vnd.openxmlformats-officedocument.theme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slides/slide1.xml" ContentType="application/vnd.openxmlformats-officedocument.presentationml.slide+xml"/>
  <Override PartName="/ppt/notesSlides/notesSlide1.xml" ContentType="application/vnd.openxmlformats-officedocument.presentationml.notesSlide+xml"/>
  <Override PartName="/ppt/slides/slide2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3.xml" ContentType="application/vnd.openxmlformats-officedocument.presentationml.slide+xml"/>
  <Override PartName="/ppt/notesSlides/notesSlide3.xml" ContentType="application/vnd.openxmlformats-officedocument.presentationml.notesSlide+xml"/>
  <Override PartName="/ppt/slides/slide4.xml" ContentType="application/vnd.openxmlformats-officedocument.presentationml.slide+xml"/>
  <Override PartName="/ppt/notesSlides/notesSlide4.xml" ContentType="application/vnd.openxmlformats-officedocument.presentationml.notesSlide+xml"/>
  <Override PartName="/ppt/slides/slide5.xml" ContentType="application/vnd.openxmlformats-officedocument.presentationml.slide+xml"/>
  <Override PartName="/ppt/notesSlides/notesSlide5.xml" ContentType="application/vnd.openxmlformats-officedocument.presentationml.notesSlide+xml"/>
  <Override PartName="/ppt/slides/slide6.xml" ContentType="application/vnd.openxmlformats-officedocument.presentationml.slide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notesSlides/notesSlide7.xml" ContentType="application/vnd.openxmlformats-officedocument.presentationml.notesSlide+xml"/>
  <Override PartName="/ppt/slides/slide8.xml" ContentType="application/vnd.openxmlformats-officedocument.presentationml.slide+xml"/>
  <Override PartName="/ppt/notesSlides/notesSlide8.xml" ContentType="application/vnd.openxmlformats-officedocument.presentationml.notesSlide+xml"/>
  <Override PartName="/ppt/slides/slide9.xml" ContentType="application/vnd.openxmlformats-officedocument.presentationml.slide+xml"/>
  <Override PartName="/ppt/notesSlides/notesSlide9.xml" ContentType="application/vnd.openxmlformats-officedocument.presentationml.notesSlide+xml"/>
  <Override PartName="/ppt/slides/slide10.xml" ContentType="application/vnd.openxmlformats-officedocument.presentationml.slide+xml"/>
  <Override PartName="/ppt/notesSlides/notesSlide10.xml" ContentType="application/vnd.openxmlformats-officedocument.presentationml.notesSlide+xml"/>
  <Override PartName="/ppt/slides/slide11.xml" ContentType="application/vnd.openxmlformats-officedocument.presentationml.slide+xml"/>
  <Override PartName="/ppt/notesSlides/notesSlide11.xml" ContentType="application/vnd.openxmlformats-officedocument.presentationml.notesSlide+xml"/>
  <Override PartName="/ppt/slides/slide12.xml" ContentType="application/vnd.openxmlformats-officedocument.presentationml.slide+xml"/>
  <Override PartName="/ppt/notesSlides/notesSlide12.xml" ContentType="application/vnd.openxmlformats-officedocument.presentationml.notesSlide+xml"/>
  <Override PartName="/ppt/slides/slide13.xml" ContentType="application/vnd.openxmlformats-officedocument.presentationml.slide+xml"/>
  <Override PartName="/ppt/notesSlides/notesSlide13.xml" ContentType="application/vnd.openxmlformats-officedocument.presentationml.notesSlide+xml"/>
  <Override PartName="/ppt/slides/slide14.xml" ContentType="application/vnd.openxmlformats-officedocument.presentationml.slide+xml"/>
  <Override PartName="/ppt/notesSlides/notesSlide14.xml" ContentType="application/vnd.openxmlformats-officedocument.presentationml.notesSlide+xml"/>
  <Override PartName="/ppt/slides/slide15.xml" ContentType="application/vnd.openxmlformats-officedocument.presentationml.slide+xml"/>
  <Override PartName="/ppt/notesSlides/notesSlide15.xml" ContentType="application/vnd.openxmlformats-officedocument.presentationml.notesSlide+xml"/>
  <Override PartName="/ppt/slides/slide16.xml" ContentType="application/vnd.openxmlformats-officedocument.presentationml.slide+xml"/>
  <Override PartName="/ppt/notesSlides/notesSlide16.xml" ContentType="application/vnd.openxmlformats-officedocument.presentationml.notesSlide+xml"/>
</Types>
</file>

<file path=_rels/.rels>&#65279;<?xml version="1.0" encoding="utf-8"?><Relationships xmlns="http://schemas.openxmlformats.org/package/2006/relationships"><Relationship Type="http://schemas.openxmlformats.org/package/2006/relationships/metadata/core-properties" Target="/docProps/core.xml" Id="R0dd0020d99f64dbc" /><Relationship Type="http://schemas.openxmlformats.org/officeDocument/2006/relationships/extended-properties" Target="/docProps/app.xml" Id="R662139ca664a4af9" /><Relationship Type="http://schemas.openxmlformats.org/officeDocument/2006/relationships/officeDocument" Target="/ppt/presentation.xml" Id="Ra6b1e49548034ab2" /></Relationships>
</file>

<file path=ppt/presentation.xml><?xml version="1.0" encoding="utf-8"?>
<p:presentation xmlns:p="http://schemas.openxmlformats.org/presentationml/2006/main">
  <p:sldMasterIdLst>
    <p:sldMasterId xmlns:r="http://schemas.openxmlformats.org/officeDocument/2006/relationships" id="2147483648" r:id="R660ad1400d96490e"/>
  </p:sldMasterIdLst>
  <p:notesMasterIdLst>
    <p:notesMasterId xmlns:r="http://schemas.openxmlformats.org/officeDocument/2006/relationships" r:id="Rd32532148ddd4992"/>
  </p:notesMasterIdLst>
  <p:sldIdLst>
    <p:sldId xmlns:r="http://schemas.openxmlformats.org/officeDocument/2006/relationships" id="256" r:id="Re49a5849a1a34900"/>
    <p:sldId xmlns:r="http://schemas.openxmlformats.org/officeDocument/2006/relationships" id="257" r:id="Rb793768f3ab447c8"/>
    <p:sldId xmlns:r="http://schemas.openxmlformats.org/officeDocument/2006/relationships" id="258" r:id="Ra6513a558ed74ede"/>
    <p:sldId xmlns:r="http://schemas.openxmlformats.org/officeDocument/2006/relationships" id="259" r:id="R2675b89c72a349f0"/>
    <p:sldId xmlns:r="http://schemas.openxmlformats.org/officeDocument/2006/relationships" id="260" r:id="R2624a58142ae4a0b"/>
    <p:sldId xmlns:r="http://schemas.openxmlformats.org/officeDocument/2006/relationships" id="261" r:id="R0cc5e50a38c941a7"/>
    <p:sldId xmlns:r="http://schemas.openxmlformats.org/officeDocument/2006/relationships" id="262" r:id="R25af24ad82d943f0"/>
    <p:sldId xmlns:r="http://schemas.openxmlformats.org/officeDocument/2006/relationships" id="263" r:id="Rfdbda00516ee4300"/>
    <p:sldId xmlns:r="http://schemas.openxmlformats.org/officeDocument/2006/relationships" id="264" r:id="R70a6b1cce61b4a78"/>
    <p:sldId xmlns:r="http://schemas.openxmlformats.org/officeDocument/2006/relationships" id="265" r:id="R2fab22ae26344a31"/>
    <p:sldId xmlns:r="http://schemas.openxmlformats.org/officeDocument/2006/relationships" id="266" r:id="Rdfbcfa64e3f94f5e"/>
    <p:sldId xmlns:r="http://schemas.openxmlformats.org/officeDocument/2006/relationships" id="267" r:id="Rc96197cebaef4d40"/>
    <p:sldId xmlns:r="http://schemas.openxmlformats.org/officeDocument/2006/relationships" id="268" r:id="R7a17c5f244c644a7"/>
    <p:sldId xmlns:r="http://schemas.openxmlformats.org/officeDocument/2006/relationships" id="269" r:id="Rc2f97549c6bf427f"/>
    <p:sldId xmlns:r="http://schemas.openxmlformats.org/officeDocument/2006/relationships" id="270" r:id="R56c217a260d943f9"/>
    <p:sldId xmlns:r="http://schemas.openxmlformats.org/officeDocument/2006/relationships" id="271" r:id="Rfccf20f007764138"/>
  </p:sldIdLst>
  <p:sldSz cx="12192000" cy="6858000"/>
  <p:notesSz cx="6858000" cy="9144000"/>
</p:presentation>
</file>

<file path=ppt/presProps.xml><?xml version="1.0" encoding="utf-8"?>
<p:presentationPr xmlns:p="http://schemas.openxmlformats.org/presentationml/2006/main">
  <p:extLst>
    <p:ext xmlns:p14="http://schemas.microsoft.com/office/powerpoint/2010/main" uri="{E76CE94A-603C-4142-B9EB-6D1370010A27}">
      <p14:discardImageEditData val="0"/>
    </p:ext>
    <p:ext xmlns:p14="http://schemas.microsoft.com/office/powerpoint/2010/main" uri="{D31A062A-798A-4329-ABDD-BBA856620510}">
      <p14:defaultImageDpi val="32767"/>
    </p:ext>
    <p:ext xmlns:p15="http://schemas.microsoft.com/office/powerpoint/2012/main" uri="{FD5EFAAD-0ECE-453E-9831-46B23BE46B34}">
      <p15:chartTrackingRefBased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_rels/presentation.xml.rels>&#65279;<?xml version="1.0" encoding="utf-8"?><Relationships xmlns="http://schemas.openxmlformats.org/package/2006/relationships"><Relationship Type="http://schemas.openxmlformats.org/officeDocument/2006/relationships/theme" Target="/ppt/theme/theme1.xml" Id="Rba070b1c9597431f" /><Relationship Type="http://schemas.openxmlformats.org/officeDocument/2006/relationships/slideMaster" Target="/ppt/slideMasters/slideMaster1.xml" Id="R660ad1400d96490e" /><Relationship Type="http://schemas.openxmlformats.org/officeDocument/2006/relationships/notesMaster" Target="/ppt/notesMasters/notesMaster1.xml" Id="Rd32532148ddd4992" /><Relationship Type="http://schemas.openxmlformats.org/officeDocument/2006/relationships/presProps" Target="/ppt/presProps.xml" Id="R5ea8ea7a6cac48b5" /><Relationship Type="http://schemas.openxmlformats.org/officeDocument/2006/relationships/tableStyles" Target="/ppt/tableStyles.xml" Id="Re01dd3e412c84aa4" /><Relationship Type="http://schemas.openxmlformats.org/officeDocument/2006/relationships/slide" Target="/ppt/slides/slide1.xml" Id="Re49a5849a1a34900" /><Relationship Type="http://schemas.openxmlformats.org/officeDocument/2006/relationships/slide" Target="/ppt/slides/slide2.xml" Id="Rb793768f3ab447c8" /><Relationship Type="http://schemas.openxmlformats.org/officeDocument/2006/relationships/slide" Target="/ppt/slides/slide3.xml" Id="Ra6513a558ed74ede" /><Relationship Type="http://schemas.openxmlformats.org/officeDocument/2006/relationships/slide" Target="/ppt/slides/slide4.xml" Id="R2675b89c72a349f0" /><Relationship Type="http://schemas.openxmlformats.org/officeDocument/2006/relationships/slide" Target="/ppt/slides/slide5.xml" Id="R2624a58142ae4a0b" /><Relationship Type="http://schemas.openxmlformats.org/officeDocument/2006/relationships/slide" Target="/ppt/slides/slide6.xml" Id="R0cc5e50a38c941a7" /><Relationship Type="http://schemas.openxmlformats.org/officeDocument/2006/relationships/slide" Target="/ppt/slides/slide7.xml" Id="R25af24ad82d943f0" /><Relationship Type="http://schemas.openxmlformats.org/officeDocument/2006/relationships/slide" Target="/ppt/slides/slide8.xml" Id="Rfdbda00516ee4300" /><Relationship Type="http://schemas.openxmlformats.org/officeDocument/2006/relationships/slide" Target="/ppt/slides/slide9.xml" Id="R70a6b1cce61b4a78" /><Relationship Type="http://schemas.openxmlformats.org/officeDocument/2006/relationships/slide" Target="/ppt/slides/slide10.xml" Id="R2fab22ae26344a31" /><Relationship Type="http://schemas.openxmlformats.org/officeDocument/2006/relationships/slide" Target="/ppt/slides/slide11.xml" Id="Rdfbcfa64e3f94f5e" /><Relationship Type="http://schemas.openxmlformats.org/officeDocument/2006/relationships/slide" Target="/ppt/slides/slide12.xml" Id="Rc96197cebaef4d40" /><Relationship Type="http://schemas.openxmlformats.org/officeDocument/2006/relationships/slide" Target="/ppt/slides/slide13.xml" Id="R7a17c5f244c644a7" /><Relationship Type="http://schemas.openxmlformats.org/officeDocument/2006/relationships/slide" Target="/ppt/slides/slide14.xml" Id="Rc2f97549c6bf427f" /><Relationship Type="http://schemas.openxmlformats.org/officeDocument/2006/relationships/slide" Target="/ppt/slides/slide15.xml" Id="R56c217a260d943f9" /><Relationship Type="http://schemas.openxmlformats.org/officeDocument/2006/relationships/slide" Target="/ppt/slides/slide16.xml" Id="Rfccf20f007764138" /></Relationships>
</file>

<file path=ppt/notesMasters/_rels/notesMaster1.xml.rels>&#65279;<?xml version="1.0" encoding="utf-8"?><Relationships xmlns="http://schemas.openxmlformats.org/package/2006/relationships"><Relationship Type="http://schemas.openxmlformats.org/officeDocument/2006/relationships/theme" Target="/ppt/notesMasters/theme/theme3.xml" Id="R50f108ad55fc4844" /></Relationships>
</file>

<file path=ppt/notesMasters/notesMaster1.xml><?xml version="1.0" encoding="utf-8"?>
<p:notesMaster xmlns:p="http://schemas.openxmlformats.org/presentationml/2006/main">
  <p:cSld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Header Placeholder"/>
          <p:cNvSpPr/>
          <p:nvPr>
            <p:ph type="hdr" sz="quarter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3" name="Date Placeholder"/>
          <p:cNvSpPr/>
          <p:nvPr>
            <p:ph type="dt" sz="quarter" idx="1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Image Placeholder"/>
          <p:cNvSpPr/>
          <p:nvPr>
            <p:ph type="sldImg" idx="2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5" name="Notes Placeholder"/>
          <p:cNvSpPr/>
          <p:nvPr>
            <p:ph type="body" sz="quarter" idx="3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6" name="Footer Placeholder"/>
          <p:cNvSpPr/>
          <p:nvPr>
            <p:ph type="ftr" sz="quarter" idx="4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7" name="Slide Number Placeholder"/>
          <p:cNvSpPr/>
          <p:nvPr>
            <p:ph type="sldNum" sz="quarter" idx="5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xmlns:a="http://schemas.openxmlformats.org/drawingml/2006/main" marL="0" algn="l" defTabSz="914400" rtl="0" eaLnBrk="1" latinLnBrk="0" hangingPunct="1">
      <a:defRPr sz="1200" kern="1200"/>
    </a:lvl1pPr>
  </p:notesStyle>
</p:notesMaster>
</file>

<file path=ppt/notesMasters/theme/theme3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notesSlides/_rels/notesSlide1.xml.rels>&#65279;<?xml version="1.0" encoding="utf-8"?><Relationships xmlns="http://schemas.openxmlformats.org/package/2006/relationships"><Relationship Type="http://schemas.openxmlformats.org/officeDocument/2006/relationships/slide" Target="/ppt/slides/slide1.xml" Id="Ra0cd67da9d454c91" /><Relationship Type="http://schemas.openxmlformats.org/officeDocument/2006/relationships/notesMaster" Target="/ppt/notesMasters/notesMaster1.xml" Id="Rb145efc534634811" /></Relationships>
</file>

<file path=ppt/notesSlides/_rels/notesSlide10.xml.rels>&#65279;<?xml version="1.0" encoding="utf-8"?><Relationships xmlns="http://schemas.openxmlformats.org/package/2006/relationships"><Relationship Type="http://schemas.openxmlformats.org/officeDocument/2006/relationships/slide" Target="/ppt/slides/slide10.xml" Id="R35e4b71639af40ae" /><Relationship Type="http://schemas.openxmlformats.org/officeDocument/2006/relationships/notesMaster" Target="/ppt/notesMasters/notesMaster1.xml" Id="Rd3d236521f024844" /></Relationships>
</file>

<file path=ppt/notesSlides/_rels/notesSlide11.xml.rels>&#65279;<?xml version="1.0" encoding="utf-8"?><Relationships xmlns="http://schemas.openxmlformats.org/package/2006/relationships"><Relationship Type="http://schemas.openxmlformats.org/officeDocument/2006/relationships/slide" Target="/ppt/slides/slide11.xml" Id="R3ad7df005c4b42db" /><Relationship Type="http://schemas.openxmlformats.org/officeDocument/2006/relationships/notesMaster" Target="/ppt/notesMasters/notesMaster1.xml" Id="R2e5b9549739842bc" /></Relationships>
</file>

<file path=ppt/notesSlides/_rels/notesSlide12.xml.rels>&#65279;<?xml version="1.0" encoding="utf-8"?><Relationships xmlns="http://schemas.openxmlformats.org/package/2006/relationships"><Relationship Type="http://schemas.openxmlformats.org/officeDocument/2006/relationships/slide" Target="/ppt/slides/slide12.xml" Id="R53ca3adb03f34dda" /><Relationship Type="http://schemas.openxmlformats.org/officeDocument/2006/relationships/notesMaster" Target="/ppt/notesMasters/notesMaster1.xml" Id="R0b455c22196d44e4" /></Relationships>
</file>

<file path=ppt/notesSlides/_rels/notesSlide13.xml.rels>&#65279;<?xml version="1.0" encoding="utf-8"?><Relationships xmlns="http://schemas.openxmlformats.org/package/2006/relationships"><Relationship Type="http://schemas.openxmlformats.org/officeDocument/2006/relationships/slide" Target="/ppt/slides/slide13.xml" Id="Rf8ed2c44ef68447d" /><Relationship Type="http://schemas.openxmlformats.org/officeDocument/2006/relationships/notesMaster" Target="/ppt/notesMasters/notesMaster1.xml" Id="R07dd12c63b7747db" /></Relationships>
</file>

<file path=ppt/notesSlides/_rels/notesSlide14.xml.rels>&#65279;<?xml version="1.0" encoding="utf-8"?><Relationships xmlns="http://schemas.openxmlformats.org/package/2006/relationships"><Relationship Type="http://schemas.openxmlformats.org/officeDocument/2006/relationships/slide" Target="/ppt/slides/slide14.xml" Id="R3e5a99d7935747f9" /><Relationship Type="http://schemas.openxmlformats.org/officeDocument/2006/relationships/notesMaster" Target="/ppt/notesMasters/notesMaster1.xml" Id="Ra22f126297514c52" /></Relationships>
</file>

<file path=ppt/notesSlides/_rels/notesSlide15.xml.rels>&#65279;<?xml version="1.0" encoding="utf-8"?><Relationships xmlns="http://schemas.openxmlformats.org/package/2006/relationships"><Relationship Type="http://schemas.openxmlformats.org/officeDocument/2006/relationships/slide" Target="/ppt/slides/slide15.xml" Id="Radd47a577a8e4201" /><Relationship Type="http://schemas.openxmlformats.org/officeDocument/2006/relationships/notesMaster" Target="/ppt/notesMasters/notesMaster1.xml" Id="R452946dbeb784fac" /></Relationships>
</file>

<file path=ppt/notesSlides/_rels/notesSlide16.xml.rels>&#65279;<?xml version="1.0" encoding="utf-8"?><Relationships xmlns="http://schemas.openxmlformats.org/package/2006/relationships"><Relationship Type="http://schemas.openxmlformats.org/officeDocument/2006/relationships/slide" Target="/ppt/slides/slide16.xml" Id="Rb093bb18bc034659" /><Relationship Type="http://schemas.openxmlformats.org/officeDocument/2006/relationships/notesMaster" Target="/ppt/notesMasters/notesMaster1.xml" Id="R3ef67b74eb0b40da" /></Relationships>
</file>

<file path=ppt/notesSlides/_rels/notesSlide2.xml.rels>&#65279;<?xml version="1.0" encoding="utf-8"?><Relationships xmlns="http://schemas.openxmlformats.org/package/2006/relationships"><Relationship Type="http://schemas.openxmlformats.org/officeDocument/2006/relationships/slide" Target="/ppt/slides/slide2.xml" Id="Rce45a36925174c78" /><Relationship Type="http://schemas.openxmlformats.org/officeDocument/2006/relationships/notesMaster" Target="/ppt/notesMasters/notesMaster1.xml" Id="Rfca8305ebfe44a5f" /></Relationships>
</file>

<file path=ppt/notesSlides/_rels/notesSlide3.xml.rels>&#65279;<?xml version="1.0" encoding="utf-8"?><Relationships xmlns="http://schemas.openxmlformats.org/package/2006/relationships"><Relationship Type="http://schemas.openxmlformats.org/officeDocument/2006/relationships/slide" Target="/ppt/slides/slide3.xml" Id="R32b0e51edd45494c" /><Relationship Type="http://schemas.openxmlformats.org/officeDocument/2006/relationships/notesMaster" Target="/ppt/notesMasters/notesMaster1.xml" Id="Rbbabe4815b434dd4" /></Relationships>
</file>

<file path=ppt/notesSlides/_rels/notesSlide4.xml.rels>&#65279;<?xml version="1.0" encoding="utf-8"?><Relationships xmlns="http://schemas.openxmlformats.org/package/2006/relationships"><Relationship Type="http://schemas.openxmlformats.org/officeDocument/2006/relationships/slide" Target="/ppt/slides/slide4.xml" Id="R4737d6bb738042bb" /><Relationship Type="http://schemas.openxmlformats.org/officeDocument/2006/relationships/notesMaster" Target="/ppt/notesMasters/notesMaster1.xml" Id="R071ffb17db844734" /></Relationships>
</file>

<file path=ppt/notesSlides/_rels/notesSlide5.xml.rels>&#65279;<?xml version="1.0" encoding="utf-8"?><Relationships xmlns="http://schemas.openxmlformats.org/package/2006/relationships"><Relationship Type="http://schemas.openxmlformats.org/officeDocument/2006/relationships/slide" Target="/ppt/slides/slide5.xml" Id="R02b4cbd349394774" /><Relationship Type="http://schemas.openxmlformats.org/officeDocument/2006/relationships/notesMaster" Target="/ppt/notesMasters/notesMaster1.xml" Id="Rcb0b437c6e6f4819" /></Relationships>
</file>

<file path=ppt/notesSlides/_rels/notesSlide6.xml.rels>&#65279;<?xml version="1.0" encoding="utf-8"?><Relationships xmlns="http://schemas.openxmlformats.org/package/2006/relationships"><Relationship Type="http://schemas.openxmlformats.org/officeDocument/2006/relationships/slide" Target="/ppt/slides/slide6.xml" Id="Raa789a04ebb342e3" /><Relationship Type="http://schemas.openxmlformats.org/officeDocument/2006/relationships/notesMaster" Target="/ppt/notesMasters/notesMaster1.xml" Id="R8d767e9699ca4cd8" /></Relationships>
</file>

<file path=ppt/notesSlides/_rels/notesSlide7.xml.rels>&#65279;<?xml version="1.0" encoding="utf-8"?><Relationships xmlns="http://schemas.openxmlformats.org/package/2006/relationships"><Relationship Type="http://schemas.openxmlformats.org/officeDocument/2006/relationships/slide" Target="/ppt/slides/slide7.xml" Id="R79a4a63b7a824545" /><Relationship Type="http://schemas.openxmlformats.org/officeDocument/2006/relationships/notesMaster" Target="/ppt/notesMasters/notesMaster1.xml" Id="Rfca81a5e57ff4769" /></Relationships>
</file>

<file path=ppt/notesSlides/_rels/notesSlide8.xml.rels>&#65279;<?xml version="1.0" encoding="utf-8"?><Relationships xmlns="http://schemas.openxmlformats.org/package/2006/relationships"><Relationship Type="http://schemas.openxmlformats.org/officeDocument/2006/relationships/slide" Target="/ppt/slides/slide8.xml" Id="R43998931d01540f0" /><Relationship Type="http://schemas.openxmlformats.org/officeDocument/2006/relationships/notesMaster" Target="/ppt/notesMasters/notesMaster1.xml" Id="R69d3c24967204df9" /></Relationships>
</file>

<file path=ppt/notesSlides/_rels/notesSlide9.xml.rels>&#65279;<?xml version="1.0" encoding="utf-8"?><Relationships xmlns="http://schemas.openxmlformats.org/package/2006/relationships"><Relationship Type="http://schemas.openxmlformats.org/officeDocument/2006/relationships/slide" Target="/ppt/slides/slide9.xml" Id="R02b39dfa2e1a4bc4" /><Relationship Type="http://schemas.openxmlformats.org/officeDocument/2006/relationships/notesMaster" Target="/ppt/notesMasters/notesMaster1.xml" Id="R5b6525facae84436" /></Relationships>
</file>

<file path=ppt/notesSlides/notesSlide1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本地应用功能架构与页面模块梳理；未使用生产数据或生产系统截图。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0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示意图，无生产数据；本地应用功能：营收分析、平台优惠、会员复购、时间分析。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1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示意图，无生产数据；本地应用功能：菜品成本、成本库存、中央厨房、配送对账、BOM穿透。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2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本地应用：老板驾驶舱、总部驾驶舱、区域经理、店长工作台、任务管理、月度验收。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3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保密设计原则；本页不披露客户、门店、金额、文件、账号或生产系统截图。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4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实施路径为产品化建议，不含客户生产数据。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5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基于本地应用模块化路由、统一数据层与任务闭环的产品架构归纳。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6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本地应用功能架构总结；对外保密版。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2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基于本地应用已覆盖的经营、成本、供应链、任务与验收模块归纳。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3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本地应用：风险内控、任务管理、月度验收、区域经理与店长工作台。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4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本地应用导航与路由：经营总览、收入分析、成本与费用、运营分析、风险与选址、系统管理。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5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本地应用数据库分析层、指标字典、本体标准与数据质量模块；未展示具体表名和生产数据。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6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本地应用具备规则分析、趋势预测、智能排班、BOM需求预测；代码中预留大模型服务适配层。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7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匿名复合案例，全部对象、指数与改善目标均为示意；未使用生产数据。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8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匿名复合案例，门店代号及所有指数均为虚构示意；指数以同类门店中位数=100。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9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匿名复合案例，活动名称、指数与结论均为示意；未使用真实客户营销数据。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slideLayouts/_rels/slideLayout1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07253dc5faae45f7" /></Relationships>
</file>

<file path=ppt/slideLayouts/slideLayout1.xml><?xml version="1.0" encoding="utf-8"?>
<p:sldLayout xmlns:p="http://schemas.openxmlformats.org/presentationml/2006/main" type="title">
  <p:cSld name="Title Slide"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</p:sldLayout>
</file>

<file path=ppt/slideMasters/_rels/slideMaster1.xml.rels>&#65279;<?xml version="1.0" encoding="utf-8"?><Relationships xmlns="http://schemas.openxmlformats.org/package/2006/relationships"><Relationship Type="http://schemas.openxmlformats.org/officeDocument/2006/relationships/theme" Target="/ppt/slideMasters/theme/theme2.xml" Id="R7e08fd84cc6743d0" /><Relationship Type="http://schemas.openxmlformats.org/officeDocument/2006/relationships/slideLayout" Target="/ppt/slideLayouts/slideLayout1.xml" Id="R6685b53e3b4d44a4" /></Relationships>
</file>

<file path=ppt/slideMasters/slideMaster1.xml><?xml version="1.0" encoding="utf-8"?>
<p:sldMaster xmlns:p="http://schemas.openxmlformats.org/presentationml/2006/main">
  <p:cSld name="Master"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xmlns:r="http://schemas.openxmlformats.org/officeDocument/2006/relationships" id="2147483649" r:id="R6685b53e3b4d44a4"/>
  </p:sldLayoutIdLst>
  <p:txStyles>
    <p:titleStyle>
      <a:lvl1pPr xmlns:a="http://schemas.openxmlformats.org/drawingml/2006/main" algn="l">
        <a:lnSpc>
          <a:spcPct val="90000"/>
        </a:lnSpc>
        <a:spcBef>
          <a:spcPts val="0"/>
        </a:spcBef>
        <a:buNone/>
        <a:defRPr sz="4400">
          <a:solidFill>
            <a:schemeClr val="tx1"/>
          </a:solidFill>
          <a:latin typeface="+mj-lt"/>
          <a:ea typeface="+mj-lt"/>
          <a:cs typeface="+mj-lt"/>
        </a:defRPr>
      </a:lvl1pPr>
    </p:titleStyle>
    <p:bodyStyle>
      <a:lvl1pPr xmlns:a="http://schemas.openxmlformats.org/drawingml/2006/main" marL="228600" indent="-228600" algn="l">
        <a:lnSpc>
          <a:spcPct val="90000"/>
        </a:lnSpc>
        <a:spcBef>
          <a:spcPts val="1000"/>
        </a:spcBef>
        <a:buChar char="•"/>
        <a:defRPr sz="2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685800" indent="-228600" algn="l">
        <a:lnSpc>
          <a:spcPct val="90000"/>
        </a:lnSpc>
        <a:spcBef>
          <a:spcPts val="500"/>
        </a:spcBef>
        <a:buChar char="•"/>
        <a:defRPr sz="24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1143000" indent="-228600" algn="l">
        <a:lnSpc>
          <a:spcPct val="90000"/>
        </a:lnSpc>
        <a:spcBef>
          <a:spcPts val="500"/>
        </a:spcBef>
        <a:buChar char="•"/>
        <a:defRPr sz="20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600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20574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5146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9718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4290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886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9pPr>
    </p:bodyStyle>
    <p:otherStyle>
      <a:lvl1pPr xmlns:a="http://schemas.openxmlformats.org/drawingml/2006/main" marL="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457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914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371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18288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2860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743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200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657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9pPr>
    </p:otherStyle>
  </p:txStyles>
</p:sldMaster>
</file>

<file path=ppt/slideMasters/theme/theme2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slides/_rels/slide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07cec923d8114ec3" /><Relationship Type="http://schemas.openxmlformats.org/officeDocument/2006/relationships/notesSlide" Target="/ppt/notesSlides/notesSlide1.xml" Id="R79f9f7b946db4989" /></Relationships>
</file>

<file path=ppt/slides/_rels/slide10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991fd34d31c14529" /><Relationship Type="http://schemas.openxmlformats.org/officeDocument/2006/relationships/notesSlide" Target="/ppt/notesSlides/notesSlide10.xml" Id="R91c6e7ab067e49b1" /></Relationships>
</file>

<file path=ppt/slides/_rels/slide1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0260765592014784" /><Relationship Type="http://schemas.openxmlformats.org/officeDocument/2006/relationships/notesSlide" Target="/ppt/notesSlides/notesSlide11.xml" Id="R994848ff20e64a45" /></Relationships>
</file>

<file path=ppt/slides/_rels/slide1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4a41ec89e5f64c23" /><Relationship Type="http://schemas.openxmlformats.org/officeDocument/2006/relationships/notesSlide" Target="/ppt/notesSlides/notesSlide12.xml" Id="R88dd50108948401a" /></Relationships>
</file>

<file path=ppt/slides/_rels/slide1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b0b192d37f144010" /><Relationship Type="http://schemas.openxmlformats.org/officeDocument/2006/relationships/notesSlide" Target="/ppt/notesSlides/notesSlide13.xml" Id="R22062134856a4e3d" /></Relationships>
</file>

<file path=ppt/slides/_rels/slide14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5b54e1bc5b264fdd" /><Relationship Type="http://schemas.openxmlformats.org/officeDocument/2006/relationships/notesSlide" Target="/ppt/notesSlides/notesSlide14.xml" Id="R15bc7a5a12d44155" /></Relationships>
</file>

<file path=ppt/slides/_rels/slide15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31d2b501501e4e33" /><Relationship Type="http://schemas.openxmlformats.org/officeDocument/2006/relationships/notesSlide" Target="/ppt/notesSlides/notesSlide15.xml" Id="R0d4ef6ab6aff4a0b" /></Relationships>
</file>

<file path=ppt/slides/_rels/slide16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d3883663335f45ab" /><Relationship Type="http://schemas.openxmlformats.org/officeDocument/2006/relationships/notesSlide" Target="/ppt/notesSlides/notesSlide16.xml" Id="Ra0462ec983e64f92" /></Relationships>
</file>

<file path=ppt/slides/_rels/slide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65e59b38d285465c" /><Relationship Type="http://schemas.openxmlformats.org/officeDocument/2006/relationships/notesSlide" Target="/ppt/notesSlides/notesSlide2.xml" Id="Re24d28dc3b9940bf" /></Relationships>
</file>

<file path=ppt/slides/_rels/slide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1b35a142be034337" /><Relationship Type="http://schemas.openxmlformats.org/officeDocument/2006/relationships/notesSlide" Target="/ppt/notesSlides/notesSlide3.xml" Id="R314c5265778b4e25" /></Relationships>
</file>

<file path=ppt/slides/_rels/slide4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e595470171de4b8b" /><Relationship Type="http://schemas.openxmlformats.org/officeDocument/2006/relationships/notesSlide" Target="/ppt/notesSlides/notesSlide4.xml" Id="Rd6191897c1164926" /></Relationships>
</file>

<file path=ppt/slides/_rels/slide5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e254849fc9584d69" /><Relationship Type="http://schemas.openxmlformats.org/officeDocument/2006/relationships/notesSlide" Target="/ppt/notesSlides/notesSlide5.xml" Id="Rf22709aecc3344c7" /></Relationships>
</file>

<file path=ppt/slides/_rels/slide6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8f9825fd8b9f4d61" /><Relationship Type="http://schemas.openxmlformats.org/officeDocument/2006/relationships/notesSlide" Target="/ppt/notesSlides/notesSlide6.xml" Id="R560db4c3738b4ce1" /></Relationships>
</file>

<file path=ppt/slides/_rels/slide7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9efc8a28445a48a2" /><Relationship Type="http://schemas.openxmlformats.org/officeDocument/2006/relationships/notesSlide" Target="/ppt/notesSlides/notesSlide7.xml" Id="R99f9664c9e2e4a01" /></Relationships>
</file>

<file path=ppt/slides/_rels/slide8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29207aa00d8e43f4" /><Relationship Type="http://schemas.openxmlformats.org/officeDocument/2006/relationships/notesSlide" Target="/ppt/notesSlides/notesSlide8.xml" Id="R3be3915cd3304922" /></Relationships>
</file>

<file path=ppt/slides/_rels/slide9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bd6224d5ae3c4b6c" /><Relationship Type="http://schemas.openxmlformats.org/officeDocument/2006/relationships/notesSlide" Target="/ppt/notesSlides/notesSlide9.xml" Id="R48b7752784c4430d" /></Relationships>
</file>

<file path=ppt/slides/slide1.xml><?xml version="1.0" encoding="utf-8"?>
<p:sld xmlns:p="http://schemas.openxmlformats.org/presentationml/2006/main">
  <p:cSld>
    <p:bg>
      <p:bgPr>
        <a:solidFill xmlns:a="http://schemas.openxmlformats.org/drawingml/2006/main">
          <a:srgbClr val="FFFFFF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6" name="brand">
            <a:extLst xmlns:a="http://schemas.openxmlformats.org/drawingml/2006/main">
              <a:ext uri="{FF2B5EF4-FFF2-40B4-BE49-F238E27FC236}">
                <a16:creationId xmlns:a16="http://schemas.microsoft.com/office/drawing/2014/main" id="{4879195C-DA31-41D8-9B6C-4ED8F2BCC0E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323850"/>
            <a:ext cx="2857500" cy="3429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650" b="1">
                <a:solidFill>
                  <a:srgbClr val="2878FF"/>
                </a:solidFill>
                <a:latin typeface="Arial"/>
                <a:ea typeface="Arial"/>
                <a:cs typeface="Arial"/>
              </a:defRPr>
            </a:pPr>
            <a:r>
              <a:rPr sz="1650" b="1">
                <a:solidFill>
                  <a:srgbClr val="2878FF"/>
                </a:solidFill>
                <a:latin typeface="Arial"/>
                <a:ea typeface="Arial"/>
                <a:cs typeface="Arial"/>
              </a:rPr>
              <a:t>SBrain</a:t>
            </a:r>
          </a:p>
        </p:txBody>
      </p:sp>
      <p:sp>
        <p:nvSpPr>
          <p:cNvPr id="2" name="cover-title">
            <a:extLst xmlns:a="http://schemas.openxmlformats.org/drawingml/2006/main">
              <a:ext uri="{FF2B5EF4-FFF2-40B4-BE49-F238E27FC236}">
                <a16:creationId xmlns:a16="http://schemas.microsoft.com/office/drawing/2014/main" id="{80950A9C-36B0-4469-B76F-3326B840F37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1666875"/>
            <a:ext cx="9144000" cy="2000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5400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5400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连锁餐饮 AI</a:t>
            </a:r>
          </a:p>
          <a:p xmlns:a="http://schemas.openxmlformats.org/drawingml/2006/main">
            <a:pPr algn="l">
              <a:defRPr sz="5400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5400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经营利润操作系统</a:t>
            </a:r>
          </a:p>
        </p:txBody>
      </p:sp>
      <p:sp>
        <p:nvSpPr>
          <p:cNvPr id="3" name="cover-sub">
            <a:extLst xmlns:a="http://schemas.openxmlformats.org/drawingml/2006/main">
              <a:ext uri="{FF2B5EF4-FFF2-40B4-BE49-F238E27FC236}">
                <a16:creationId xmlns:a16="http://schemas.microsoft.com/office/drawing/2014/main" id="{7CCEF2B4-91E1-4B09-8669-81B9DFCE417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4333875"/>
            <a:ext cx="8667750" cy="742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2250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2250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把分散的经营数据，变成可执行、可验收、可复制的利润增长动作</a:t>
            </a:r>
          </a:p>
        </p:txBody>
      </p:sp>
      <p:sp>
        <p:nvSpPr>
          <p:cNvPr id="4" name="cover-accent">
            <a:extLst xmlns:a="http://schemas.openxmlformats.org/drawingml/2006/main">
              <a:ext uri="{FF2B5EF4-FFF2-40B4-BE49-F238E27FC236}">
                <a16:creationId xmlns:a16="http://schemas.microsoft.com/office/drawing/2014/main" id="{ADEAFF58-83AF-4610-9BD1-1D84F210A74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5734050"/>
            <a:ext cx="11391900" cy="1143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878F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5" name="confidential">
            <a:extLst xmlns:a="http://schemas.openxmlformats.org/drawingml/2006/main">
              <a:ext uri="{FF2B5EF4-FFF2-40B4-BE49-F238E27FC236}">
                <a16:creationId xmlns:a16="http://schemas.microsoft.com/office/drawing/2014/main" id="{9C91427C-4818-422A-A3D6-61A31F05FD2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6019800"/>
            <a:ext cx="6191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5833"/>
          </a:bodyPr>
          <a:lstStyle xmlns:a="http://schemas.openxmlformats.org/drawingml/2006/main"/>
          <a:p xmlns:a="http://schemas.openxmlformats.org/drawingml/2006/main">
            <a:pPr algn="l">
              <a:defRPr sz="1200" b="1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200" b="1">
                <a:solidFill>
                  <a:srgbClr val="5E6572"/>
                </a:solidFill>
                <a:latin typeface="Arial"/>
                <a:ea typeface="Arial"/>
                <a:cs typeface="Arial"/>
              </a:rPr>
              <a:t>对外保密版 · 所有案例与指标均为示意</a:t>
            </a:r>
          </a:p>
        </p:txBody>
      </p:sp>
    </p:spTree>
    <p:extLst>
      <p:ext uri="{BB962C8B-B14F-4D97-AF65-F5344CB8AC3E}">
        <p14:creationId xmlns:p14="http://schemas.microsoft.com/office/powerpoint/2010/main" val="731523325"/>
      </p:ext>
    </p:extLst>
  </p:cSld>
</p:sld>
</file>

<file path=ppt/slides/slide10.xml><?xml version="1.0" encoding="utf-8"?>
<p:sld xmlns:p="http://schemas.openxmlformats.org/presentationml/2006/main">
  <p:cSld>
    <p:bg>
      <p:bgPr>
        <a:solidFill xmlns:a="http://schemas.openxmlformats.org/drawingml/2006/main">
          <a:srgbClr val="FFFFFF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5" name="eyebrow">
            <a:extLst xmlns:a="http://schemas.openxmlformats.org/drawingml/2006/main">
              <a:ext uri="{FF2B5EF4-FFF2-40B4-BE49-F238E27FC236}">
                <a16:creationId xmlns:a16="http://schemas.microsoft.com/office/drawing/2014/main" id="{E988A591-127C-4813-87A2-64E808A3025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285750"/>
            <a:ext cx="6191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5833"/>
          </a:bodyPr>
          <a:lstStyle xmlns:a="http://schemas.openxmlformats.org/drawingml/2006/main"/>
          <a:p xmlns:a="http://schemas.openxmlformats.org/drawingml/2006/main">
            <a:pPr algn="l">
              <a:defRPr sz="1200" b="1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200" b="1">
                <a:solidFill>
                  <a:srgbClr val="5E6572"/>
                </a:solidFill>
                <a:latin typeface="Arial"/>
                <a:ea typeface="Arial"/>
                <a:cs typeface="Arial"/>
              </a:rPr>
              <a:t>SBrain · 连锁经营智能平台</a:t>
            </a:r>
          </a:p>
        </p:txBody>
      </p:sp>
      <p:sp>
        <p:nvSpPr>
          <p:cNvPr id="2" name="title">
            <a:extLst xmlns:a="http://schemas.openxmlformats.org/drawingml/2006/main">
              <a:ext uri="{FF2B5EF4-FFF2-40B4-BE49-F238E27FC236}">
                <a16:creationId xmlns:a16="http://schemas.microsoft.com/office/drawing/2014/main" id="{FA5C95E5-F017-4DDE-99D4-746EE693AF0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647700"/>
            <a:ext cx="11049000" cy="685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3600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3600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收入增长不再靠平均促销，而是寻找高质量增量</a:t>
            </a:r>
          </a:p>
        </p:txBody>
      </p:sp>
      <p:sp>
        <p:nvSpPr>
          <p:cNvPr id="3" name="page">
            <a:extLst xmlns:a="http://schemas.openxmlformats.org/drawingml/2006/main">
              <a:ext uri="{FF2B5EF4-FFF2-40B4-BE49-F238E27FC236}">
                <a16:creationId xmlns:a16="http://schemas.microsoft.com/office/drawing/2014/main" id="{1D9F0E03-C471-4C9B-AEB6-71D3E79406E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220450" y="6305550"/>
            <a:ext cx="571500" cy="209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68889"/>
          </a:bodyPr>
          <a:lstStyle xmlns:a="http://schemas.openxmlformats.org/drawingml/2006/main"/>
          <a:p xmlns:a="http://schemas.openxmlformats.org/drawingml/2006/main">
            <a:pPr algn="r">
              <a:defRPr sz="112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12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10</a:t>
            </a:r>
          </a:p>
        </p:txBody>
      </p:sp>
      <p:sp>
        <p:nvSpPr>
          <p:cNvPr id="4" name="rev-axis">
            <a:extLst xmlns:a="http://schemas.openxmlformats.org/drawingml/2006/main">
              <a:ext uri="{FF2B5EF4-FFF2-40B4-BE49-F238E27FC236}">
                <a16:creationId xmlns:a16="http://schemas.microsoft.com/office/drawing/2014/main" id="{6EAEA766-09B8-486A-B6CB-64FDE476630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71500" y="1847850"/>
            <a:ext cx="381000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2424"/>
          </a:bodyPr>
          <a:lstStyle xmlns:a="http://schemas.openxmlformats.org/drawingml/2006/main"/>
          <a:p xmlns:a="http://schemas.openxmlformats.org/drawingml/2006/main">
            <a:pPr algn="l">
              <a:defRPr sz="1650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1650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经营贡献结构（示意）</a:t>
            </a:r>
          </a:p>
        </p:txBody>
      </p:sp>
      <p:sp>
        <p:nvSpPr>
          <p:cNvPr id="5" name="rev-l1">
            <a:extLst xmlns:a="http://schemas.openxmlformats.org/drawingml/2006/main">
              <a:ext uri="{FF2B5EF4-FFF2-40B4-BE49-F238E27FC236}">
                <a16:creationId xmlns:a16="http://schemas.microsoft.com/office/drawing/2014/main" id="{ACD457B2-B72A-4412-817D-9384B968457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71500" y="2343150"/>
            <a:ext cx="1428750" cy="2476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80392"/>
          </a:bodyPr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27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低质量让利</a:t>
            </a:r>
          </a:p>
        </p:txBody>
      </p:sp>
      <p:sp>
        <p:nvSpPr>
          <p:cNvPr id="6" name="rev-key1">
            <a:extLst xmlns:a="http://schemas.openxmlformats.org/drawingml/2006/main">
              <a:ext uri="{FF2B5EF4-FFF2-40B4-BE49-F238E27FC236}">
                <a16:creationId xmlns:a16="http://schemas.microsoft.com/office/drawing/2014/main" id="{07711382-14D4-4446-A848-629A9E3743E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000250" y="2390775"/>
            <a:ext cx="171450" cy="1143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B8BCC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7" name="rev-l2">
            <a:extLst xmlns:a="http://schemas.openxmlformats.org/drawingml/2006/main">
              <a:ext uri="{FF2B5EF4-FFF2-40B4-BE49-F238E27FC236}">
                <a16:creationId xmlns:a16="http://schemas.microsoft.com/office/drawing/2014/main" id="{9E828D59-832B-472D-B60D-E0549CA8BF2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428875" y="2343150"/>
            <a:ext cx="1428750" cy="2476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80392"/>
          </a:bodyPr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27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可持续贡献</a:t>
            </a:r>
          </a:p>
        </p:txBody>
      </p:sp>
      <p:sp>
        <p:nvSpPr>
          <p:cNvPr id="8" name="rev-key2">
            <a:extLst xmlns:a="http://schemas.openxmlformats.org/drawingml/2006/main">
              <a:ext uri="{FF2B5EF4-FFF2-40B4-BE49-F238E27FC236}">
                <a16:creationId xmlns:a16="http://schemas.microsoft.com/office/drawing/2014/main" id="{3764723F-1FC9-4CFD-BDB0-5F3EC747B46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857625" y="2390775"/>
            <a:ext cx="171450" cy="1143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878F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9" name="rev-current">
            <a:extLst xmlns:a="http://schemas.openxmlformats.org/drawingml/2006/main">
              <a:ext uri="{FF2B5EF4-FFF2-40B4-BE49-F238E27FC236}">
                <a16:creationId xmlns:a16="http://schemas.microsoft.com/office/drawing/2014/main" id="{34035C7F-8067-4EDB-A884-72D48584589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71500" y="3124200"/>
            <a:ext cx="7620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76667"/>
          </a:bodyPr>
          <a:lstStyle xmlns:a="http://schemas.openxmlformats.org/drawingml/2006/main"/>
          <a:p xmlns:a="http://schemas.openxmlformats.org/drawingml/2006/main">
            <a:pPr algn="l">
              <a:defRPr sz="1500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1500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现状</a:t>
            </a:r>
          </a:p>
        </p:txBody>
      </p:sp>
      <p:sp>
        <p:nvSpPr>
          <p:cNvPr id="10" name="rev-cur-a">
            <a:extLst xmlns:a="http://schemas.openxmlformats.org/drawingml/2006/main">
              <a:ext uri="{FF2B5EF4-FFF2-40B4-BE49-F238E27FC236}">
                <a16:creationId xmlns:a16="http://schemas.microsoft.com/office/drawing/2014/main" id="{31EB4690-839E-4300-B7F5-2DBE634E3A1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428750" y="3048000"/>
            <a:ext cx="1809750" cy="4572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B8BCC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1" name="rev-cur-b">
            <a:extLst xmlns:a="http://schemas.openxmlformats.org/drawingml/2006/main">
              <a:ext uri="{FF2B5EF4-FFF2-40B4-BE49-F238E27FC236}">
                <a16:creationId xmlns:a16="http://schemas.microsoft.com/office/drawing/2014/main" id="{78423B7D-378F-404E-9243-13CE39287FA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238500" y="3048000"/>
            <a:ext cx="2476500" cy="4572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878F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2" name="rev-future">
            <a:extLst xmlns:a="http://schemas.openxmlformats.org/drawingml/2006/main">
              <a:ext uri="{FF2B5EF4-FFF2-40B4-BE49-F238E27FC236}">
                <a16:creationId xmlns:a16="http://schemas.microsoft.com/office/drawing/2014/main" id="{DAE505FF-C494-4AB7-BFAA-B033564D330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71500" y="4171950"/>
            <a:ext cx="7620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76667"/>
          </a:bodyPr>
          <a:lstStyle xmlns:a="http://schemas.openxmlformats.org/drawingml/2006/main"/>
          <a:p xmlns:a="http://schemas.openxmlformats.org/drawingml/2006/main">
            <a:pPr algn="l">
              <a:defRPr sz="1500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1500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优化后</a:t>
            </a:r>
          </a:p>
        </p:txBody>
      </p:sp>
      <p:sp>
        <p:nvSpPr>
          <p:cNvPr id="13" name="rev-fut-a">
            <a:extLst xmlns:a="http://schemas.openxmlformats.org/drawingml/2006/main">
              <a:ext uri="{FF2B5EF4-FFF2-40B4-BE49-F238E27FC236}">
                <a16:creationId xmlns:a16="http://schemas.microsoft.com/office/drawing/2014/main" id="{3E01143D-5194-4013-8E7E-6961564BA4C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428750" y="4095750"/>
            <a:ext cx="1066800" cy="4572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B8BCC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4" name="rev-fut-b">
            <a:extLst xmlns:a="http://schemas.openxmlformats.org/drawingml/2006/main">
              <a:ext uri="{FF2B5EF4-FFF2-40B4-BE49-F238E27FC236}">
                <a16:creationId xmlns:a16="http://schemas.microsoft.com/office/drawing/2014/main" id="{E48C3435-374D-41C9-9096-209FBB48267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495550" y="4095750"/>
            <a:ext cx="3219450" cy="4572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878F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5" name="rev-direction">
            <a:extLst xmlns:a="http://schemas.openxmlformats.org/drawingml/2006/main">
              <a:ext uri="{FF2B5EF4-FFF2-40B4-BE49-F238E27FC236}">
                <a16:creationId xmlns:a16="http://schemas.microsoft.com/office/drawing/2014/main" id="{C0C7B1F7-4606-420F-B50C-02D52AA8B16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428750" y="4762500"/>
            <a:ext cx="4286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27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让利占比下降                         长期贡献占比提升</a:t>
            </a:r>
          </a:p>
        </p:txBody>
      </p:sp>
      <p:sp>
        <p:nvSpPr>
          <p:cNvPr id="16" name="chart-note">
            <a:extLst xmlns:a="http://schemas.openxmlformats.org/drawingml/2006/main">
              <a:ext uri="{FF2B5EF4-FFF2-40B4-BE49-F238E27FC236}">
                <a16:creationId xmlns:a16="http://schemas.microsoft.com/office/drawing/2014/main" id="{F367B756-A632-4CDE-B403-D2D5AAA9AE1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71500" y="5600700"/>
            <a:ext cx="5334000" cy="2476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1111"/>
          </a:bodyPr>
          <a:lstStyle xmlns:a="http://schemas.openxmlformats.org/drawingml/2006/main"/>
          <a:p xmlns:a="http://schemas.openxmlformats.org/drawingml/2006/main">
            <a:pPr algn="l">
              <a:defRPr sz="112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12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示意：结构变化，不代表真实客户数据</a:t>
            </a:r>
          </a:p>
        </p:txBody>
      </p:sp>
      <p:sp>
        <p:nvSpPr>
          <p:cNvPr id="17" name="rev-h">
            <a:extLst xmlns:a="http://schemas.openxmlformats.org/drawingml/2006/main">
              <a:ext uri="{FF2B5EF4-FFF2-40B4-BE49-F238E27FC236}">
                <a16:creationId xmlns:a16="http://schemas.microsoft.com/office/drawing/2014/main" id="{8F4723D1-AC0E-4369-AD9D-32A39B9C143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000875" y="1866900"/>
            <a:ext cx="3429000" cy="4191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5556"/>
          </a:bodyPr>
          <a:lstStyle xmlns:a="http://schemas.openxmlformats.org/drawingml/2006/main"/>
          <a:p xmlns:a="http://schemas.openxmlformats.org/drawingml/2006/main">
            <a:pPr algn="l">
              <a:defRPr sz="2250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2250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AI 如何参与</a:t>
            </a:r>
          </a:p>
        </p:txBody>
      </p:sp>
      <p:sp>
        <p:nvSpPr>
          <p:cNvPr id="18" name="bullet-dot-270">
            <a:extLst xmlns:a="http://schemas.openxmlformats.org/drawingml/2006/main">
              <a:ext uri="{FF2B5EF4-FFF2-40B4-BE49-F238E27FC236}">
                <a16:creationId xmlns:a16="http://schemas.microsoft.com/office/drawing/2014/main" id="{1A1AAF58-9CCC-4F41-BFA2-10878461BA4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000875" y="2638425"/>
            <a:ext cx="95250" cy="95250"/>
          </a:xfrm>
          <a:prstGeom xmlns:a="http://schemas.openxmlformats.org/drawingml/2006/main" prst="roundRect">
            <a:avLst>
              <a:gd name="adj" fmla="val 50000"/>
            </a:avLst>
          </a:prstGeom>
          <a:solidFill xmlns:a="http://schemas.openxmlformats.org/drawingml/2006/main">
            <a:srgbClr val="2878F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9" name="bullet-270">
            <a:extLst xmlns:a="http://schemas.openxmlformats.org/drawingml/2006/main">
              <a:ext uri="{FF2B5EF4-FFF2-40B4-BE49-F238E27FC236}">
                <a16:creationId xmlns:a16="http://schemas.microsoft.com/office/drawing/2014/main" id="{F8632CBF-8A7E-43CB-A0EF-E9D16005573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29475" y="2571750"/>
            <a:ext cx="4105275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8830"/>
          </a:bodyPr>
          <a:lstStyle xmlns:a="http://schemas.openxmlformats.org/drawingml/2006/main"/>
          <a:p xmlns:a="http://schemas.openxmlformats.org/drawingml/2006/main">
            <a:pPr algn="l">
              <a:defRPr sz="1650" b="0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1650" b="0">
                <a:solidFill>
                  <a:srgbClr val="0A0A0A"/>
                </a:solidFill>
                <a:latin typeface="Arial"/>
                <a:ea typeface="Arial"/>
                <a:cs typeface="Arial"/>
              </a:rPr>
              <a:t>识别高优惠、低复购、低贡献的门店与活动</a:t>
            </a:r>
          </a:p>
        </p:txBody>
      </p:sp>
      <p:sp>
        <p:nvSpPr>
          <p:cNvPr id="20" name="bullet-dot-342">
            <a:extLst xmlns:a="http://schemas.openxmlformats.org/drawingml/2006/main">
              <a:ext uri="{FF2B5EF4-FFF2-40B4-BE49-F238E27FC236}">
                <a16:creationId xmlns:a16="http://schemas.microsoft.com/office/drawing/2014/main" id="{857D9FED-C641-4D8D-A918-341BEC99C49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000875" y="3324225"/>
            <a:ext cx="95250" cy="95250"/>
          </a:xfrm>
          <a:prstGeom xmlns:a="http://schemas.openxmlformats.org/drawingml/2006/main" prst="roundRect">
            <a:avLst>
              <a:gd name="adj" fmla="val 50000"/>
            </a:avLst>
          </a:prstGeom>
          <a:solidFill xmlns:a="http://schemas.openxmlformats.org/drawingml/2006/main">
            <a:srgbClr val="2878F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1" name="bullet-342">
            <a:extLst xmlns:a="http://schemas.openxmlformats.org/drawingml/2006/main">
              <a:ext uri="{FF2B5EF4-FFF2-40B4-BE49-F238E27FC236}">
                <a16:creationId xmlns:a16="http://schemas.microsoft.com/office/drawing/2014/main" id="{FCDF3839-2F42-419B-B856-9F91D675F89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29475" y="3257550"/>
            <a:ext cx="4105275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650" b="0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1650" b="0">
                <a:solidFill>
                  <a:srgbClr val="0A0A0A"/>
                </a:solidFill>
                <a:latin typeface="Arial"/>
                <a:ea typeface="Arial"/>
                <a:cs typeface="Arial"/>
              </a:rPr>
              <a:t>按餐段、渠道、会员阶段给出差异化策略</a:t>
            </a:r>
          </a:p>
        </p:txBody>
      </p:sp>
      <p:sp>
        <p:nvSpPr>
          <p:cNvPr id="22" name="bullet-dot-414">
            <a:extLst xmlns:a="http://schemas.openxmlformats.org/drawingml/2006/main">
              <a:ext uri="{FF2B5EF4-FFF2-40B4-BE49-F238E27FC236}">
                <a16:creationId xmlns:a16="http://schemas.microsoft.com/office/drawing/2014/main" id="{813B595F-BFF8-4E7A-BA6B-6FDEEEA11BD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000875" y="4010025"/>
            <a:ext cx="95250" cy="95250"/>
          </a:xfrm>
          <a:prstGeom xmlns:a="http://schemas.openxmlformats.org/drawingml/2006/main" prst="roundRect">
            <a:avLst>
              <a:gd name="adj" fmla="val 50000"/>
            </a:avLst>
          </a:prstGeom>
          <a:solidFill xmlns:a="http://schemas.openxmlformats.org/drawingml/2006/main">
            <a:srgbClr val="2878F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3" name="bullet-414">
            <a:extLst xmlns:a="http://schemas.openxmlformats.org/drawingml/2006/main">
              <a:ext uri="{FF2B5EF4-FFF2-40B4-BE49-F238E27FC236}">
                <a16:creationId xmlns:a16="http://schemas.microsoft.com/office/drawing/2014/main" id="{9BE3634C-1DDD-4EB0-8127-F94A836D23F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29475" y="3943350"/>
            <a:ext cx="4105275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650" b="0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1650" b="0">
                <a:solidFill>
                  <a:srgbClr val="0A0A0A"/>
                </a:solidFill>
                <a:latin typeface="Arial"/>
                <a:ea typeface="Arial"/>
                <a:cs typeface="Arial"/>
              </a:rPr>
              <a:t>持续观察订单、客单、复购与贡献利润</a:t>
            </a:r>
          </a:p>
        </p:txBody>
      </p:sp>
      <p:sp>
        <p:nvSpPr>
          <p:cNvPr id="24" name="rev-out">
            <a:extLst xmlns:a="http://schemas.openxmlformats.org/drawingml/2006/main">
              <a:ext uri="{FF2B5EF4-FFF2-40B4-BE49-F238E27FC236}">
                <a16:creationId xmlns:a16="http://schemas.microsoft.com/office/drawing/2014/main" id="{CA177D47-5F64-4148-BE72-6A8AA31DB92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000875" y="4953000"/>
            <a:ext cx="4333875" cy="742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2878FF"/>
                </a:solidFill>
                <a:latin typeface="Arial"/>
                <a:ea typeface="Arial"/>
                <a:cs typeface="Arial"/>
              </a:defRPr>
            </a:pPr>
            <a:r>
              <a:rPr sz="1800" b="1">
                <a:solidFill>
                  <a:srgbClr val="2878FF"/>
                </a:solidFill>
                <a:latin typeface="Arial"/>
                <a:ea typeface="Arial"/>
                <a:cs typeface="Arial"/>
              </a:rPr>
              <a:t>目标不是“少打折”，而是让每一元营销投入带回更多长期贡献。</a:t>
            </a:r>
          </a:p>
        </p:txBody>
      </p:sp>
    </p:spTree>
    <p:extLst>
      <p:ext uri="{BB962C8B-B14F-4D97-AF65-F5344CB8AC3E}">
        <p14:creationId xmlns:p14="http://schemas.microsoft.com/office/powerpoint/2010/main" val="1144212538"/>
      </p:ext>
    </p:extLst>
  </p:cSld>
</p:sld>
</file>

<file path=ppt/slides/slide11.xml><?xml version="1.0" encoding="utf-8"?>
<p:sld xmlns:p="http://schemas.openxmlformats.org/presentationml/2006/main">
  <p:cSld>
    <p:bg>
      <p:bgPr>
        <a:solidFill xmlns:a="http://schemas.openxmlformats.org/drawingml/2006/main">
          <a:srgbClr val="FFFFFF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34" name="eyebrow">
            <a:extLst xmlns:a="http://schemas.openxmlformats.org/drawingml/2006/main">
              <a:ext uri="{FF2B5EF4-FFF2-40B4-BE49-F238E27FC236}">
                <a16:creationId xmlns:a16="http://schemas.microsoft.com/office/drawing/2014/main" id="{E6A123CC-DF2C-437C-A519-C66D43A714D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285750"/>
            <a:ext cx="6191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5833"/>
          </a:bodyPr>
          <a:lstStyle xmlns:a="http://schemas.openxmlformats.org/drawingml/2006/main"/>
          <a:p xmlns:a="http://schemas.openxmlformats.org/drawingml/2006/main">
            <a:pPr algn="l">
              <a:defRPr sz="1200" b="1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200" b="1">
                <a:solidFill>
                  <a:srgbClr val="5E6572"/>
                </a:solidFill>
                <a:latin typeface="Arial"/>
                <a:ea typeface="Arial"/>
                <a:cs typeface="Arial"/>
              </a:rPr>
              <a:t>SBrain · 连锁经营智能平台</a:t>
            </a:r>
          </a:p>
        </p:txBody>
      </p:sp>
      <p:sp>
        <p:nvSpPr>
          <p:cNvPr id="2" name="title">
            <a:extLst xmlns:a="http://schemas.openxmlformats.org/drawingml/2006/main">
              <a:ext uri="{FF2B5EF4-FFF2-40B4-BE49-F238E27FC236}">
                <a16:creationId xmlns:a16="http://schemas.microsoft.com/office/drawing/2014/main" id="{1BA17B44-E771-4889-A289-C963F6D0373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647700"/>
            <a:ext cx="11049000" cy="685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3600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3600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把成本差异穿透到采购、生产、配送与门店</a:t>
            </a:r>
          </a:p>
        </p:txBody>
      </p:sp>
      <p:sp>
        <p:nvSpPr>
          <p:cNvPr id="3" name="page">
            <a:extLst xmlns:a="http://schemas.openxmlformats.org/drawingml/2006/main">
              <a:ext uri="{FF2B5EF4-FFF2-40B4-BE49-F238E27FC236}">
                <a16:creationId xmlns:a16="http://schemas.microsoft.com/office/drawing/2014/main" id="{AD2A147E-0F52-429C-B0F0-8582552B580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220450" y="6305550"/>
            <a:ext cx="571500" cy="209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68889"/>
          </a:bodyPr>
          <a:lstStyle xmlns:a="http://schemas.openxmlformats.org/drawingml/2006/main"/>
          <a:p xmlns:a="http://schemas.openxmlformats.org/drawingml/2006/main">
            <a:pPr algn="r">
              <a:defRPr sz="112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12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11</a:t>
            </a:r>
          </a:p>
        </p:txBody>
      </p:sp>
      <p:sp>
        <p:nvSpPr>
          <p:cNvPr id="4" name="cost-axis">
            <a:extLst xmlns:a="http://schemas.openxmlformats.org/drawingml/2006/main">
              <a:ext uri="{FF2B5EF4-FFF2-40B4-BE49-F238E27FC236}">
                <a16:creationId xmlns:a16="http://schemas.microsoft.com/office/drawing/2014/main" id="{DFEFBFA8-F45D-47BA-9A56-D5D4BB649C6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71500" y="1790700"/>
            <a:ext cx="247650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2424"/>
          </a:bodyPr>
          <a:lstStyle xmlns:a="http://schemas.openxmlformats.org/drawingml/2006/main"/>
          <a:p xmlns:a="http://schemas.openxmlformats.org/drawingml/2006/main">
            <a:pPr algn="l">
              <a:defRPr sz="1650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1650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成本指数（示意）</a:t>
            </a:r>
          </a:p>
        </p:txBody>
      </p:sp>
      <p:cxnSp>
        <p:nvCxnSpPr>
          <p:cNvPr id="38" name=""/>
          <p:cNvCxnSpPr/>
          <p:nvPr/>
        </p:nvCxnSpPr>
        <p:spPr>
          <a:xfrm xmlns:a="http://schemas.openxmlformats.org/drawingml/2006/main">
            <a:off x="762000" y="5219700"/>
            <a:ext cx="6191250" cy="0"/>
          </a:xfrm>
          <a:prstGeom xmlns:a="http://schemas.openxmlformats.org/drawingml/2006/main" prst="straightConnector1">
            <a:avLst/>
          </a:prstGeom>
          <a:ln xmlns:a="http://schemas.openxmlformats.org/drawingml/2006/main" w="9525">
            <a:solidFill>
              <a:srgbClr val="0A0A0A"/>
            </a:solidFill>
            <a:prstDash val="solid"/>
          </a:ln>
        </p:spPr>
      </p:cxnSp>
      <p:sp>
        <p:nvSpPr>
          <p:cNvPr id="6" name="costbar0">
            <a:extLst xmlns:a="http://schemas.openxmlformats.org/drawingml/2006/main">
              <a:ext uri="{FF2B5EF4-FFF2-40B4-BE49-F238E27FC236}">
                <a16:creationId xmlns:a16="http://schemas.microsoft.com/office/drawing/2014/main" id="{CDC2DCFE-7387-46BB-96BA-E5F89D99E43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95350" y="2790825"/>
            <a:ext cx="590550" cy="24288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878F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7" name="costv0">
            <a:extLst xmlns:a="http://schemas.openxmlformats.org/drawingml/2006/main">
              <a:ext uri="{FF2B5EF4-FFF2-40B4-BE49-F238E27FC236}">
                <a16:creationId xmlns:a16="http://schemas.microsoft.com/office/drawing/2014/main" id="{DE12501D-47B7-4828-B1FA-75FE0F10B70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95350" y="2505075"/>
            <a:ext cx="59055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70588"/>
          </a:bodyPr>
          <a:lstStyle xmlns:a="http://schemas.openxmlformats.org/drawingml/2006/main"/>
          <a:p xmlns:a="http://schemas.openxmlformats.org/drawingml/2006/main">
            <a:pPr algn="ctr">
              <a:defRPr sz="1275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100</a:t>
            </a:r>
          </a:p>
        </p:txBody>
      </p:sp>
      <p:sp>
        <p:nvSpPr>
          <p:cNvPr id="8" name="costlab0">
            <a:extLst xmlns:a="http://schemas.openxmlformats.org/drawingml/2006/main">
              <a:ext uri="{FF2B5EF4-FFF2-40B4-BE49-F238E27FC236}">
                <a16:creationId xmlns:a16="http://schemas.microsoft.com/office/drawing/2014/main" id="{22DBAFD5-0A57-44B8-8463-CABD66BADA0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33425" y="5381625"/>
            <a:ext cx="914400" cy="495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defRPr sz="112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12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标准成本</a:t>
            </a:r>
          </a:p>
        </p:txBody>
      </p:sp>
      <p:sp>
        <p:nvSpPr>
          <p:cNvPr id="9" name="costbar1">
            <a:extLst xmlns:a="http://schemas.openxmlformats.org/drawingml/2006/main">
              <a:ext uri="{FF2B5EF4-FFF2-40B4-BE49-F238E27FC236}">
                <a16:creationId xmlns:a16="http://schemas.microsoft.com/office/drawing/2014/main" id="{D2B571F6-0914-4C43-A2B1-C1F9E935A9E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85950" y="4972050"/>
            <a:ext cx="590550" cy="2476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878F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0" name="costv1">
            <a:extLst xmlns:a="http://schemas.openxmlformats.org/drawingml/2006/main">
              <a:ext uri="{FF2B5EF4-FFF2-40B4-BE49-F238E27FC236}">
                <a16:creationId xmlns:a16="http://schemas.microsoft.com/office/drawing/2014/main" id="{10C74A56-F4C6-40AA-8081-07D6325723D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85950" y="4686300"/>
            <a:ext cx="59055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70588"/>
          </a:bodyPr>
          <a:lstStyle xmlns:a="http://schemas.openxmlformats.org/drawingml/2006/main"/>
          <a:p xmlns:a="http://schemas.openxmlformats.org/drawingml/2006/main">
            <a:pPr algn="ctr">
              <a:defRPr sz="1275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7</a:t>
            </a:r>
          </a:p>
        </p:txBody>
      </p:sp>
      <p:sp>
        <p:nvSpPr>
          <p:cNvPr id="11" name="costlab1">
            <a:extLst xmlns:a="http://schemas.openxmlformats.org/drawingml/2006/main">
              <a:ext uri="{FF2B5EF4-FFF2-40B4-BE49-F238E27FC236}">
                <a16:creationId xmlns:a16="http://schemas.microsoft.com/office/drawing/2014/main" id="{65EA4003-48C3-4BE2-BD9F-DE07ADEFAEE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724025" y="5381625"/>
            <a:ext cx="914400" cy="495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defRPr sz="112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12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采购价差</a:t>
            </a:r>
          </a:p>
        </p:txBody>
      </p:sp>
      <p:sp>
        <p:nvSpPr>
          <p:cNvPr id="12" name="costbar2">
            <a:extLst xmlns:a="http://schemas.openxmlformats.org/drawingml/2006/main">
              <a:ext uri="{FF2B5EF4-FFF2-40B4-BE49-F238E27FC236}">
                <a16:creationId xmlns:a16="http://schemas.microsoft.com/office/drawing/2014/main" id="{DC79C3B6-41EC-4252-95C1-F76137904A9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876550" y="4972050"/>
            <a:ext cx="590550" cy="2476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878F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3" name="costv2">
            <a:extLst xmlns:a="http://schemas.openxmlformats.org/drawingml/2006/main">
              <a:ext uri="{FF2B5EF4-FFF2-40B4-BE49-F238E27FC236}">
                <a16:creationId xmlns:a16="http://schemas.microsoft.com/office/drawing/2014/main" id="{F1C24369-901D-4F55-87C4-C5FBCAC6C5B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876550" y="4686300"/>
            <a:ext cx="59055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70588"/>
          </a:bodyPr>
          <a:lstStyle xmlns:a="http://schemas.openxmlformats.org/drawingml/2006/main"/>
          <a:p xmlns:a="http://schemas.openxmlformats.org/drawingml/2006/main">
            <a:pPr algn="ctr">
              <a:defRPr sz="1275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5</a:t>
            </a:r>
          </a:p>
        </p:txBody>
      </p:sp>
      <p:sp>
        <p:nvSpPr>
          <p:cNvPr id="14" name="costlab2">
            <a:extLst xmlns:a="http://schemas.openxmlformats.org/drawingml/2006/main">
              <a:ext uri="{FF2B5EF4-FFF2-40B4-BE49-F238E27FC236}">
                <a16:creationId xmlns:a16="http://schemas.microsoft.com/office/drawing/2014/main" id="{1220E604-64E9-469E-AABD-9D828D40CB3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714625" y="5381625"/>
            <a:ext cx="914400" cy="495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defRPr sz="112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12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生产损耗</a:t>
            </a:r>
          </a:p>
        </p:txBody>
      </p:sp>
      <p:sp>
        <p:nvSpPr>
          <p:cNvPr id="15" name="costbar3">
            <a:extLst xmlns:a="http://schemas.openxmlformats.org/drawingml/2006/main">
              <a:ext uri="{FF2B5EF4-FFF2-40B4-BE49-F238E27FC236}">
                <a16:creationId xmlns:a16="http://schemas.microsoft.com/office/drawing/2014/main" id="{15ECF4B4-FBB3-41F1-9F9F-2F1C3399745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867150" y="4972050"/>
            <a:ext cx="590550" cy="2476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878F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6" name="costv3">
            <a:extLst xmlns:a="http://schemas.openxmlformats.org/drawingml/2006/main">
              <a:ext uri="{FF2B5EF4-FFF2-40B4-BE49-F238E27FC236}">
                <a16:creationId xmlns:a16="http://schemas.microsoft.com/office/drawing/2014/main" id="{274D0CB2-BBA5-4930-92B0-654FBE49498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867150" y="4686300"/>
            <a:ext cx="59055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70588"/>
          </a:bodyPr>
          <a:lstStyle xmlns:a="http://schemas.openxmlformats.org/drawingml/2006/main"/>
          <a:p xmlns:a="http://schemas.openxmlformats.org/drawingml/2006/main">
            <a:pPr algn="ctr">
              <a:defRPr sz="1275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3</a:t>
            </a:r>
          </a:p>
        </p:txBody>
      </p:sp>
      <p:sp>
        <p:nvSpPr>
          <p:cNvPr id="17" name="costlab3">
            <a:extLst xmlns:a="http://schemas.openxmlformats.org/drawingml/2006/main">
              <a:ext uri="{FF2B5EF4-FFF2-40B4-BE49-F238E27FC236}">
                <a16:creationId xmlns:a16="http://schemas.microsoft.com/office/drawing/2014/main" id="{E9BB443E-9200-4921-AE11-EA19B1D91DB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705225" y="5381625"/>
            <a:ext cx="914400" cy="495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defRPr sz="112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12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配送差异</a:t>
            </a:r>
          </a:p>
        </p:txBody>
      </p:sp>
      <p:sp>
        <p:nvSpPr>
          <p:cNvPr id="18" name="costbar4">
            <a:extLst xmlns:a="http://schemas.openxmlformats.org/drawingml/2006/main">
              <a:ext uri="{FF2B5EF4-FFF2-40B4-BE49-F238E27FC236}">
                <a16:creationId xmlns:a16="http://schemas.microsoft.com/office/drawing/2014/main" id="{1A0B89FA-DA34-43C0-8692-8FEC2BE682E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857750" y="4972050"/>
            <a:ext cx="590550" cy="2476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878F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9" name="costv4">
            <a:extLst xmlns:a="http://schemas.openxmlformats.org/drawingml/2006/main">
              <a:ext uri="{FF2B5EF4-FFF2-40B4-BE49-F238E27FC236}">
                <a16:creationId xmlns:a16="http://schemas.microsoft.com/office/drawing/2014/main" id="{0D258E5B-3C64-4566-BF84-02210A09DB6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857750" y="4686300"/>
            <a:ext cx="59055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70588"/>
          </a:bodyPr>
          <a:lstStyle xmlns:a="http://schemas.openxmlformats.org/drawingml/2006/main"/>
          <a:p xmlns:a="http://schemas.openxmlformats.org/drawingml/2006/main">
            <a:pPr algn="ctr">
              <a:defRPr sz="1275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6</a:t>
            </a:r>
          </a:p>
        </p:txBody>
      </p:sp>
      <p:sp>
        <p:nvSpPr>
          <p:cNvPr id="20" name="costlab4">
            <a:extLst xmlns:a="http://schemas.openxmlformats.org/drawingml/2006/main">
              <a:ext uri="{FF2B5EF4-FFF2-40B4-BE49-F238E27FC236}">
                <a16:creationId xmlns:a16="http://schemas.microsoft.com/office/drawing/2014/main" id="{29627D0D-53F0-4FDC-9C36-7BB5CD3BF29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695825" y="5381625"/>
            <a:ext cx="914400" cy="495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defRPr sz="112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12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盘点报损</a:t>
            </a:r>
          </a:p>
        </p:txBody>
      </p:sp>
      <p:sp>
        <p:nvSpPr>
          <p:cNvPr id="21" name="costbar5">
            <a:extLst xmlns:a="http://schemas.openxmlformats.org/drawingml/2006/main">
              <a:ext uri="{FF2B5EF4-FFF2-40B4-BE49-F238E27FC236}">
                <a16:creationId xmlns:a16="http://schemas.microsoft.com/office/drawing/2014/main" id="{3E05CA0F-9D28-4BA8-8129-E890F50F7CC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848350" y="2280761"/>
            <a:ext cx="590550" cy="2938939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A0A0A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2" name="costv5">
            <a:extLst xmlns:a="http://schemas.openxmlformats.org/drawingml/2006/main">
              <a:ext uri="{FF2B5EF4-FFF2-40B4-BE49-F238E27FC236}">
                <a16:creationId xmlns:a16="http://schemas.microsoft.com/office/drawing/2014/main" id="{3CC272C0-5DCA-4EE4-B738-9D5989C0A74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848350" y="1995011"/>
            <a:ext cx="59055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70588"/>
          </a:bodyPr>
          <a:lstStyle xmlns:a="http://schemas.openxmlformats.org/drawingml/2006/main"/>
          <a:p xmlns:a="http://schemas.openxmlformats.org/drawingml/2006/main">
            <a:pPr algn="ctr">
              <a:defRPr sz="1275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121</a:t>
            </a:r>
          </a:p>
        </p:txBody>
      </p:sp>
      <p:sp>
        <p:nvSpPr>
          <p:cNvPr id="23" name="costlab5">
            <a:extLst xmlns:a="http://schemas.openxmlformats.org/drawingml/2006/main">
              <a:ext uri="{FF2B5EF4-FFF2-40B4-BE49-F238E27FC236}">
                <a16:creationId xmlns:a16="http://schemas.microsoft.com/office/drawing/2014/main" id="{BDFABC9E-F7C7-409D-B1DB-483C08BCE07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686425" y="5381625"/>
            <a:ext cx="914400" cy="495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defRPr sz="112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12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实际成本</a:t>
            </a:r>
          </a:p>
        </p:txBody>
      </p:sp>
      <p:sp>
        <p:nvSpPr>
          <p:cNvPr id="24" name="cost-note">
            <a:extLst xmlns:a="http://schemas.openxmlformats.org/drawingml/2006/main">
              <a:ext uri="{FF2B5EF4-FFF2-40B4-BE49-F238E27FC236}">
                <a16:creationId xmlns:a16="http://schemas.microsoft.com/office/drawing/2014/main" id="{28F35AAA-B61F-4D7D-BB3A-A307FEDDF85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71500" y="5781675"/>
            <a:ext cx="5715000" cy="2476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1111"/>
          </a:bodyPr>
          <a:lstStyle xmlns:a="http://schemas.openxmlformats.org/drawingml/2006/main"/>
          <a:p xmlns:a="http://schemas.openxmlformats.org/drawingml/2006/main">
            <a:pPr algn="l">
              <a:defRPr sz="112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12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示意指数，以标准成本=100</a:t>
            </a:r>
          </a:p>
        </p:txBody>
      </p:sp>
      <p:sp>
        <p:nvSpPr>
          <p:cNvPr id="25" name="cost-h">
            <a:extLst xmlns:a="http://schemas.openxmlformats.org/drawingml/2006/main">
              <a:ext uri="{FF2B5EF4-FFF2-40B4-BE49-F238E27FC236}">
                <a16:creationId xmlns:a16="http://schemas.microsoft.com/office/drawing/2014/main" id="{B2C80C7D-5F15-4FAA-85AB-B404E37C925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953375" y="1828800"/>
            <a:ext cx="3429000" cy="4191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5556"/>
          </a:bodyPr>
          <a:lstStyle xmlns:a="http://schemas.openxmlformats.org/drawingml/2006/main"/>
          <a:p xmlns:a="http://schemas.openxmlformats.org/drawingml/2006/main">
            <a:pPr algn="l">
              <a:defRPr sz="2250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2250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系统回答四个问题</a:t>
            </a:r>
          </a:p>
        </p:txBody>
      </p:sp>
      <p:sp>
        <p:nvSpPr>
          <p:cNvPr id="26" name="bullet-dot-270">
            <a:extLst xmlns:a="http://schemas.openxmlformats.org/drawingml/2006/main">
              <a:ext uri="{FF2B5EF4-FFF2-40B4-BE49-F238E27FC236}">
                <a16:creationId xmlns:a16="http://schemas.microsoft.com/office/drawing/2014/main" id="{BB15FDA0-B00F-47AD-9236-027C8D764DD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953375" y="2638425"/>
            <a:ext cx="95250" cy="95250"/>
          </a:xfrm>
          <a:prstGeom xmlns:a="http://schemas.openxmlformats.org/drawingml/2006/main" prst="roundRect">
            <a:avLst>
              <a:gd name="adj" fmla="val 50000"/>
            </a:avLst>
          </a:prstGeom>
          <a:solidFill xmlns:a="http://schemas.openxmlformats.org/drawingml/2006/main">
            <a:srgbClr val="0A0A0A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7" name="bullet-270">
            <a:extLst xmlns:a="http://schemas.openxmlformats.org/drawingml/2006/main">
              <a:ext uri="{FF2B5EF4-FFF2-40B4-BE49-F238E27FC236}">
                <a16:creationId xmlns:a16="http://schemas.microsoft.com/office/drawing/2014/main" id="{882F1DAA-B8E8-49C5-A49A-243172688F0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81975" y="2571750"/>
            <a:ext cx="320040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650" b="0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1650" b="0">
                <a:solidFill>
                  <a:srgbClr val="0A0A0A"/>
                </a:solidFill>
                <a:latin typeface="Arial"/>
                <a:ea typeface="Arial"/>
                <a:cs typeface="Arial"/>
              </a:rPr>
              <a:t>差异发生在哪里？</a:t>
            </a:r>
          </a:p>
        </p:txBody>
      </p:sp>
      <p:sp>
        <p:nvSpPr>
          <p:cNvPr id="28" name="bullet-dot-342">
            <a:extLst xmlns:a="http://schemas.openxmlformats.org/drawingml/2006/main">
              <a:ext uri="{FF2B5EF4-FFF2-40B4-BE49-F238E27FC236}">
                <a16:creationId xmlns:a16="http://schemas.microsoft.com/office/drawing/2014/main" id="{8225EEAC-0FEF-44BA-955F-BDD780ECAF0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953375" y="3324225"/>
            <a:ext cx="95250" cy="95250"/>
          </a:xfrm>
          <a:prstGeom xmlns:a="http://schemas.openxmlformats.org/drawingml/2006/main" prst="roundRect">
            <a:avLst>
              <a:gd name="adj" fmla="val 50000"/>
            </a:avLst>
          </a:prstGeom>
          <a:solidFill xmlns:a="http://schemas.openxmlformats.org/drawingml/2006/main">
            <a:srgbClr val="0A0A0A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9" name="bullet-342">
            <a:extLst xmlns:a="http://schemas.openxmlformats.org/drawingml/2006/main">
              <a:ext uri="{FF2B5EF4-FFF2-40B4-BE49-F238E27FC236}">
                <a16:creationId xmlns:a16="http://schemas.microsoft.com/office/drawing/2014/main" id="{103CC865-4C87-45F1-B528-0B42F726661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81975" y="3257550"/>
            <a:ext cx="320040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650" b="0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1650" b="0">
                <a:solidFill>
                  <a:srgbClr val="0A0A0A"/>
                </a:solidFill>
                <a:latin typeface="Arial"/>
                <a:ea typeface="Arial"/>
                <a:cs typeface="Arial"/>
              </a:rPr>
              <a:t>由哪个单据与对象造成？</a:t>
            </a:r>
          </a:p>
        </p:txBody>
      </p:sp>
      <p:sp>
        <p:nvSpPr>
          <p:cNvPr id="30" name="bullet-dot-414">
            <a:extLst xmlns:a="http://schemas.openxmlformats.org/drawingml/2006/main">
              <a:ext uri="{FF2B5EF4-FFF2-40B4-BE49-F238E27FC236}">
                <a16:creationId xmlns:a16="http://schemas.microsoft.com/office/drawing/2014/main" id="{C7BC368C-C2C6-4259-A138-0CD97D939A7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953375" y="4010025"/>
            <a:ext cx="95250" cy="95250"/>
          </a:xfrm>
          <a:prstGeom xmlns:a="http://schemas.openxmlformats.org/drawingml/2006/main" prst="roundRect">
            <a:avLst>
              <a:gd name="adj" fmla="val 50000"/>
            </a:avLst>
          </a:prstGeom>
          <a:solidFill xmlns:a="http://schemas.openxmlformats.org/drawingml/2006/main">
            <a:srgbClr val="2878F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31" name="bullet-414">
            <a:extLst xmlns:a="http://schemas.openxmlformats.org/drawingml/2006/main">
              <a:ext uri="{FF2B5EF4-FFF2-40B4-BE49-F238E27FC236}">
                <a16:creationId xmlns:a16="http://schemas.microsoft.com/office/drawing/2014/main" id="{310C1FBF-547B-49A3-BA82-5A5EDA6AE03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81975" y="3943350"/>
            <a:ext cx="320040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650" b="0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1650" b="0">
                <a:solidFill>
                  <a:srgbClr val="0A0A0A"/>
                </a:solidFill>
                <a:latin typeface="Arial"/>
                <a:ea typeface="Arial"/>
                <a:cs typeface="Arial"/>
              </a:rPr>
              <a:t>可以回收多少？</a:t>
            </a:r>
          </a:p>
        </p:txBody>
      </p:sp>
      <p:sp>
        <p:nvSpPr>
          <p:cNvPr id="32" name="bullet-dot-486">
            <a:extLst xmlns:a="http://schemas.openxmlformats.org/drawingml/2006/main">
              <a:ext uri="{FF2B5EF4-FFF2-40B4-BE49-F238E27FC236}">
                <a16:creationId xmlns:a16="http://schemas.microsoft.com/office/drawing/2014/main" id="{3FFCD9D5-4DC6-4B89-81F4-B2AD546BB19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953375" y="4695825"/>
            <a:ext cx="95250" cy="95250"/>
          </a:xfrm>
          <a:prstGeom xmlns:a="http://schemas.openxmlformats.org/drawingml/2006/main" prst="roundRect">
            <a:avLst>
              <a:gd name="adj" fmla="val 50000"/>
            </a:avLst>
          </a:prstGeom>
          <a:solidFill xmlns:a="http://schemas.openxmlformats.org/drawingml/2006/main">
            <a:srgbClr val="0A0A0A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33" name="bullet-486">
            <a:extLst xmlns:a="http://schemas.openxmlformats.org/drawingml/2006/main">
              <a:ext uri="{FF2B5EF4-FFF2-40B4-BE49-F238E27FC236}">
                <a16:creationId xmlns:a16="http://schemas.microsoft.com/office/drawing/2014/main" id="{DEBD0093-4A7C-403D-B836-EE93D968C43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81975" y="4629150"/>
            <a:ext cx="320040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650" b="0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1650" b="0">
                <a:solidFill>
                  <a:srgbClr val="0A0A0A"/>
                </a:solidFill>
                <a:latin typeface="Arial"/>
                <a:ea typeface="Arial"/>
                <a:cs typeface="Arial"/>
              </a:rPr>
              <a:t>如何证明没有伤害销量与品质？</a:t>
            </a:r>
          </a:p>
        </p:txBody>
      </p:sp>
    </p:spTree>
    <p:extLst>
      <p:ext uri="{BB962C8B-B14F-4D97-AF65-F5344CB8AC3E}">
        <p14:creationId xmlns:p14="http://schemas.microsoft.com/office/powerpoint/2010/main" val="870040530"/>
      </p:ext>
    </p:extLst>
  </p:cSld>
</p:sld>
</file>

<file path=ppt/slides/slide12.xml><?xml version="1.0" encoding="utf-8"?>
<p:sld xmlns:p="http://schemas.openxmlformats.org/presentationml/2006/main">
  <p:cSld>
    <p:bg>
      <p:bgPr>
        <a:solidFill xmlns:a="http://schemas.openxmlformats.org/drawingml/2006/main">
          <a:srgbClr val="FFFFFF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1" name="eyebrow">
            <a:extLst xmlns:a="http://schemas.openxmlformats.org/drawingml/2006/main">
              <a:ext uri="{FF2B5EF4-FFF2-40B4-BE49-F238E27FC236}">
                <a16:creationId xmlns:a16="http://schemas.microsoft.com/office/drawing/2014/main" id="{736E5D91-B5C8-4123-8009-3E328E177F7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285750"/>
            <a:ext cx="6191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5833"/>
          </a:bodyPr>
          <a:lstStyle xmlns:a="http://schemas.openxmlformats.org/drawingml/2006/main"/>
          <a:p xmlns:a="http://schemas.openxmlformats.org/drawingml/2006/main">
            <a:pPr algn="l">
              <a:defRPr sz="1200" b="1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200" b="1">
                <a:solidFill>
                  <a:srgbClr val="5E6572"/>
                </a:solidFill>
                <a:latin typeface="Arial"/>
                <a:ea typeface="Arial"/>
                <a:cs typeface="Arial"/>
              </a:rPr>
              <a:t>SBrain · 连锁经营智能平台</a:t>
            </a:r>
          </a:p>
        </p:txBody>
      </p:sp>
      <p:sp>
        <p:nvSpPr>
          <p:cNvPr id="2" name="title">
            <a:extLst xmlns:a="http://schemas.openxmlformats.org/drawingml/2006/main">
              <a:ext uri="{FF2B5EF4-FFF2-40B4-BE49-F238E27FC236}">
                <a16:creationId xmlns:a16="http://schemas.microsoft.com/office/drawing/2014/main" id="{5352EFB4-FD52-4F35-A909-AA76A8FCE0C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647700"/>
            <a:ext cx="11049000" cy="685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3600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3600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同一个问题，在不同角色手中变成不同动作</a:t>
            </a:r>
          </a:p>
        </p:txBody>
      </p:sp>
      <p:sp>
        <p:nvSpPr>
          <p:cNvPr id="3" name="page">
            <a:extLst xmlns:a="http://schemas.openxmlformats.org/drawingml/2006/main">
              <a:ext uri="{FF2B5EF4-FFF2-40B4-BE49-F238E27FC236}">
                <a16:creationId xmlns:a16="http://schemas.microsoft.com/office/drawing/2014/main" id="{B166D725-B123-4AB3-8B6B-E7A58DA7E3E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220450" y="6305550"/>
            <a:ext cx="571500" cy="209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68889"/>
          </a:bodyPr>
          <a:lstStyle xmlns:a="http://schemas.openxmlformats.org/drawingml/2006/main"/>
          <a:p xmlns:a="http://schemas.openxmlformats.org/drawingml/2006/main">
            <a:pPr algn="r">
              <a:defRPr sz="112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12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12</a:t>
            </a:r>
          </a:p>
        </p:txBody>
      </p:sp>
      <p:sp>
        <p:nvSpPr>
          <p:cNvPr id="4" name="role0">
            <a:extLst xmlns:a="http://schemas.openxmlformats.org/drawingml/2006/main">
              <a:ext uri="{FF2B5EF4-FFF2-40B4-BE49-F238E27FC236}">
                <a16:creationId xmlns:a16="http://schemas.microsoft.com/office/drawing/2014/main" id="{CE89B4CE-9C6F-4868-8955-DBE0AE48289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1952625"/>
            <a:ext cx="2047875" cy="4191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2100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总部</a:t>
            </a:r>
          </a:p>
        </p:txBody>
      </p:sp>
      <p:cxnSp>
        <p:nvCxnSpPr>
          <p:cNvPr id="25" name=""/>
          <p:cNvCxnSpPr/>
          <p:nvPr/>
        </p:nvCxnSpPr>
        <p:spPr>
          <a:xfrm xmlns:a="http://schemas.openxmlformats.org/drawingml/2006/main">
            <a:off x="400050" y="2533650"/>
            <a:ext cx="1952625" cy="0"/>
          </a:xfrm>
          <a:prstGeom xmlns:a="http://schemas.openxmlformats.org/drawingml/2006/main" prst="straightConnector1">
            <a:avLst/>
          </a:prstGeom>
          <a:ln xmlns:a="http://schemas.openxmlformats.org/drawingml/2006/main" w="9525">
            <a:solidFill>
              <a:srgbClr val="B8BCC4"/>
            </a:solidFill>
            <a:prstDash val="solid"/>
          </a:ln>
        </p:spPr>
      </p:cxnSp>
      <p:sp>
        <p:nvSpPr>
          <p:cNvPr id="6" name="roled0">
            <a:extLst xmlns:a="http://schemas.openxmlformats.org/drawingml/2006/main">
              <a:ext uri="{FF2B5EF4-FFF2-40B4-BE49-F238E27FC236}">
                <a16:creationId xmlns:a16="http://schemas.microsoft.com/office/drawing/2014/main" id="{A0834F63-5140-49BF-8D06-CB4174160C7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3000375"/>
            <a:ext cx="1952625" cy="952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57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57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看利润机会池</a:t>
            </a:r>
          </a:p>
          <a:p xmlns:a="http://schemas.openxmlformats.org/drawingml/2006/main">
            <a:pPr algn="l">
              <a:defRPr sz="157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57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定优先级与资源</a:t>
            </a:r>
          </a:p>
        </p:txBody>
      </p:sp>
      <p:sp>
        <p:nvSpPr>
          <p:cNvPr id="7" name="role1">
            <a:extLst xmlns:a="http://schemas.openxmlformats.org/drawingml/2006/main">
              <a:ext uri="{FF2B5EF4-FFF2-40B4-BE49-F238E27FC236}">
                <a16:creationId xmlns:a16="http://schemas.microsoft.com/office/drawing/2014/main" id="{E2BBF5A9-079C-4B0E-8A0D-4712FED9291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676525" y="1952625"/>
            <a:ext cx="2047875" cy="4191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2100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区域经理</a:t>
            </a:r>
          </a:p>
        </p:txBody>
      </p:sp>
      <p:cxnSp>
        <p:nvCxnSpPr>
          <p:cNvPr id="28" name=""/>
          <p:cNvCxnSpPr/>
          <p:nvPr/>
        </p:nvCxnSpPr>
        <p:spPr>
          <a:xfrm xmlns:a="http://schemas.openxmlformats.org/drawingml/2006/main">
            <a:off x="2676525" y="2533650"/>
            <a:ext cx="1952625" cy="0"/>
          </a:xfrm>
          <a:prstGeom xmlns:a="http://schemas.openxmlformats.org/drawingml/2006/main" prst="straightConnector1">
            <a:avLst/>
          </a:prstGeom>
          <a:ln xmlns:a="http://schemas.openxmlformats.org/drawingml/2006/main" w="9525">
            <a:solidFill>
              <a:srgbClr val="B8BCC4"/>
            </a:solidFill>
            <a:prstDash val="solid"/>
          </a:ln>
        </p:spPr>
      </p:cxnSp>
      <p:sp>
        <p:nvSpPr>
          <p:cNvPr id="9" name="roled1">
            <a:extLst xmlns:a="http://schemas.openxmlformats.org/drawingml/2006/main">
              <a:ext uri="{FF2B5EF4-FFF2-40B4-BE49-F238E27FC236}">
                <a16:creationId xmlns:a16="http://schemas.microsoft.com/office/drawing/2014/main" id="{4575218E-E322-4E13-84A9-9C5791D10A2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676525" y="3000375"/>
            <a:ext cx="1952625" cy="952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57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57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验证根因</a:t>
            </a:r>
          </a:p>
          <a:p xmlns:a="http://schemas.openxmlformats.org/drawingml/2006/main">
            <a:pPr algn="l">
              <a:defRPr sz="157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57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推动跨店执行</a:t>
            </a:r>
          </a:p>
        </p:txBody>
      </p:sp>
      <p:sp>
        <p:nvSpPr>
          <p:cNvPr id="10" name="role2">
            <a:extLst xmlns:a="http://schemas.openxmlformats.org/drawingml/2006/main">
              <a:ext uri="{FF2B5EF4-FFF2-40B4-BE49-F238E27FC236}">
                <a16:creationId xmlns:a16="http://schemas.microsoft.com/office/drawing/2014/main" id="{2FEFB4DC-A204-4F3B-A65F-5BBA5F2FF8F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953000" y="1952625"/>
            <a:ext cx="2047875" cy="4191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2100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店长</a:t>
            </a:r>
          </a:p>
        </p:txBody>
      </p:sp>
      <p:cxnSp>
        <p:nvCxnSpPr>
          <p:cNvPr id="31" name=""/>
          <p:cNvCxnSpPr/>
          <p:nvPr/>
        </p:nvCxnSpPr>
        <p:spPr>
          <a:xfrm xmlns:a="http://schemas.openxmlformats.org/drawingml/2006/main">
            <a:off x="4953000" y="2533650"/>
            <a:ext cx="1952625" cy="0"/>
          </a:xfrm>
          <a:prstGeom xmlns:a="http://schemas.openxmlformats.org/drawingml/2006/main" prst="straightConnector1">
            <a:avLst/>
          </a:prstGeom>
          <a:ln xmlns:a="http://schemas.openxmlformats.org/drawingml/2006/main" w="9525">
            <a:solidFill>
              <a:srgbClr val="B8BCC4"/>
            </a:solidFill>
            <a:prstDash val="solid"/>
          </a:ln>
        </p:spPr>
      </p:cxnSp>
      <p:sp>
        <p:nvSpPr>
          <p:cNvPr id="12" name="roled2">
            <a:extLst xmlns:a="http://schemas.openxmlformats.org/drawingml/2006/main">
              <a:ext uri="{FF2B5EF4-FFF2-40B4-BE49-F238E27FC236}">
                <a16:creationId xmlns:a16="http://schemas.microsoft.com/office/drawing/2014/main" id="{140EFCBF-7061-4619-AE58-0033AC804FE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953000" y="3000375"/>
            <a:ext cx="1952625" cy="952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57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57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接收日清任务</a:t>
            </a:r>
          </a:p>
          <a:p xmlns:a="http://schemas.openxmlformats.org/drawingml/2006/main">
            <a:pPr algn="l">
              <a:defRPr sz="157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57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上传过程证据</a:t>
            </a:r>
          </a:p>
        </p:txBody>
      </p:sp>
      <p:sp>
        <p:nvSpPr>
          <p:cNvPr id="13" name="role3">
            <a:extLst xmlns:a="http://schemas.openxmlformats.org/drawingml/2006/main">
              <a:ext uri="{FF2B5EF4-FFF2-40B4-BE49-F238E27FC236}">
                <a16:creationId xmlns:a16="http://schemas.microsoft.com/office/drawing/2014/main" id="{D266DEE5-06F4-4283-98BC-7E6EC5BAB38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29475" y="1952625"/>
            <a:ext cx="2047875" cy="4191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2100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专业部门</a:t>
            </a:r>
          </a:p>
        </p:txBody>
      </p:sp>
      <p:cxnSp>
        <p:nvCxnSpPr>
          <p:cNvPr id="34" name=""/>
          <p:cNvCxnSpPr/>
          <p:nvPr/>
        </p:nvCxnSpPr>
        <p:spPr>
          <a:xfrm xmlns:a="http://schemas.openxmlformats.org/drawingml/2006/main">
            <a:off x="7229475" y="2533650"/>
            <a:ext cx="1952625" cy="0"/>
          </a:xfrm>
          <a:prstGeom xmlns:a="http://schemas.openxmlformats.org/drawingml/2006/main" prst="straightConnector1">
            <a:avLst/>
          </a:prstGeom>
          <a:ln xmlns:a="http://schemas.openxmlformats.org/drawingml/2006/main" w="9525">
            <a:solidFill>
              <a:srgbClr val="B8BCC4"/>
            </a:solidFill>
            <a:prstDash val="solid"/>
          </a:ln>
        </p:spPr>
      </p:cxnSp>
      <p:sp>
        <p:nvSpPr>
          <p:cNvPr id="15" name="roled3">
            <a:extLst xmlns:a="http://schemas.openxmlformats.org/drawingml/2006/main">
              <a:ext uri="{FF2B5EF4-FFF2-40B4-BE49-F238E27FC236}">
                <a16:creationId xmlns:a16="http://schemas.microsoft.com/office/drawing/2014/main" id="{F6601F2A-81CD-4CAE-8A64-E4417228C66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29475" y="3000375"/>
            <a:ext cx="1952625" cy="952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57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57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商品 / 供应链 / 人力</a:t>
            </a:r>
          </a:p>
          <a:p xmlns:a="http://schemas.openxmlformats.org/drawingml/2006/main">
            <a:pPr algn="l">
              <a:defRPr sz="157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57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修复系统性问题</a:t>
            </a:r>
          </a:p>
        </p:txBody>
      </p:sp>
      <p:sp>
        <p:nvSpPr>
          <p:cNvPr id="16" name="role4">
            <a:extLst xmlns:a="http://schemas.openxmlformats.org/drawingml/2006/main">
              <a:ext uri="{FF2B5EF4-FFF2-40B4-BE49-F238E27FC236}">
                <a16:creationId xmlns:a16="http://schemas.microsoft.com/office/drawing/2014/main" id="{3F52916D-2A0F-47A9-92ED-B34F8746057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505950" y="1952625"/>
            <a:ext cx="2047875" cy="4191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2100" b="1">
                <a:solidFill>
                  <a:srgbClr val="2878FF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2878FF"/>
                </a:solidFill>
                <a:latin typeface="Arial"/>
                <a:ea typeface="Arial"/>
                <a:cs typeface="Arial"/>
              </a:rPr>
              <a:t>财务与管理层</a:t>
            </a:r>
          </a:p>
        </p:txBody>
      </p:sp>
      <p:cxnSp>
        <p:nvCxnSpPr>
          <p:cNvPr id="37" name=""/>
          <p:cNvCxnSpPr/>
          <p:nvPr/>
        </p:nvCxnSpPr>
        <p:spPr>
          <a:xfrm xmlns:a="http://schemas.openxmlformats.org/drawingml/2006/main">
            <a:off x="9505950" y="2533650"/>
            <a:ext cx="1952625" cy="0"/>
          </a:xfrm>
          <a:prstGeom xmlns:a="http://schemas.openxmlformats.org/drawingml/2006/main" prst="straightConnector1">
            <a:avLst/>
          </a:prstGeom>
          <a:ln xmlns:a="http://schemas.openxmlformats.org/drawingml/2006/main" w="28575">
            <a:solidFill>
              <a:srgbClr val="2878FF"/>
            </a:solidFill>
            <a:prstDash val="solid"/>
          </a:ln>
        </p:spPr>
      </p:cxnSp>
      <p:sp>
        <p:nvSpPr>
          <p:cNvPr id="18" name="roled4">
            <a:extLst xmlns:a="http://schemas.openxmlformats.org/drawingml/2006/main">
              <a:ext uri="{FF2B5EF4-FFF2-40B4-BE49-F238E27FC236}">
                <a16:creationId xmlns:a16="http://schemas.microsoft.com/office/drawing/2014/main" id="{88B672F7-5A14-4C10-ADE3-FDCD0CA4336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505950" y="3000375"/>
            <a:ext cx="1952625" cy="952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57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57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统一口径验收</a:t>
            </a:r>
          </a:p>
          <a:p xmlns:a="http://schemas.openxmlformats.org/drawingml/2006/main">
            <a:pPr algn="l">
              <a:defRPr sz="157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57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确认真实收益</a:t>
            </a:r>
          </a:p>
        </p:txBody>
      </p:sp>
      <p:sp>
        <p:nvSpPr>
          <p:cNvPr id="19" name="role-flow">
            <a:extLst xmlns:a="http://schemas.openxmlformats.org/drawingml/2006/main">
              <a:ext uri="{FF2B5EF4-FFF2-40B4-BE49-F238E27FC236}">
                <a16:creationId xmlns:a16="http://schemas.microsoft.com/office/drawing/2014/main" id="{69AD2CDF-DD0B-428A-9D52-C28277236A4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4953000"/>
            <a:ext cx="11391900" cy="781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EAF5FB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0" name="role-flow-text">
            <a:extLst xmlns:a="http://schemas.openxmlformats.org/drawingml/2006/main">
              <a:ext uri="{FF2B5EF4-FFF2-40B4-BE49-F238E27FC236}">
                <a16:creationId xmlns:a16="http://schemas.microsoft.com/office/drawing/2014/main" id="{DD2002CE-CC5A-425D-8DD2-B96940C227D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5143500"/>
            <a:ext cx="10858500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6428"/>
          </a:bodyPr>
          <a:lstStyle xmlns:a="http://schemas.openxmlformats.org/drawingml/2006/main"/>
          <a:p xmlns:a="http://schemas.openxmlformats.org/drawingml/2006/main">
            <a:pPr algn="ctr">
              <a:defRPr sz="2100" b="1">
                <a:solidFill>
                  <a:srgbClr val="2878FF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2878FF"/>
                </a:solidFill>
                <a:latin typeface="Arial"/>
                <a:ea typeface="Arial"/>
                <a:cs typeface="Arial"/>
              </a:rPr>
              <a:t>自动发现 → 人工确认 → 任务执行 → 过程留痕 → 财务验收 → 经验推广</a:t>
            </a:r>
          </a:p>
        </p:txBody>
      </p:sp>
    </p:spTree>
    <p:extLst>
      <p:ext uri="{BB962C8B-B14F-4D97-AF65-F5344CB8AC3E}">
        <p14:creationId xmlns:p14="http://schemas.microsoft.com/office/powerpoint/2010/main" val="1733832992"/>
      </p:ext>
    </p:extLst>
  </p:cSld>
</p:sld>
</file>

<file path=ppt/slides/slide13.xml><?xml version="1.0" encoding="utf-8"?>
<p:sld xmlns:p="http://schemas.openxmlformats.org/presentationml/2006/main">
  <p:cSld>
    <p:bg>
      <p:bgPr>
        <a:solidFill xmlns:a="http://schemas.openxmlformats.org/drawingml/2006/main">
          <a:srgbClr val="FFFFFF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0" name="eyebrow">
            <a:extLst xmlns:a="http://schemas.openxmlformats.org/drawingml/2006/main">
              <a:ext uri="{FF2B5EF4-FFF2-40B4-BE49-F238E27FC236}">
                <a16:creationId xmlns:a16="http://schemas.microsoft.com/office/drawing/2014/main" id="{73AD459C-0188-44C2-AAA0-E9077C7AEC5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285750"/>
            <a:ext cx="6191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5833"/>
          </a:bodyPr>
          <a:lstStyle xmlns:a="http://schemas.openxmlformats.org/drawingml/2006/main"/>
          <a:p xmlns:a="http://schemas.openxmlformats.org/drawingml/2006/main">
            <a:pPr algn="l">
              <a:defRPr sz="1200" b="1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200" b="1">
                <a:solidFill>
                  <a:srgbClr val="5E6572"/>
                </a:solidFill>
                <a:latin typeface="Arial"/>
                <a:ea typeface="Arial"/>
                <a:cs typeface="Arial"/>
              </a:rPr>
              <a:t>SBrain · 连锁经营智能平台</a:t>
            </a:r>
          </a:p>
        </p:txBody>
      </p:sp>
      <p:sp>
        <p:nvSpPr>
          <p:cNvPr id="2" name="title">
            <a:extLst xmlns:a="http://schemas.openxmlformats.org/drawingml/2006/main">
              <a:ext uri="{FF2B5EF4-FFF2-40B4-BE49-F238E27FC236}">
                <a16:creationId xmlns:a16="http://schemas.microsoft.com/office/drawing/2014/main" id="{89C220D8-0124-4D50-BF97-061D37D28F0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647700"/>
            <a:ext cx="11049000" cy="685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3600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3600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生产数据保密，从架构与使用方式同时控制</a:t>
            </a:r>
          </a:p>
        </p:txBody>
      </p:sp>
      <p:sp>
        <p:nvSpPr>
          <p:cNvPr id="3" name="page">
            <a:extLst xmlns:a="http://schemas.openxmlformats.org/drawingml/2006/main">
              <a:ext uri="{FF2B5EF4-FFF2-40B4-BE49-F238E27FC236}">
                <a16:creationId xmlns:a16="http://schemas.microsoft.com/office/drawing/2014/main" id="{74F7FF8E-C3DE-4EA4-81AD-69AF444E838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220450" y="6305550"/>
            <a:ext cx="571500" cy="209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68889"/>
          </a:bodyPr>
          <a:lstStyle xmlns:a="http://schemas.openxmlformats.org/drawingml/2006/main"/>
          <a:p xmlns:a="http://schemas.openxmlformats.org/drawingml/2006/main">
            <a:pPr algn="r">
              <a:defRPr sz="112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12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13</a:t>
            </a:r>
          </a:p>
        </p:txBody>
      </p:sp>
      <p:sp>
        <p:nvSpPr>
          <p:cNvPr id="4" name="secno0">
            <a:extLst xmlns:a="http://schemas.openxmlformats.org/drawingml/2006/main">
              <a:ext uri="{FF2B5EF4-FFF2-40B4-BE49-F238E27FC236}">
                <a16:creationId xmlns:a16="http://schemas.microsoft.com/office/drawing/2014/main" id="{2EBF46A8-D90A-41AC-BF0E-61C7229F2FD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1714500"/>
            <a:ext cx="5524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7436"/>
          </a:bodyPr>
          <a:lstStyle xmlns:a="http://schemas.openxmlformats.org/drawingml/2006/main"/>
          <a:p xmlns:a="http://schemas.openxmlformats.org/drawingml/2006/main">
            <a:pPr algn="l">
              <a:defRPr sz="1950" b="1">
                <a:solidFill>
                  <a:srgbClr val="2878FF"/>
                </a:solidFill>
                <a:latin typeface="Arial"/>
                <a:ea typeface="Arial"/>
                <a:cs typeface="Arial"/>
              </a:defRPr>
            </a:pPr>
            <a:r>
              <a:rPr sz="1950" b="1">
                <a:solidFill>
                  <a:srgbClr val="2878FF"/>
                </a:solidFill>
                <a:latin typeface="Arial"/>
                <a:ea typeface="Arial"/>
                <a:cs typeface="Arial"/>
              </a:rPr>
              <a:t>01</a:t>
            </a:r>
          </a:p>
        </p:txBody>
      </p:sp>
      <p:sp>
        <p:nvSpPr>
          <p:cNvPr id="5" name="sech0">
            <a:extLst xmlns:a="http://schemas.openxmlformats.org/drawingml/2006/main">
              <a:ext uri="{FF2B5EF4-FFF2-40B4-BE49-F238E27FC236}">
                <a16:creationId xmlns:a16="http://schemas.microsoft.com/office/drawing/2014/main" id="{62269D9C-13AF-44EF-8FB1-2D79AABABB1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90625" y="1714500"/>
            <a:ext cx="1905000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2025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2025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部署边界</a:t>
            </a:r>
          </a:p>
        </p:txBody>
      </p:sp>
      <p:sp>
        <p:nvSpPr>
          <p:cNvPr id="6" name="secb0">
            <a:extLst xmlns:a="http://schemas.openxmlformats.org/drawingml/2006/main">
              <a:ext uri="{FF2B5EF4-FFF2-40B4-BE49-F238E27FC236}">
                <a16:creationId xmlns:a16="http://schemas.microsoft.com/office/drawing/2014/main" id="{DF131225-A477-4120-85D0-CDE999B6AB8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333750" y="1714500"/>
            <a:ext cx="7620000" cy="590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57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57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支持专有环境部署</a:t>
            </a:r>
          </a:p>
          <a:p xmlns:a="http://schemas.openxmlformats.org/drawingml/2006/main">
            <a:pPr algn="l">
              <a:defRPr sz="157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57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生产数据不进入公开演示资产</a:t>
            </a:r>
          </a:p>
        </p:txBody>
      </p:sp>
      <p:cxnSp>
        <p:nvCxnSpPr>
          <p:cNvPr id="26" name=""/>
          <p:cNvCxnSpPr/>
          <p:nvPr/>
        </p:nvCxnSpPr>
        <p:spPr>
          <a:xfrm xmlns:a="http://schemas.openxmlformats.org/drawingml/2006/main">
            <a:off x="400050" y="2514600"/>
            <a:ext cx="11391900" cy="0"/>
          </a:xfrm>
          <a:prstGeom xmlns:a="http://schemas.openxmlformats.org/drawingml/2006/main" prst="straightConnector1">
            <a:avLst/>
          </a:prstGeom>
          <a:ln xmlns:a="http://schemas.openxmlformats.org/drawingml/2006/main" w="9525">
            <a:solidFill>
              <a:srgbClr val="B8BCC4"/>
            </a:solidFill>
            <a:prstDash val="solid"/>
          </a:ln>
        </p:spPr>
      </p:cxnSp>
      <p:sp>
        <p:nvSpPr>
          <p:cNvPr id="8" name="secno1">
            <a:extLst xmlns:a="http://schemas.openxmlformats.org/drawingml/2006/main">
              <a:ext uri="{FF2B5EF4-FFF2-40B4-BE49-F238E27FC236}">
                <a16:creationId xmlns:a16="http://schemas.microsoft.com/office/drawing/2014/main" id="{829A6BF8-E303-4777-B3C1-10544857DDC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2743200"/>
            <a:ext cx="5524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7436"/>
          </a:bodyPr>
          <a:lstStyle xmlns:a="http://schemas.openxmlformats.org/drawingml/2006/main"/>
          <a:p xmlns:a="http://schemas.openxmlformats.org/drawingml/2006/main">
            <a:pPr algn="l">
              <a:defRPr sz="1950" b="1">
                <a:solidFill>
                  <a:srgbClr val="2878FF"/>
                </a:solidFill>
                <a:latin typeface="Arial"/>
                <a:ea typeface="Arial"/>
                <a:cs typeface="Arial"/>
              </a:defRPr>
            </a:pPr>
            <a:r>
              <a:rPr sz="1950" b="1">
                <a:solidFill>
                  <a:srgbClr val="2878FF"/>
                </a:solidFill>
                <a:latin typeface="Arial"/>
                <a:ea typeface="Arial"/>
                <a:cs typeface="Arial"/>
              </a:rPr>
              <a:t>02</a:t>
            </a:r>
          </a:p>
        </p:txBody>
      </p:sp>
      <p:sp>
        <p:nvSpPr>
          <p:cNvPr id="9" name="sech1">
            <a:extLst xmlns:a="http://schemas.openxmlformats.org/drawingml/2006/main">
              <a:ext uri="{FF2B5EF4-FFF2-40B4-BE49-F238E27FC236}">
                <a16:creationId xmlns:a16="http://schemas.microsoft.com/office/drawing/2014/main" id="{1BB84735-9BAB-4AB4-9A6E-43795142367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90625" y="2743200"/>
            <a:ext cx="1905000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2025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2025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权限边界</a:t>
            </a:r>
          </a:p>
        </p:txBody>
      </p:sp>
      <p:sp>
        <p:nvSpPr>
          <p:cNvPr id="10" name="secb1">
            <a:extLst xmlns:a="http://schemas.openxmlformats.org/drawingml/2006/main">
              <a:ext uri="{FF2B5EF4-FFF2-40B4-BE49-F238E27FC236}">
                <a16:creationId xmlns:a16="http://schemas.microsoft.com/office/drawing/2014/main" id="{84EEAC94-94BE-4748-81B0-4AB4C2E61D1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333750" y="2743200"/>
            <a:ext cx="7620000" cy="590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57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57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总部、区域、门店、部门分角色授权</a:t>
            </a:r>
          </a:p>
          <a:p xmlns:a="http://schemas.openxmlformats.org/drawingml/2006/main">
            <a:pPr algn="l">
              <a:defRPr sz="157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57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最小权限访问</a:t>
            </a:r>
          </a:p>
        </p:txBody>
      </p:sp>
      <p:cxnSp>
        <p:nvCxnSpPr>
          <p:cNvPr id="30" name=""/>
          <p:cNvCxnSpPr/>
          <p:nvPr/>
        </p:nvCxnSpPr>
        <p:spPr>
          <a:xfrm xmlns:a="http://schemas.openxmlformats.org/drawingml/2006/main">
            <a:off x="400050" y="3543300"/>
            <a:ext cx="11391900" cy="0"/>
          </a:xfrm>
          <a:prstGeom xmlns:a="http://schemas.openxmlformats.org/drawingml/2006/main" prst="straightConnector1">
            <a:avLst/>
          </a:prstGeom>
          <a:ln xmlns:a="http://schemas.openxmlformats.org/drawingml/2006/main" w="9525">
            <a:solidFill>
              <a:srgbClr val="B8BCC4"/>
            </a:solidFill>
            <a:prstDash val="solid"/>
          </a:ln>
        </p:spPr>
      </p:cxnSp>
      <p:sp>
        <p:nvSpPr>
          <p:cNvPr id="12" name="secno2">
            <a:extLst xmlns:a="http://schemas.openxmlformats.org/drawingml/2006/main">
              <a:ext uri="{FF2B5EF4-FFF2-40B4-BE49-F238E27FC236}">
                <a16:creationId xmlns:a16="http://schemas.microsoft.com/office/drawing/2014/main" id="{C9EB61D0-EB0A-4086-9928-F5D900DCDE3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3771900"/>
            <a:ext cx="5524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7436"/>
          </a:bodyPr>
          <a:lstStyle xmlns:a="http://schemas.openxmlformats.org/drawingml/2006/main"/>
          <a:p xmlns:a="http://schemas.openxmlformats.org/drawingml/2006/main">
            <a:pPr algn="l">
              <a:defRPr sz="1950" b="1">
                <a:solidFill>
                  <a:srgbClr val="2878FF"/>
                </a:solidFill>
                <a:latin typeface="Arial"/>
                <a:ea typeface="Arial"/>
                <a:cs typeface="Arial"/>
              </a:defRPr>
            </a:pPr>
            <a:r>
              <a:rPr sz="1950" b="1">
                <a:solidFill>
                  <a:srgbClr val="2878FF"/>
                </a:solidFill>
                <a:latin typeface="Arial"/>
                <a:ea typeface="Arial"/>
                <a:cs typeface="Arial"/>
              </a:rPr>
              <a:t>03</a:t>
            </a:r>
          </a:p>
        </p:txBody>
      </p:sp>
      <p:sp>
        <p:nvSpPr>
          <p:cNvPr id="13" name="sech2">
            <a:extLst xmlns:a="http://schemas.openxmlformats.org/drawingml/2006/main">
              <a:ext uri="{FF2B5EF4-FFF2-40B4-BE49-F238E27FC236}">
                <a16:creationId xmlns:a16="http://schemas.microsoft.com/office/drawing/2014/main" id="{29DDB0CC-D059-4804-A3C1-64C97FF5E90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90625" y="3771900"/>
            <a:ext cx="1905000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2025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2025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AI 边界</a:t>
            </a:r>
          </a:p>
        </p:txBody>
      </p:sp>
      <p:sp>
        <p:nvSpPr>
          <p:cNvPr id="14" name="secb2">
            <a:extLst xmlns:a="http://schemas.openxmlformats.org/drawingml/2006/main">
              <a:ext uri="{FF2B5EF4-FFF2-40B4-BE49-F238E27FC236}">
                <a16:creationId xmlns:a16="http://schemas.microsoft.com/office/drawing/2014/main" id="{EDB5C725-A081-4B91-862A-8C51DB2957E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333750" y="3771900"/>
            <a:ext cx="7620000" cy="590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57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57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敏感字段脱敏或不入模型</a:t>
            </a:r>
          </a:p>
          <a:p xmlns:a="http://schemas.openxmlformats.org/drawingml/2006/main">
            <a:pPr algn="l">
              <a:defRPr sz="157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57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提示词与结果可审计</a:t>
            </a:r>
          </a:p>
        </p:txBody>
      </p:sp>
      <p:cxnSp>
        <p:nvCxnSpPr>
          <p:cNvPr id="34" name=""/>
          <p:cNvCxnSpPr/>
          <p:nvPr/>
        </p:nvCxnSpPr>
        <p:spPr>
          <a:xfrm xmlns:a="http://schemas.openxmlformats.org/drawingml/2006/main">
            <a:off x="400050" y="4572000"/>
            <a:ext cx="11391900" cy="0"/>
          </a:xfrm>
          <a:prstGeom xmlns:a="http://schemas.openxmlformats.org/drawingml/2006/main" prst="straightConnector1">
            <a:avLst/>
          </a:prstGeom>
          <a:ln xmlns:a="http://schemas.openxmlformats.org/drawingml/2006/main" w="9525">
            <a:solidFill>
              <a:srgbClr val="B8BCC4"/>
            </a:solidFill>
            <a:prstDash val="solid"/>
          </a:ln>
        </p:spPr>
      </p:cxnSp>
      <p:sp>
        <p:nvSpPr>
          <p:cNvPr id="16" name="secno3">
            <a:extLst xmlns:a="http://schemas.openxmlformats.org/drawingml/2006/main">
              <a:ext uri="{FF2B5EF4-FFF2-40B4-BE49-F238E27FC236}">
                <a16:creationId xmlns:a16="http://schemas.microsoft.com/office/drawing/2014/main" id="{B4CE4759-972B-4D50-9042-3E2564F8AA4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4800600"/>
            <a:ext cx="5524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7436"/>
          </a:bodyPr>
          <a:lstStyle xmlns:a="http://schemas.openxmlformats.org/drawingml/2006/main"/>
          <a:p xmlns:a="http://schemas.openxmlformats.org/drawingml/2006/main">
            <a:pPr algn="l">
              <a:defRPr sz="1950" b="1">
                <a:solidFill>
                  <a:srgbClr val="2878FF"/>
                </a:solidFill>
                <a:latin typeface="Arial"/>
                <a:ea typeface="Arial"/>
                <a:cs typeface="Arial"/>
              </a:defRPr>
            </a:pPr>
            <a:r>
              <a:rPr sz="1950" b="1">
                <a:solidFill>
                  <a:srgbClr val="2878FF"/>
                </a:solidFill>
                <a:latin typeface="Arial"/>
                <a:ea typeface="Arial"/>
                <a:cs typeface="Arial"/>
              </a:rPr>
              <a:t>04</a:t>
            </a:r>
          </a:p>
        </p:txBody>
      </p:sp>
      <p:sp>
        <p:nvSpPr>
          <p:cNvPr id="17" name="sech3">
            <a:extLst xmlns:a="http://schemas.openxmlformats.org/drawingml/2006/main">
              <a:ext uri="{FF2B5EF4-FFF2-40B4-BE49-F238E27FC236}">
                <a16:creationId xmlns:a16="http://schemas.microsoft.com/office/drawing/2014/main" id="{F17BD914-A9EF-4E5C-907B-1E4A3EE48CF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90625" y="4800600"/>
            <a:ext cx="1905000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2025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2025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数据边界</a:t>
            </a:r>
          </a:p>
        </p:txBody>
      </p:sp>
      <p:sp>
        <p:nvSpPr>
          <p:cNvPr id="18" name="secb3">
            <a:extLst xmlns:a="http://schemas.openxmlformats.org/drawingml/2006/main">
              <a:ext uri="{FF2B5EF4-FFF2-40B4-BE49-F238E27FC236}">
                <a16:creationId xmlns:a16="http://schemas.microsoft.com/office/drawing/2014/main" id="{7E335BF2-5800-4B3A-9389-6094AB5FCCE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333750" y="4800600"/>
            <a:ext cx="7620000" cy="590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57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57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批次、期间、来源、质量状态可追溯</a:t>
            </a:r>
          </a:p>
          <a:p xmlns:a="http://schemas.openxmlformats.org/drawingml/2006/main">
            <a:pPr algn="l">
              <a:defRPr sz="157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57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异常数据不自动用于考核</a:t>
            </a:r>
          </a:p>
        </p:txBody>
      </p:sp>
      <p:cxnSp>
        <p:nvCxnSpPr>
          <p:cNvPr id="38" name=""/>
          <p:cNvCxnSpPr/>
          <p:nvPr/>
        </p:nvCxnSpPr>
        <p:spPr>
          <a:xfrm xmlns:a="http://schemas.openxmlformats.org/drawingml/2006/main">
            <a:off x="400050" y="5600700"/>
            <a:ext cx="11391900" cy="0"/>
          </a:xfrm>
          <a:prstGeom xmlns:a="http://schemas.openxmlformats.org/drawingml/2006/main" prst="straightConnector1">
            <a:avLst/>
          </a:prstGeom>
          <a:ln xmlns:a="http://schemas.openxmlformats.org/drawingml/2006/main" w="9525">
            <a:solidFill>
              <a:srgbClr val="B8BCC4"/>
            </a:solidFill>
            <a:prstDash val="solid"/>
          </a:ln>
        </p:spPr>
      </p:cxnSp>
    </p:spTree>
    <p:extLst>
      <p:ext uri="{BB962C8B-B14F-4D97-AF65-F5344CB8AC3E}">
        <p14:creationId xmlns:p14="http://schemas.microsoft.com/office/powerpoint/2010/main" val="463686302"/>
      </p:ext>
    </p:extLst>
  </p:cSld>
</p:sld>
</file>

<file path=ppt/slides/slide14.xml><?xml version="1.0" encoding="utf-8"?>
<p:sld xmlns:p="http://schemas.openxmlformats.org/presentationml/2006/main">
  <p:cSld>
    <p:bg>
      <p:bgPr>
        <a:solidFill xmlns:a="http://schemas.openxmlformats.org/drawingml/2006/main">
          <a:srgbClr val="FFFFFF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5" name="eyebrow">
            <a:extLst xmlns:a="http://schemas.openxmlformats.org/drawingml/2006/main">
              <a:ext uri="{FF2B5EF4-FFF2-40B4-BE49-F238E27FC236}">
                <a16:creationId xmlns:a16="http://schemas.microsoft.com/office/drawing/2014/main" id="{F56AD7D0-E494-40D9-A979-895BC43DEA0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285750"/>
            <a:ext cx="6191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5833"/>
          </a:bodyPr>
          <a:lstStyle xmlns:a="http://schemas.openxmlformats.org/drawingml/2006/main"/>
          <a:p xmlns:a="http://schemas.openxmlformats.org/drawingml/2006/main">
            <a:pPr algn="l">
              <a:defRPr sz="1200" b="1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200" b="1">
                <a:solidFill>
                  <a:srgbClr val="5E6572"/>
                </a:solidFill>
                <a:latin typeface="Arial"/>
                <a:ea typeface="Arial"/>
                <a:cs typeface="Arial"/>
              </a:rPr>
              <a:t>SBrain · 连锁经营智能平台</a:t>
            </a:r>
          </a:p>
        </p:txBody>
      </p:sp>
      <p:sp>
        <p:nvSpPr>
          <p:cNvPr id="2" name="title">
            <a:extLst xmlns:a="http://schemas.openxmlformats.org/drawingml/2006/main">
              <a:ext uri="{FF2B5EF4-FFF2-40B4-BE49-F238E27FC236}">
                <a16:creationId xmlns:a16="http://schemas.microsoft.com/office/drawing/2014/main" id="{B22BB622-DAE4-4111-AF1D-147CF1AEE0E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647700"/>
            <a:ext cx="11049000" cy="685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3600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3600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先跑通一个月的利润闭环，再逐步扩大覆盖</a:t>
            </a:r>
          </a:p>
        </p:txBody>
      </p:sp>
      <p:sp>
        <p:nvSpPr>
          <p:cNvPr id="3" name="page">
            <a:extLst xmlns:a="http://schemas.openxmlformats.org/drawingml/2006/main">
              <a:ext uri="{FF2B5EF4-FFF2-40B4-BE49-F238E27FC236}">
                <a16:creationId xmlns:a16="http://schemas.microsoft.com/office/drawing/2014/main" id="{16BB131C-531C-498D-8259-639A139F16B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220450" y="6305550"/>
            <a:ext cx="571500" cy="209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68889"/>
          </a:bodyPr>
          <a:lstStyle xmlns:a="http://schemas.openxmlformats.org/drawingml/2006/main"/>
          <a:p xmlns:a="http://schemas.openxmlformats.org/drawingml/2006/main">
            <a:pPr algn="r">
              <a:defRPr sz="112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12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14</a:t>
            </a:r>
          </a:p>
        </p:txBody>
      </p:sp>
      <p:cxnSp>
        <p:nvCxnSpPr>
          <p:cNvPr id="18" name=""/>
          <p:cNvCxnSpPr/>
          <p:nvPr/>
        </p:nvCxnSpPr>
        <p:spPr>
          <a:xfrm xmlns:a="http://schemas.openxmlformats.org/drawingml/2006/main">
            <a:off x="1381125" y="3048000"/>
            <a:ext cx="9048750" cy="0"/>
          </a:xfrm>
          <a:prstGeom xmlns:a="http://schemas.openxmlformats.org/drawingml/2006/main" prst="straightConnector1">
            <a:avLst/>
          </a:prstGeom>
          <a:ln xmlns:a="http://schemas.openxmlformats.org/drawingml/2006/main" w="19050">
            <a:solidFill>
              <a:srgbClr val="0A0A0A"/>
            </a:solidFill>
            <a:prstDash val="solid"/>
          </a:ln>
        </p:spPr>
      </p:cxnSp>
      <p:sp>
        <p:nvSpPr>
          <p:cNvPr id="5" name="phase-dot0">
            <a:extLst xmlns:a="http://schemas.openxmlformats.org/drawingml/2006/main">
              <a:ext uri="{FF2B5EF4-FFF2-40B4-BE49-F238E27FC236}">
                <a16:creationId xmlns:a16="http://schemas.microsoft.com/office/drawing/2014/main" id="{3811DADA-3FED-4EA0-A01F-13DF7622C8C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285875" y="2867025"/>
            <a:ext cx="361950" cy="361950"/>
          </a:xfrm>
          <a:prstGeom xmlns:a="http://schemas.openxmlformats.org/drawingml/2006/main" prst="roundRect">
            <a:avLst>
              <a:gd name="adj" fmla="val 21053"/>
            </a:avLst>
          </a:prstGeom>
          <a:solidFill xmlns:a="http://schemas.openxmlformats.org/drawingml/2006/main">
            <a:srgbClr val="2878F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phaseh0">
            <a:extLst xmlns:a="http://schemas.openxmlformats.org/drawingml/2006/main">
              <a:ext uri="{FF2B5EF4-FFF2-40B4-BE49-F238E27FC236}">
                <a16:creationId xmlns:a16="http://schemas.microsoft.com/office/drawing/2014/main" id="{A9BF0E0D-E8D1-487C-A95B-B04EDE18B85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1809750"/>
            <a:ext cx="2762250" cy="495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2250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2250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01 · 统一口径</a:t>
            </a:r>
          </a:p>
        </p:txBody>
      </p:sp>
      <p:sp>
        <p:nvSpPr>
          <p:cNvPr id="7" name="phaseb0">
            <a:extLst xmlns:a="http://schemas.openxmlformats.org/drawingml/2006/main">
              <a:ext uri="{FF2B5EF4-FFF2-40B4-BE49-F238E27FC236}">
                <a16:creationId xmlns:a16="http://schemas.microsoft.com/office/drawing/2014/main" id="{E5ED842F-7DAA-4B26-B1EB-B827CC8C78D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3571875"/>
            <a:ext cx="2857500" cy="1190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650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650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接入核心数据</a:t>
            </a:r>
          </a:p>
          <a:p xmlns:a="http://schemas.openxmlformats.org/drawingml/2006/main">
            <a:pPr algn="l">
              <a:defRPr sz="1650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650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建立门店与商品主数据</a:t>
            </a:r>
          </a:p>
          <a:p xmlns:a="http://schemas.openxmlformats.org/drawingml/2006/main">
            <a:pPr algn="l">
              <a:defRPr sz="1650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650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形成可信经营基线</a:t>
            </a:r>
          </a:p>
        </p:txBody>
      </p:sp>
      <p:sp>
        <p:nvSpPr>
          <p:cNvPr id="8" name="phase-dot1">
            <a:extLst xmlns:a="http://schemas.openxmlformats.org/drawingml/2006/main">
              <a:ext uri="{FF2B5EF4-FFF2-40B4-BE49-F238E27FC236}">
                <a16:creationId xmlns:a16="http://schemas.microsoft.com/office/drawing/2014/main" id="{0D384986-4417-4AF9-B915-89B439FE1AD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048250" y="2867025"/>
            <a:ext cx="361950" cy="361950"/>
          </a:xfrm>
          <a:prstGeom xmlns:a="http://schemas.openxmlformats.org/drawingml/2006/main" prst="roundRect">
            <a:avLst>
              <a:gd name="adj" fmla="val 21053"/>
            </a:avLst>
          </a:prstGeom>
          <a:solidFill xmlns:a="http://schemas.openxmlformats.org/drawingml/2006/main">
            <a:srgbClr val="0A0A0A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9" name="phaseh1">
            <a:extLst xmlns:a="http://schemas.openxmlformats.org/drawingml/2006/main">
              <a:ext uri="{FF2B5EF4-FFF2-40B4-BE49-F238E27FC236}">
                <a16:creationId xmlns:a16="http://schemas.microsoft.com/office/drawing/2014/main" id="{D3C5B132-8871-4AD6-8931-F4202D2C059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619625" y="1809750"/>
            <a:ext cx="2762250" cy="495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2250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2250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02 · 机会落地</a:t>
            </a:r>
          </a:p>
        </p:txBody>
      </p:sp>
      <p:sp>
        <p:nvSpPr>
          <p:cNvPr id="10" name="phaseb1">
            <a:extLst xmlns:a="http://schemas.openxmlformats.org/drawingml/2006/main">
              <a:ext uri="{FF2B5EF4-FFF2-40B4-BE49-F238E27FC236}">
                <a16:creationId xmlns:a16="http://schemas.microsoft.com/office/drawing/2014/main" id="{BDE51E65-AE20-46BE-A836-E4CDE8352EF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619625" y="3571875"/>
            <a:ext cx="2857500" cy="1190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650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650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上线利润机会池</a:t>
            </a:r>
          </a:p>
          <a:p xmlns:a="http://schemas.openxmlformats.org/drawingml/2006/main">
            <a:pPr algn="l">
              <a:defRPr sz="1650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650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选择重点门店与专项</a:t>
            </a:r>
          </a:p>
          <a:p xmlns:a="http://schemas.openxmlformats.org/drawingml/2006/main">
            <a:pPr algn="l">
              <a:defRPr sz="1650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650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任务化执行</a:t>
            </a:r>
          </a:p>
        </p:txBody>
      </p:sp>
      <p:sp>
        <p:nvSpPr>
          <p:cNvPr id="11" name="phase-dot2">
            <a:extLst xmlns:a="http://schemas.openxmlformats.org/drawingml/2006/main">
              <a:ext uri="{FF2B5EF4-FFF2-40B4-BE49-F238E27FC236}">
                <a16:creationId xmlns:a16="http://schemas.microsoft.com/office/drawing/2014/main" id="{A3EBD3AA-0517-4F84-A6AA-BA97EBB3CC7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810625" y="2867025"/>
            <a:ext cx="361950" cy="361950"/>
          </a:xfrm>
          <a:prstGeom xmlns:a="http://schemas.openxmlformats.org/drawingml/2006/main" prst="roundRect">
            <a:avLst>
              <a:gd name="adj" fmla="val 21053"/>
            </a:avLst>
          </a:prstGeom>
          <a:solidFill xmlns:a="http://schemas.openxmlformats.org/drawingml/2006/main">
            <a:srgbClr val="0A0A0A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2" name="phaseh2">
            <a:extLst xmlns:a="http://schemas.openxmlformats.org/drawingml/2006/main">
              <a:ext uri="{FF2B5EF4-FFF2-40B4-BE49-F238E27FC236}">
                <a16:creationId xmlns:a16="http://schemas.microsoft.com/office/drawing/2014/main" id="{345D40B0-4214-4ACB-9907-BC08DD1C320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82000" y="1809750"/>
            <a:ext cx="2762250" cy="495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2250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2250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03 · 验收复制</a:t>
            </a:r>
          </a:p>
        </p:txBody>
      </p:sp>
      <p:sp>
        <p:nvSpPr>
          <p:cNvPr id="13" name="phaseb2">
            <a:extLst xmlns:a="http://schemas.openxmlformats.org/drawingml/2006/main">
              <a:ext uri="{FF2B5EF4-FFF2-40B4-BE49-F238E27FC236}">
                <a16:creationId xmlns:a16="http://schemas.microsoft.com/office/drawing/2014/main" id="{49784E2C-7B49-4F50-9D10-C5DFE27CE4C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82000" y="3571875"/>
            <a:ext cx="2857500" cy="1190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650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650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财务确认收益</a:t>
            </a:r>
          </a:p>
          <a:p xmlns:a="http://schemas.openxmlformats.org/drawingml/2006/main">
            <a:pPr algn="l">
              <a:defRPr sz="1650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650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沉淀标准动作</a:t>
            </a:r>
          </a:p>
          <a:p xmlns:a="http://schemas.openxmlformats.org/drawingml/2006/main">
            <a:pPr algn="l">
              <a:defRPr sz="1650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650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复制到更多区域与业态</a:t>
            </a:r>
          </a:p>
        </p:txBody>
      </p:sp>
      <p:sp>
        <p:nvSpPr>
          <p:cNvPr id="14" name="delivery">
            <a:extLst xmlns:a="http://schemas.openxmlformats.org/drawingml/2006/main">
              <a:ext uri="{FF2B5EF4-FFF2-40B4-BE49-F238E27FC236}">
                <a16:creationId xmlns:a16="http://schemas.microsoft.com/office/drawing/2014/main" id="{38B891AF-510B-4156-8B3B-9B9253529A3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5667375"/>
            <a:ext cx="10668000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defRPr sz="2025" b="1">
                <a:solidFill>
                  <a:srgbClr val="2878FF"/>
                </a:solidFill>
                <a:latin typeface="Arial"/>
                <a:ea typeface="Arial"/>
                <a:cs typeface="Arial"/>
              </a:defRPr>
            </a:pPr>
            <a:r>
              <a:rPr sz="2025" b="1">
                <a:solidFill>
                  <a:srgbClr val="2878FF"/>
                </a:solidFill>
                <a:latin typeface="Arial"/>
                <a:ea typeface="Arial"/>
                <a:cs typeface="Arial"/>
              </a:rPr>
              <a:t>交付重点始终围绕：口径可信、问题可执行、收益可验证。</a:t>
            </a:r>
          </a:p>
        </p:txBody>
      </p:sp>
    </p:spTree>
    <p:extLst>
      <p:ext uri="{BB962C8B-B14F-4D97-AF65-F5344CB8AC3E}">
        <p14:creationId xmlns:p14="http://schemas.microsoft.com/office/powerpoint/2010/main" val="947415688"/>
      </p:ext>
    </p:extLst>
  </p:cSld>
</p:sld>
</file>

<file path=ppt/slides/slide15.xml><?xml version="1.0" encoding="utf-8"?>
<p:sld xmlns:p="http://schemas.openxmlformats.org/presentationml/2006/main">
  <p:cSld>
    <p:bg>
      <p:bgPr>
        <a:solidFill xmlns:a="http://schemas.openxmlformats.org/drawingml/2006/main">
          <a:srgbClr val="FFFFFF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8" name="eyebrow">
            <a:extLst xmlns:a="http://schemas.openxmlformats.org/drawingml/2006/main">
              <a:ext uri="{FF2B5EF4-FFF2-40B4-BE49-F238E27FC236}">
                <a16:creationId xmlns:a16="http://schemas.microsoft.com/office/drawing/2014/main" id="{229F7523-2D2D-4845-894E-FCA7BB013A3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285750"/>
            <a:ext cx="6191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5833"/>
          </a:bodyPr>
          <a:lstStyle xmlns:a="http://schemas.openxmlformats.org/drawingml/2006/main"/>
          <a:p xmlns:a="http://schemas.openxmlformats.org/drawingml/2006/main">
            <a:pPr algn="l">
              <a:defRPr sz="1200" b="1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200" b="1">
                <a:solidFill>
                  <a:srgbClr val="5E6572"/>
                </a:solidFill>
                <a:latin typeface="Arial"/>
                <a:ea typeface="Arial"/>
                <a:cs typeface="Arial"/>
              </a:rPr>
              <a:t>SBrain · 连锁经营智能平台</a:t>
            </a:r>
          </a:p>
        </p:txBody>
      </p:sp>
      <p:sp>
        <p:nvSpPr>
          <p:cNvPr id="2" name="title">
            <a:extLst xmlns:a="http://schemas.openxmlformats.org/drawingml/2006/main">
              <a:ext uri="{FF2B5EF4-FFF2-40B4-BE49-F238E27FC236}">
                <a16:creationId xmlns:a16="http://schemas.microsoft.com/office/drawing/2014/main" id="{22210860-B100-4BAB-BD8F-D5A98D64569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647700"/>
            <a:ext cx="11049000" cy="685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3600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3600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每新增一个数据域，平台都会形成更强的复用能力</a:t>
            </a:r>
          </a:p>
        </p:txBody>
      </p:sp>
      <p:sp>
        <p:nvSpPr>
          <p:cNvPr id="3" name="page">
            <a:extLst xmlns:a="http://schemas.openxmlformats.org/drawingml/2006/main">
              <a:ext uri="{FF2B5EF4-FFF2-40B4-BE49-F238E27FC236}">
                <a16:creationId xmlns:a16="http://schemas.microsoft.com/office/drawing/2014/main" id="{4679A0F6-E397-42AA-B8E0-1F35B49CA9E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220450" y="6305550"/>
            <a:ext cx="571500" cy="209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68889"/>
          </a:bodyPr>
          <a:lstStyle xmlns:a="http://schemas.openxmlformats.org/drawingml/2006/main"/>
          <a:p xmlns:a="http://schemas.openxmlformats.org/drawingml/2006/main">
            <a:pPr algn="r">
              <a:defRPr sz="112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12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15</a:t>
            </a:r>
          </a:p>
        </p:txBody>
      </p:sp>
      <p:sp>
        <p:nvSpPr>
          <p:cNvPr id="4" name="metric-数据域与场景按需组合">
            <a:extLst xmlns:a="http://schemas.openxmlformats.org/drawingml/2006/main">
              <a:ext uri="{FF2B5EF4-FFF2-40B4-BE49-F238E27FC236}">
                <a16:creationId xmlns:a16="http://schemas.microsoft.com/office/drawing/2014/main" id="{DC13BAA3-B888-4B8C-AC37-6A71913B287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2000250"/>
            <a:ext cx="3333750" cy="20002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0F1F3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5" name="metric-accent-数据域与场景按需组合">
            <a:extLst xmlns:a="http://schemas.openxmlformats.org/drawingml/2006/main">
              <a:ext uri="{FF2B5EF4-FFF2-40B4-BE49-F238E27FC236}">
                <a16:creationId xmlns:a16="http://schemas.microsoft.com/office/drawing/2014/main" id="{89ECADD1-03F5-46A3-8767-BAF9BCD203D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2000250"/>
            <a:ext cx="3333750" cy="762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878F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metric-value-数据域与场景按需组合">
            <a:extLst xmlns:a="http://schemas.openxmlformats.org/drawingml/2006/main">
              <a:ext uri="{FF2B5EF4-FFF2-40B4-BE49-F238E27FC236}">
                <a16:creationId xmlns:a16="http://schemas.microsoft.com/office/drawing/2014/main" id="{F1093696-1D19-4FF0-B004-998578CC54A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" y="2333625"/>
            <a:ext cx="2876550" cy="742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3450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3450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模块化</a:t>
            </a:r>
          </a:p>
        </p:txBody>
      </p:sp>
      <p:sp>
        <p:nvSpPr>
          <p:cNvPr id="7" name="metric-label-数据域与场景按需组合">
            <a:extLst xmlns:a="http://schemas.openxmlformats.org/drawingml/2006/main">
              <a:ext uri="{FF2B5EF4-FFF2-40B4-BE49-F238E27FC236}">
                <a16:creationId xmlns:a16="http://schemas.microsoft.com/office/drawing/2014/main" id="{5AEB6D71-4157-4CCB-A76F-F57B87D8B1E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" y="3200400"/>
            <a:ext cx="2876550" cy="552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57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57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数据域与场景按需组合</a:t>
            </a:r>
          </a:p>
        </p:txBody>
      </p:sp>
      <p:sp>
        <p:nvSpPr>
          <p:cNvPr id="8" name="metric-指标、规则与任务模板跨店复用">
            <a:extLst xmlns:a="http://schemas.openxmlformats.org/drawingml/2006/main">
              <a:ext uri="{FF2B5EF4-FFF2-40B4-BE49-F238E27FC236}">
                <a16:creationId xmlns:a16="http://schemas.microsoft.com/office/drawing/2014/main" id="{702321A4-06AA-49D6-876A-571F3578A7E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429125" y="2000250"/>
            <a:ext cx="3333750" cy="20002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0F1F3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9" name="metric-accent-指标、规则与任务模板跨店复用">
            <a:extLst xmlns:a="http://schemas.openxmlformats.org/drawingml/2006/main">
              <a:ext uri="{FF2B5EF4-FFF2-40B4-BE49-F238E27FC236}">
                <a16:creationId xmlns:a16="http://schemas.microsoft.com/office/drawing/2014/main" id="{69E8D773-CD63-40B2-8FA6-84EB0481A2F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429125" y="2000250"/>
            <a:ext cx="3333750" cy="762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72D4F5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0" name="metric-value-指标、规则与任务模板跨店复用">
            <a:extLst xmlns:a="http://schemas.openxmlformats.org/drawingml/2006/main">
              <a:ext uri="{FF2B5EF4-FFF2-40B4-BE49-F238E27FC236}">
                <a16:creationId xmlns:a16="http://schemas.microsoft.com/office/drawing/2014/main" id="{EC354C44-6C84-4000-9026-6ACC2B66E8D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657725" y="2333625"/>
            <a:ext cx="2876550" cy="742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3450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3450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可复制</a:t>
            </a:r>
          </a:p>
        </p:txBody>
      </p:sp>
      <p:sp>
        <p:nvSpPr>
          <p:cNvPr id="11" name="metric-label-指标、规则与任务模板跨店复用">
            <a:extLst xmlns:a="http://schemas.openxmlformats.org/drawingml/2006/main">
              <a:ext uri="{FF2B5EF4-FFF2-40B4-BE49-F238E27FC236}">
                <a16:creationId xmlns:a16="http://schemas.microsoft.com/office/drawing/2014/main" id="{79799961-C987-4452-9536-F8330B066CC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657725" y="3200400"/>
            <a:ext cx="2876550" cy="552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6393"/>
          </a:bodyPr>
          <a:lstStyle xmlns:a="http://schemas.openxmlformats.org/drawingml/2006/main"/>
          <a:p xmlns:a="http://schemas.openxmlformats.org/drawingml/2006/main">
            <a:pPr algn="l">
              <a:defRPr sz="157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57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指标、规则与任务模板跨店复用</a:t>
            </a:r>
          </a:p>
        </p:txBody>
      </p:sp>
      <p:sp>
        <p:nvSpPr>
          <p:cNvPr id="12" name="metric-经营结果持续反哺预测与策略">
            <a:extLst xmlns:a="http://schemas.openxmlformats.org/drawingml/2006/main">
              <a:ext uri="{FF2B5EF4-FFF2-40B4-BE49-F238E27FC236}">
                <a16:creationId xmlns:a16="http://schemas.microsoft.com/office/drawing/2014/main" id="{A6CBF993-0EAD-424C-AFAD-8F7A02DE6C5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458200" y="2000250"/>
            <a:ext cx="3333750" cy="20002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0F1F3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3" name="metric-accent-经营结果持续反哺预测与策略">
            <a:extLst xmlns:a="http://schemas.openxmlformats.org/drawingml/2006/main">
              <a:ext uri="{FF2B5EF4-FFF2-40B4-BE49-F238E27FC236}">
                <a16:creationId xmlns:a16="http://schemas.microsoft.com/office/drawing/2014/main" id="{FB7A9BA3-82C4-4189-9C50-D13F0A9213A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458200" y="2000250"/>
            <a:ext cx="3333750" cy="762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A0A0A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4" name="metric-value-经营结果持续反哺预测与策略">
            <a:extLst xmlns:a="http://schemas.openxmlformats.org/drawingml/2006/main">
              <a:ext uri="{FF2B5EF4-FFF2-40B4-BE49-F238E27FC236}">
                <a16:creationId xmlns:a16="http://schemas.microsoft.com/office/drawing/2014/main" id="{1C797098-AEC8-49EC-95FF-333AFD5BC3E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686800" y="2333625"/>
            <a:ext cx="2876550" cy="742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3450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3450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可进化</a:t>
            </a:r>
          </a:p>
        </p:txBody>
      </p:sp>
      <p:sp>
        <p:nvSpPr>
          <p:cNvPr id="15" name="metric-label-经营结果持续反哺预测与策略">
            <a:extLst xmlns:a="http://schemas.openxmlformats.org/drawingml/2006/main">
              <a:ext uri="{FF2B5EF4-FFF2-40B4-BE49-F238E27FC236}">
                <a16:creationId xmlns:a16="http://schemas.microsoft.com/office/drawing/2014/main" id="{D30FA9A3-D369-47F9-BB8E-F913DD40F13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686800" y="3200400"/>
            <a:ext cx="2876550" cy="552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57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57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经营结果持续反哺预测与策略</a:t>
            </a:r>
          </a:p>
        </p:txBody>
      </p:sp>
      <p:sp>
        <p:nvSpPr>
          <p:cNvPr id="16" name="flywheel-title">
            <a:extLst xmlns:a="http://schemas.openxmlformats.org/drawingml/2006/main">
              <a:ext uri="{FF2B5EF4-FFF2-40B4-BE49-F238E27FC236}">
                <a16:creationId xmlns:a16="http://schemas.microsoft.com/office/drawing/2014/main" id="{4C6F5302-1713-44AF-B5A9-D4926AF3A00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4686300"/>
            <a:ext cx="28575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84444"/>
          </a:bodyPr>
          <a:lstStyle xmlns:a="http://schemas.openxmlformats.org/drawingml/2006/main"/>
          <a:p xmlns:a="http://schemas.openxmlformats.org/drawingml/2006/main">
            <a:pPr algn="l">
              <a:defRPr sz="2250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2250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平台增长飞轮</a:t>
            </a:r>
          </a:p>
        </p:txBody>
      </p:sp>
      <p:sp>
        <p:nvSpPr>
          <p:cNvPr id="17" name="flywheel">
            <a:extLst xmlns:a="http://schemas.openxmlformats.org/drawingml/2006/main">
              <a:ext uri="{FF2B5EF4-FFF2-40B4-BE49-F238E27FC236}">
                <a16:creationId xmlns:a16="http://schemas.microsoft.com/office/drawing/2014/main" id="{706AAFE3-357A-486F-8990-7328C7C31C5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5238750"/>
            <a:ext cx="1076325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950" b="1">
                <a:solidFill>
                  <a:srgbClr val="2878FF"/>
                </a:solidFill>
                <a:latin typeface="Arial"/>
                <a:ea typeface="Arial"/>
                <a:cs typeface="Arial"/>
              </a:defRPr>
            </a:pPr>
            <a:r>
              <a:rPr sz="1950" b="1">
                <a:solidFill>
                  <a:srgbClr val="2878FF"/>
                </a:solidFill>
                <a:latin typeface="Arial"/>
                <a:ea typeface="Arial"/>
                <a:cs typeface="Arial"/>
              </a:rPr>
              <a:t>更多门店与场景 → 更完整的经营本体 → 更准确的诊断与预测 → 更高的客户价值与使用黏性</a:t>
            </a:r>
          </a:p>
        </p:txBody>
      </p:sp>
    </p:spTree>
    <p:extLst>
      <p:ext uri="{BB962C8B-B14F-4D97-AF65-F5344CB8AC3E}">
        <p14:creationId xmlns:p14="http://schemas.microsoft.com/office/powerpoint/2010/main" val="1437433068"/>
      </p:ext>
    </p:extLst>
  </p:cSld>
</p:sld>
</file>

<file path=ppt/slides/slide16.xml><?xml version="1.0" encoding="utf-8"?>
<p:sld xmlns:p="http://schemas.openxmlformats.org/presentationml/2006/main">
  <p:cSld>
    <p:bg>
      <p:bgPr>
        <a:solidFill xmlns:a="http://schemas.openxmlformats.org/drawingml/2006/main">
          <a:srgbClr val="FFFFFF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6" name="close-brand">
            <a:extLst xmlns:a="http://schemas.openxmlformats.org/drawingml/2006/main">
              <a:ext uri="{FF2B5EF4-FFF2-40B4-BE49-F238E27FC236}">
                <a16:creationId xmlns:a16="http://schemas.microsoft.com/office/drawing/2014/main" id="{866BAF8E-CFF7-42BC-AB9F-147B7E2F028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361950"/>
            <a:ext cx="285750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2424"/>
          </a:bodyPr>
          <a:lstStyle xmlns:a="http://schemas.openxmlformats.org/drawingml/2006/main"/>
          <a:p xmlns:a="http://schemas.openxmlformats.org/drawingml/2006/main">
            <a:pPr algn="l">
              <a:defRPr sz="1650" b="1">
                <a:solidFill>
                  <a:srgbClr val="2878FF"/>
                </a:solidFill>
                <a:latin typeface="Arial"/>
                <a:ea typeface="Arial"/>
                <a:cs typeface="Arial"/>
              </a:defRPr>
            </a:pPr>
            <a:r>
              <a:rPr sz="1650" b="1">
                <a:solidFill>
                  <a:srgbClr val="2878FF"/>
                </a:solidFill>
                <a:latin typeface="Arial"/>
                <a:ea typeface="Arial"/>
                <a:cs typeface="Arial"/>
              </a:rPr>
              <a:t>SBrain</a:t>
            </a:r>
          </a:p>
        </p:txBody>
      </p:sp>
      <p:sp>
        <p:nvSpPr>
          <p:cNvPr id="2" name="close-title">
            <a:extLst xmlns:a="http://schemas.openxmlformats.org/drawingml/2006/main">
              <a:ext uri="{FF2B5EF4-FFF2-40B4-BE49-F238E27FC236}">
                <a16:creationId xmlns:a16="http://schemas.microsoft.com/office/drawing/2014/main" id="{E1BD2705-004C-4CF6-A56C-D6261728D34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1619250"/>
            <a:ext cx="10287000" cy="1809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4950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4950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让每一家门店的经营问题</a:t>
            </a:r>
          </a:p>
          <a:p xmlns:a="http://schemas.openxmlformats.org/drawingml/2006/main">
            <a:pPr algn="l">
              <a:defRPr sz="4950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4950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都能被发现、执行和验证</a:t>
            </a:r>
          </a:p>
        </p:txBody>
      </p:sp>
      <p:sp>
        <p:nvSpPr>
          <p:cNvPr id="3" name="close-sub">
            <a:extLst xmlns:a="http://schemas.openxmlformats.org/drawingml/2006/main">
              <a:ext uri="{FF2B5EF4-FFF2-40B4-BE49-F238E27FC236}">
                <a16:creationId xmlns:a16="http://schemas.microsoft.com/office/drawing/2014/main" id="{6E3EF9DF-6912-43C9-BB3F-947F95203E3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4191000"/>
            <a:ext cx="857250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2250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2250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从数据看板，走向企业级利润增长基础设施</a:t>
            </a:r>
          </a:p>
        </p:txBody>
      </p:sp>
      <p:sp>
        <p:nvSpPr>
          <p:cNvPr id="4" name="close-accent">
            <a:extLst xmlns:a="http://schemas.openxmlformats.org/drawingml/2006/main">
              <a:ext uri="{FF2B5EF4-FFF2-40B4-BE49-F238E27FC236}">
                <a16:creationId xmlns:a16="http://schemas.microsoft.com/office/drawing/2014/main" id="{AAAB28FA-AD66-45D1-B560-DEBE70D0158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5581650"/>
            <a:ext cx="11391900" cy="1143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878F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5" name="close-next">
            <a:extLst xmlns:a="http://schemas.openxmlformats.org/drawingml/2006/main">
              <a:ext uri="{FF2B5EF4-FFF2-40B4-BE49-F238E27FC236}">
                <a16:creationId xmlns:a16="http://schemas.microsoft.com/office/drawing/2014/main" id="{C123B4D6-61CF-461F-8C2C-95D322EB3F8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5924550"/>
            <a:ext cx="9525000" cy="304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3333"/>
          </a:bodyPr>
          <a:lstStyle xmlns:a="http://schemas.openxmlformats.org/drawingml/2006/main"/>
          <a:p xmlns:a="http://schemas.openxmlformats.org/drawingml/2006/main">
            <a:pPr algn="l">
              <a:defRPr sz="1500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1500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建议下一步：选择一个完整经营月，完成数据预检与利润基线共创</a:t>
            </a:r>
          </a:p>
        </p:txBody>
      </p:sp>
    </p:spTree>
    <p:extLst>
      <p:ext uri="{BB962C8B-B14F-4D97-AF65-F5344CB8AC3E}">
        <p14:creationId xmlns:p14="http://schemas.microsoft.com/office/powerpoint/2010/main" val="1991348101"/>
      </p:ext>
    </p:extLst>
  </p:cSld>
</p:sld>
</file>

<file path=ppt/slides/slide2.xml><?xml version="1.0" encoding="utf-8"?>
<p:sld xmlns:p="http://schemas.openxmlformats.org/presentationml/2006/main">
  <p:cSld>
    <p:bg>
      <p:bgPr>
        <a:solidFill xmlns:a="http://schemas.openxmlformats.org/drawingml/2006/main">
          <a:srgbClr val="FFFFFF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7" name="eyebrow">
            <a:extLst xmlns:a="http://schemas.openxmlformats.org/drawingml/2006/main">
              <a:ext uri="{FF2B5EF4-FFF2-40B4-BE49-F238E27FC236}">
                <a16:creationId xmlns:a16="http://schemas.microsoft.com/office/drawing/2014/main" id="{5B2A9808-4D23-4F26-B400-CE7C002324B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285750"/>
            <a:ext cx="6191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5833"/>
          </a:bodyPr>
          <a:lstStyle xmlns:a="http://schemas.openxmlformats.org/drawingml/2006/main"/>
          <a:p xmlns:a="http://schemas.openxmlformats.org/drawingml/2006/main">
            <a:pPr algn="l">
              <a:defRPr sz="1200" b="1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200" b="1">
                <a:solidFill>
                  <a:srgbClr val="5E6572"/>
                </a:solidFill>
                <a:latin typeface="Arial"/>
                <a:ea typeface="Arial"/>
                <a:cs typeface="Arial"/>
              </a:rPr>
              <a:t>SBrain · 连锁经营智能平台</a:t>
            </a:r>
          </a:p>
        </p:txBody>
      </p:sp>
      <p:sp>
        <p:nvSpPr>
          <p:cNvPr id="2" name="title">
            <a:extLst xmlns:a="http://schemas.openxmlformats.org/drawingml/2006/main">
              <a:ext uri="{FF2B5EF4-FFF2-40B4-BE49-F238E27FC236}">
                <a16:creationId xmlns:a16="http://schemas.microsoft.com/office/drawing/2014/main" id="{FAF59435-6B16-4836-8694-BEBA6B277F3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647700"/>
            <a:ext cx="11049000" cy="685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3600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3600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连锁企业不缺数据，缺的是把问题变成利润的机制</a:t>
            </a:r>
          </a:p>
        </p:txBody>
      </p:sp>
      <p:sp>
        <p:nvSpPr>
          <p:cNvPr id="3" name="page">
            <a:extLst xmlns:a="http://schemas.openxmlformats.org/drawingml/2006/main">
              <a:ext uri="{FF2B5EF4-FFF2-40B4-BE49-F238E27FC236}">
                <a16:creationId xmlns:a16="http://schemas.microsoft.com/office/drawing/2014/main" id="{D5AB4F57-AF0E-4C9E-AD5C-986FED04F05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220450" y="6305550"/>
            <a:ext cx="571500" cy="209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68889"/>
          </a:bodyPr>
          <a:lstStyle xmlns:a="http://schemas.openxmlformats.org/drawingml/2006/main"/>
          <a:p xmlns:a="http://schemas.openxmlformats.org/drawingml/2006/main">
            <a:pPr algn="r">
              <a:defRPr sz="112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12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02</a:t>
            </a:r>
          </a:p>
        </p:txBody>
      </p:sp>
      <p:sp>
        <p:nvSpPr>
          <p:cNvPr id="4" name="n0">
            <a:extLst xmlns:a="http://schemas.openxmlformats.org/drawingml/2006/main">
              <a:ext uri="{FF2B5EF4-FFF2-40B4-BE49-F238E27FC236}">
                <a16:creationId xmlns:a16="http://schemas.microsoft.com/office/drawing/2014/main" id="{BB489401-6A69-424D-B06F-B15C6A2CB62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1952625"/>
            <a:ext cx="762000" cy="495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8148"/>
          </a:bodyPr>
          <a:lstStyle xmlns:a="http://schemas.openxmlformats.org/drawingml/2006/main"/>
          <a:p xmlns:a="http://schemas.openxmlformats.org/drawingml/2006/main">
            <a:pPr algn="l">
              <a:defRPr sz="2700" b="1">
                <a:solidFill>
                  <a:srgbClr val="2878FF"/>
                </a:solidFill>
                <a:latin typeface="Arial"/>
                <a:ea typeface="Arial"/>
                <a:cs typeface="Arial"/>
              </a:defRPr>
            </a:pPr>
            <a:r>
              <a:rPr sz="2700" b="1">
                <a:solidFill>
                  <a:srgbClr val="2878FF"/>
                </a:solidFill>
                <a:latin typeface="Arial"/>
                <a:ea typeface="Arial"/>
                <a:cs typeface="Arial"/>
              </a:rPr>
              <a:t>01</a:t>
            </a:r>
          </a:p>
        </p:txBody>
      </p:sp>
      <p:cxnSp>
        <p:nvCxnSpPr>
          <p:cNvPr id="21" name=""/>
          <p:cNvCxnSpPr/>
          <p:nvPr/>
        </p:nvCxnSpPr>
        <p:spPr>
          <a:xfrm xmlns:a="http://schemas.openxmlformats.org/drawingml/2006/main">
            <a:off x="400050" y="2571750"/>
            <a:ext cx="3333750" cy="0"/>
          </a:xfrm>
          <a:prstGeom xmlns:a="http://schemas.openxmlformats.org/drawingml/2006/main" prst="straightConnector1">
            <a:avLst/>
          </a:prstGeom>
          <a:ln xmlns:a="http://schemas.openxmlformats.org/drawingml/2006/main" w="9525">
            <a:solidFill>
              <a:srgbClr val="B8BCC4"/>
            </a:solidFill>
            <a:prstDash val="solid"/>
          </a:ln>
        </p:spPr>
      </p:cxnSp>
      <p:sp>
        <p:nvSpPr>
          <p:cNvPr id="6" name="h0">
            <a:extLst xmlns:a="http://schemas.openxmlformats.org/drawingml/2006/main">
              <a:ext uri="{FF2B5EF4-FFF2-40B4-BE49-F238E27FC236}">
                <a16:creationId xmlns:a16="http://schemas.microsoft.com/office/drawing/2014/main" id="{FEA073F0-3B38-438B-9ED5-0FAA71959E2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2857500"/>
            <a:ext cx="3333750" cy="457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2250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2250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数据散落</a:t>
            </a:r>
          </a:p>
        </p:txBody>
      </p:sp>
      <p:sp>
        <p:nvSpPr>
          <p:cNvPr id="7" name="b0">
            <a:extLst xmlns:a="http://schemas.openxmlformats.org/drawingml/2006/main">
              <a:ext uri="{FF2B5EF4-FFF2-40B4-BE49-F238E27FC236}">
                <a16:creationId xmlns:a16="http://schemas.microsoft.com/office/drawing/2014/main" id="{71887211-1CDC-4432-9B0E-BA28080DF52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3486150"/>
            <a:ext cx="3333750" cy="1190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650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650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POS、会员、库存、供应链、费用、人事各自成表，口径难统一</a:t>
            </a:r>
          </a:p>
        </p:txBody>
      </p:sp>
      <p:sp>
        <p:nvSpPr>
          <p:cNvPr id="8" name="n1">
            <a:extLst xmlns:a="http://schemas.openxmlformats.org/drawingml/2006/main">
              <a:ext uri="{FF2B5EF4-FFF2-40B4-BE49-F238E27FC236}">
                <a16:creationId xmlns:a16="http://schemas.microsoft.com/office/drawing/2014/main" id="{B402A018-E26F-4141-88E6-018AAEE1338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57675" y="1952625"/>
            <a:ext cx="762000" cy="495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8148"/>
          </a:bodyPr>
          <a:lstStyle xmlns:a="http://schemas.openxmlformats.org/drawingml/2006/main"/>
          <a:p xmlns:a="http://schemas.openxmlformats.org/drawingml/2006/main">
            <a:pPr algn="l">
              <a:defRPr sz="2700" b="1">
                <a:solidFill>
                  <a:srgbClr val="2878FF"/>
                </a:solidFill>
                <a:latin typeface="Arial"/>
                <a:ea typeface="Arial"/>
                <a:cs typeface="Arial"/>
              </a:defRPr>
            </a:pPr>
            <a:r>
              <a:rPr sz="2700" b="1">
                <a:solidFill>
                  <a:srgbClr val="2878FF"/>
                </a:solidFill>
                <a:latin typeface="Arial"/>
                <a:ea typeface="Arial"/>
                <a:cs typeface="Arial"/>
              </a:rPr>
              <a:t>02</a:t>
            </a:r>
          </a:p>
        </p:txBody>
      </p:sp>
      <p:cxnSp>
        <p:nvCxnSpPr>
          <p:cNvPr id="25" name=""/>
          <p:cNvCxnSpPr/>
          <p:nvPr/>
        </p:nvCxnSpPr>
        <p:spPr>
          <a:xfrm xmlns:a="http://schemas.openxmlformats.org/drawingml/2006/main">
            <a:off x="4257675" y="2571750"/>
            <a:ext cx="3333750" cy="0"/>
          </a:xfrm>
          <a:prstGeom xmlns:a="http://schemas.openxmlformats.org/drawingml/2006/main" prst="straightConnector1">
            <a:avLst/>
          </a:prstGeom>
          <a:ln xmlns:a="http://schemas.openxmlformats.org/drawingml/2006/main" w="9525">
            <a:solidFill>
              <a:srgbClr val="B8BCC4"/>
            </a:solidFill>
            <a:prstDash val="solid"/>
          </a:ln>
        </p:spPr>
      </p:cxnSp>
      <p:sp>
        <p:nvSpPr>
          <p:cNvPr id="10" name="h1">
            <a:extLst xmlns:a="http://schemas.openxmlformats.org/drawingml/2006/main">
              <a:ext uri="{FF2B5EF4-FFF2-40B4-BE49-F238E27FC236}">
                <a16:creationId xmlns:a16="http://schemas.microsoft.com/office/drawing/2014/main" id="{DE5D8A01-899E-439D-B4CB-68E396A16EE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57675" y="2857500"/>
            <a:ext cx="3333750" cy="457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2250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2250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看见但不行动</a:t>
            </a:r>
          </a:p>
        </p:txBody>
      </p:sp>
      <p:sp>
        <p:nvSpPr>
          <p:cNvPr id="11" name="b1">
            <a:extLst xmlns:a="http://schemas.openxmlformats.org/drawingml/2006/main">
              <a:ext uri="{FF2B5EF4-FFF2-40B4-BE49-F238E27FC236}">
                <a16:creationId xmlns:a16="http://schemas.microsoft.com/office/drawing/2014/main" id="{6B5EF74D-609B-49E9-A0D8-AD2FD16D04A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57675" y="3486150"/>
            <a:ext cx="3333750" cy="1190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650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650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报表告诉管理者谁高谁低，却没有问题金额、负责人和截止日</a:t>
            </a:r>
          </a:p>
        </p:txBody>
      </p:sp>
      <p:sp>
        <p:nvSpPr>
          <p:cNvPr id="12" name="n2">
            <a:extLst xmlns:a="http://schemas.openxmlformats.org/drawingml/2006/main">
              <a:ext uri="{FF2B5EF4-FFF2-40B4-BE49-F238E27FC236}">
                <a16:creationId xmlns:a16="http://schemas.microsoft.com/office/drawing/2014/main" id="{9F0C1E6A-E5FF-4254-AD3A-7C8EEAC2AE5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15300" y="1952625"/>
            <a:ext cx="762000" cy="495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8148"/>
          </a:bodyPr>
          <a:lstStyle xmlns:a="http://schemas.openxmlformats.org/drawingml/2006/main"/>
          <a:p xmlns:a="http://schemas.openxmlformats.org/drawingml/2006/main">
            <a:pPr algn="l">
              <a:defRPr sz="2700" b="1">
                <a:solidFill>
                  <a:srgbClr val="2878FF"/>
                </a:solidFill>
                <a:latin typeface="Arial"/>
                <a:ea typeface="Arial"/>
                <a:cs typeface="Arial"/>
              </a:defRPr>
            </a:pPr>
            <a:r>
              <a:rPr sz="2700" b="1">
                <a:solidFill>
                  <a:srgbClr val="2878FF"/>
                </a:solidFill>
                <a:latin typeface="Arial"/>
                <a:ea typeface="Arial"/>
                <a:cs typeface="Arial"/>
              </a:rPr>
              <a:t>03</a:t>
            </a:r>
          </a:p>
        </p:txBody>
      </p:sp>
      <p:cxnSp>
        <p:nvCxnSpPr>
          <p:cNvPr id="29" name=""/>
          <p:cNvCxnSpPr/>
          <p:nvPr/>
        </p:nvCxnSpPr>
        <p:spPr>
          <a:xfrm xmlns:a="http://schemas.openxmlformats.org/drawingml/2006/main">
            <a:off x="8115300" y="2571750"/>
            <a:ext cx="3333750" cy="0"/>
          </a:xfrm>
          <a:prstGeom xmlns:a="http://schemas.openxmlformats.org/drawingml/2006/main" prst="straightConnector1">
            <a:avLst/>
          </a:prstGeom>
          <a:ln xmlns:a="http://schemas.openxmlformats.org/drawingml/2006/main" w="9525">
            <a:solidFill>
              <a:srgbClr val="B8BCC4"/>
            </a:solidFill>
            <a:prstDash val="solid"/>
          </a:ln>
        </p:spPr>
      </p:cxnSp>
      <p:sp>
        <p:nvSpPr>
          <p:cNvPr id="14" name="h2">
            <a:extLst xmlns:a="http://schemas.openxmlformats.org/drawingml/2006/main">
              <a:ext uri="{FF2B5EF4-FFF2-40B4-BE49-F238E27FC236}">
                <a16:creationId xmlns:a16="http://schemas.microsoft.com/office/drawing/2014/main" id="{5ED4E18B-D219-473B-912D-F2EF1BC3A44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15300" y="2857500"/>
            <a:ext cx="3333750" cy="457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2250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2250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动作难以验收</a:t>
            </a:r>
          </a:p>
        </p:txBody>
      </p:sp>
      <p:sp>
        <p:nvSpPr>
          <p:cNvPr id="15" name="b2">
            <a:extLst xmlns:a="http://schemas.openxmlformats.org/drawingml/2006/main">
              <a:ext uri="{FF2B5EF4-FFF2-40B4-BE49-F238E27FC236}">
                <a16:creationId xmlns:a16="http://schemas.microsoft.com/office/drawing/2014/main" id="{E6521E0A-46BA-48FB-814E-456E0CBCE3E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15300" y="3486150"/>
            <a:ext cx="3333750" cy="1190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650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650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整改完成不等于利润实现，缺少基线、证据与财务确认</a:t>
            </a:r>
          </a:p>
        </p:txBody>
      </p:sp>
      <p:sp>
        <p:nvSpPr>
          <p:cNvPr id="16" name="takeaway">
            <a:extLst xmlns:a="http://schemas.openxmlformats.org/drawingml/2006/main">
              <a:ext uri="{FF2B5EF4-FFF2-40B4-BE49-F238E27FC236}">
                <a16:creationId xmlns:a16="http://schemas.microsoft.com/office/drawing/2014/main" id="{C3889FDE-0F3A-429F-82F2-0A1555B05AA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5562600"/>
            <a:ext cx="1057275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2100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真正的经营数字化，不是多一张看板，而是形成持续回收利润的管理闭环。</a:t>
            </a:r>
          </a:p>
        </p:txBody>
      </p:sp>
    </p:spTree>
    <p:extLst>
      <p:ext uri="{BB962C8B-B14F-4D97-AF65-F5344CB8AC3E}">
        <p14:creationId xmlns:p14="http://schemas.microsoft.com/office/powerpoint/2010/main" val="1913458564"/>
      </p:ext>
    </p:extLst>
  </p:cSld>
</p:sld>
</file>

<file path=ppt/slides/slide3.xml><?xml version="1.0" encoding="utf-8"?>
<p:sld xmlns:p="http://schemas.openxmlformats.org/presentationml/2006/main">
  <p:cSld>
    <p:bg>
      <p:bgPr>
        <a:solidFill xmlns:a="http://schemas.openxmlformats.org/drawingml/2006/main">
          <a:srgbClr val="FFFFFF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9" name="eyebrow">
            <a:extLst xmlns:a="http://schemas.openxmlformats.org/drawingml/2006/main">
              <a:ext uri="{FF2B5EF4-FFF2-40B4-BE49-F238E27FC236}">
                <a16:creationId xmlns:a16="http://schemas.microsoft.com/office/drawing/2014/main" id="{776D86E0-D29A-49CE-B99C-AE732D06FDB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285750"/>
            <a:ext cx="6191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5833"/>
          </a:bodyPr>
          <a:lstStyle xmlns:a="http://schemas.openxmlformats.org/drawingml/2006/main"/>
          <a:p xmlns:a="http://schemas.openxmlformats.org/drawingml/2006/main">
            <a:pPr algn="l">
              <a:defRPr sz="1200" b="1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200" b="1">
                <a:solidFill>
                  <a:srgbClr val="5E6572"/>
                </a:solidFill>
                <a:latin typeface="Arial"/>
                <a:ea typeface="Arial"/>
                <a:cs typeface="Arial"/>
              </a:rPr>
              <a:t>SBrain · 连锁经营智能平台</a:t>
            </a:r>
          </a:p>
        </p:txBody>
      </p:sp>
      <p:sp>
        <p:nvSpPr>
          <p:cNvPr id="2" name="title">
            <a:extLst xmlns:a="http://schemas.openxmlformats.org/drawingml/2006/main">
              <a:ext uri="{FF2B5EF4-FFF2-40B4-BE49-F238E27FC236}">
                <a16:creationId xmlns:a16="http://schemas.microsoft.com/office/drawing/2014/main" id="{A3CED8A6-A495-4E01-AFD6-E145DE1E32B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647700"/>
            <a:ext cx="11049000" cy="685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3600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3600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系统把经营管理固化为一个可持续运行的利润闭环</a:t>
            </a:r>
          </a:p>
        </p:txBody>
      </p:sp>
      <p:sp>
        <p:nvSpPr>
          <p:cNvPr id="3" name="page">
            <a:extLst xmlns:a="http://schemas.openxmlformats.org/drawingml/2006/main">
              <a:ext uri="{FF2B5EF4-FFF2-40B4-BE49-F238E27FC236}">
                <a16:creationId xmlns:a16="http://schemas.microsoft.com/office/drawing/2014/main" id="{32E23B58-5B87-447E-84AF-B53CCBA11A9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220450" y="6305550"/>
            <a:ext cx="571500" cy="209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68889"/>
          </a:bodyPr>
          <a:lstStyle xmlns:a="http://schemas.openxmlformats.org/drawingml/2006/main"/>
          <a:p xmlns:a="http://schemas.openxmlformats.org/drawingml/2006/main">
            <a:pPr algn="r">
              <a:defRPr sz="112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12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03</a:t>
            </a:r>
          </a:p>
        </p:txBody>
      </p:sp>
      <p:cxnSp>
        <p:nvCxnSpPr>
          <p:cNvPr id="22" name=""/>
          <p:cNvCxnSpPr/>
          <p:nvPr/>
        </p:nvCxnSpPr>
        <p:spPr>
          <a:xfrm xmlns:a="http://schemas.openxmlformats.org/drawingml/2006/main">
            <a:off x="1047750" y="3143250"/>
            <a:ext cx="9906000" cy="0"/>
          </a:xfrm>
          <a:prstGeom xmlns:a="http://schemas.openxmlformats.org/drawingml/2006/main" prst="straightConnector1">
            <a:avLst/>
          </a:prstGeom>
          <a:ln xmlns:a="http://schemas.openxmlformats.org/drawingml/2006/main" w="19050">
            <a:solidFill>
              <a:srgbClr val="0A0A0A"/>
            </a:solidFill>
            <a:prstDash val="solid"/>
          </a:ln>
        </p:spPr>
      </p:cxnSp>
      <p:sp>
        <p:nvSpPr>
          <p:cNvPr id="5" name="dot0">
            <a:extLst xmlns:a="http://schemas.openxmlformats.org/drawingml/2006/main">
              <a:ext uri="{FF2B5EF4-FFF2-40B4-BE49-F238E27FC236}">
                <a16:creationId xmlns:a16="http://schemas.microsoft.com/office/drawing/2014/main" id="{C748EF9D-81AB-4388-AFDA-709FD64E64B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257300" y="2990850"/>
            <a:ext cx="304800" cy="304800"/>
          </a:xfrm>
          <a:prstGeom xmlns:a="http://schemas.openxmlformats.org/drawingml/2006/main" prst="roundRect">
            <a:avLst>
              <a:gd name="adj" fmla="val 25000"/>
            </a:avLst>
          </a:prstGeom>
          <a:solidFill xmlns:a="http://schemas.openxmlformats.org/drawingml/2006/main">
            <a:srgbClr val="0A0A0A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step0">
            <a:extLst xmlns:a="http://schemas.openxmlformats.org/drawingml/2006/main">
              <a:ext uri="{FF2B5EF4-FFF2-40B4-BE49-F238E27FC236}">
                <a16:creationId xmlns:a16="http://schemas.microsoft.com/office/drawing/2014/main" id="{5D0F92DB-7F5A-48D4-9B95-FEFECF34358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" y="2000250"/>
            <a:ext cx="1762125" cy="609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defRPr sz="2550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2550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发现</a:t>
            </a:r>
          </a:p>
        </p:txBody>
      </p:sp>
      <p:sp>
        <p:nvSpPr>
          <p:cNvPr id="7" name="desc0">
            <a:extLst xmlns:a="http://schemas.openxmlformats.org/drawingml/2006/main">
              <a:ext uri="{FF2B5EF4-FFF2-40B4-BE49-F238E27FC236}">
                <a16:creationId xmlns:a16="http://schemas.microsoft.com/office/drawing/2014/main" id="{A14A5A37-76D1-4581-9BE3-31F3778E825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" y="3571875"/>
            <a:ext cx="2000250" cy="1000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defRPr sz="1500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500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识别异常门店、菜品、原料、餐段与渠道</a:t>
            </a:r>
          </a:p>
        </p:txBody>
      </p:sp>
      <p:sp>
        <p:nvSpPr>
          <p:cNvPr id="8" name="dot1">
            <a:extLst xmlns:a="http://schemas.openxmlformats.org/drawingml/2006/main">
              <a:ext uri="{FF2B5EF4-FFF2-40B4-BE49-F238E27FC236}">
                <a16:creationId xmlns:a16="http://schemas.microsoft.com/office/drawing/2014/main" id="{216E360E-95FB-406F-A82F-AF5375CFE0E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114800" y="2990850"/>
            <a:ext cx="304800" cy="304800"/>
          </a:xfrm>
          <a:prstGeom xmlns:a="http://schemas.openxmlformats.org/drawingml/2006/main" prst="roundRect">
            <a:avLst>
              <a:gd name="adj" fmla="val 25000"/>
            </a:avLst>
          </a:prstGeom>
          <a:solidFill xmlns:a="http://schemas.openxmlformats.org/drawingml/2006/main">
            <a:srgbClr val="0A0A0A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9" name="step1">
            <a:extLst xmlns:a="http://schemas.openxmlformats.org/drawingml/2006/main">
              <a:ext uri="{FF2B5EF4-FFF2-40B4-BE49-F238E27FC236}">
                <a16:creationId xmlns:a16="http://schemas.microsoft.com/office/drawing/2014/main" id="{493D4B06-B404-454E-99AF-D6D590FCFA5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619500" y="2000250"/>
            <a:ext cx="1762125" cy="609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defRPr sz="2550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2550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量化</a:t>
            </a:r>
          </a:p>
        </p:txBody>
      </p:sp>
      <p:sp>
        <p:nvSpPr>
          <p:cNvPr id="10" name="desc1">
            <a:extLst xmlns:a="http://schemas.openxmlformats.org/drawingml/2006/main">
              <a:ext uri="{FF2B5EF4-FFF2-40B4-BE49-F238E27FC236}">
                <a16:creationId xmlns:a16="http://schemas.microsoft.com/office/drawing/2014/main" id="{16A135DA-F9CA-41BF-AFE1-810281EFB4F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619500" y="3571875"/>
            <a:ext cx="2000250" cy="1000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defRPr sz="1500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500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换算为影响金额、优先级和证据等级</a:t>
            </a:r>
          </a:p>
        </p:txBody>
      </p:sp>
      <p:sp>
        <p:nvSpPr>
          <p:cNvPr id="11" name="dot2">
            <a:extLst xmlns:a="http://schemas.openxmlformats.org/drawingml/2006/main">
              <a:ext uri="{FF2B5EF4-FFF2-40B4-BE49-F238E27FC236}">
                <a16:creationId xmlns:a16="http://schemas.microsoft.com/office/drawing/2014/main" id="{00C67618-BD91-4800-BE8C-78AED76F541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972300" y="2990850"/>
            <a:ext cx="304800" cy="304800"/>
          </a:xfrm>
          <a:prstGeom xmlns:a="http://schemas.openxmlformats.org/drawingml/2006/main" prst="roundRect">
            <a:avLst>
              <a:gd name="adj" fmla="val 25000"/>
            </a:avLst>
          </a:prstGeom>
          <a:solidFill xmlns:a="http://schemas.openxmlformats.org/drawingml/2006/main">
            <a:srgbClr val="0A0A0A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2" name="step2">
            <a:extLst xmlns:a="http://schemas.openxmlformats.org/drawingml/2006/main">
              <a:ext uri="{FF2B5EF4-FFF2-40B4-BE49-F238E27FC236}">
                <a16:creationId xmlns:a16="http://schemas.microsoft.com/office/drawing/2014/main" id="{2435AB67-57B0-401B-95E9-0A449B1E477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2000250"/>
            <a:ext cx="1762125" cy="609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defRPr sz="2550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2550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执行</a:t>
            </a:r>
          </a:p>
        </p:txBody>
      </p:sp>
      <p:sp>
        <p:nvSpPr>
          <p:cNvPr id="13" name="desc2">
            <a:extLst xmlns:a="http://schemas.openxmlformats.org/drawingml/2006/main">
              <a:ext uri="{FF2B5EF4-FFF2-40B4-BE49-F238E27FC236}">
                <a16:creationId xmlns:a16="http://schemas.microsoft.com/office/drawing/2014/main" id="{8E53171D-DD01-432E-B9FD-095382F8D81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3571875"/>
            <a:ext cx="2000250" cy="1000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defRPr sz="1500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500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生成任务，分配总部、区域与门店责任人</a:t>
            </a:r>
          </a:p>
        </p:txBody>
      </p:sp>
      <p:sp>
        <p:nvSpPr>
          <p:cNvPr id="14" name="dot3">
            <a:extLst xmlns:a="http://schemas.openxmlformats.org/drawingml/2006/main">
              <a:ext uri="{FF2B5EF4-FFF2-40B4-BE49-F238E27FC236}">
                <a16:creationId xmlns:a16="http://schemas.microsoft.com/office/drawing/2014/main" id="{D8366C0E-6DBE-402B-8575-31150227139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829800" y="2990850"/>
            <a:ext cx="304800" cy="304800"/>
          </a:xfrm>
          <a:prstGeom xmlns:a="http://schemas.openxmlformats.org/drawingml/2006/main" prst="roundRect">
            <a:avLst>
              <a:gd name="adj" fmla="val 25000"/>
            </a:avLst>
          </a:prstGeom>
          <a:solidFill xmlns:a="http://schemas.openxmlformats.org/drawingml/2006/main">
            <a:srgbClr val="2878F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5" name="step3">
            <a:extLst xmlns:a="http://schemas.openxmlformats.org/drawingml/2006/main">
              <a:ext uri="{FF2B5EF4-FFF2-40B4-BE49-F238E27FC236}">
                <a16:creationId xmlns:a16="http://schemas.microsoft.com/office/drawing/2014/main" id="{08DB7CAB-3D70-4C3A-9D02-FE093B5A357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334500" y="2000250"/>
            <a:ext cx="1762125" cy="609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defRPr sz="2550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2550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验收</a:t>
            </a:r>
          </a:p>
        </p:txBody>
      </p:sp>
      <p:sp>
        <p:nvSpPr>
          <p:cNvPr id="16" name="desc3">
            <a:extLst xmlns:a="http://schemas.openxmlformats.org/drawingml/2006/main">
              <a:ext uri="{FF2B5EF4-FFF2-40B4-BE49-F238E27FC236}">
                <a16:creationId xmlns:a16="http://schemas.microsoft.com/office/drawing/2014/main" id="{07C98671-5423-4307-949E-B364C36BB24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334500" y="3571875"/>
            <a:ext cx="2000250" cy="1000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defRPr sz="1500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500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比较同口径基线，确认收益并监控反弹</a:t>
            </a:r>
          </a:p>
        </p:txBody>
      </p:sp>
      <p:sp>
        <p:nvSpPr>
          <p:cNvPr id="17" name="loop">
            <a:extLst xmlns:a="http://schemas.openxmlformats.org/drawingml/2006/main">
              <a:ext uri="{FF2B5EF4-FFF2-40B4-BE49-F238E27FC236}">
                <a16:creationId xmlns:a16="http://schemas.microsoft.com/office/drawing/2014/main" id="{657FDE6F-0E3D-41DB-B07B-12E90C6051D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5391150"/>
            <a:ext cx="11391900" cy="5715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EAF5FB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8" name="looptext">
            <a:extLst xmlns:a="http://schemas.openxmlformats.org/drawingml/2006/main">
              <a:ext uri="{FF2B5EF4-FFF2-40B4-BE49-F238E27FC236}">
                <a16:creationId xmlns:a16="http://schemas.microsoft.com/office/drawing/2014/main" id="{B18D3A91-F81B-4042-855A-01A3D150174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" y="5514975"/>
            <a:ext cx="10934700" cy="3429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1667"/>
          </a:bodyPr>
          <a:lstStyle xmlns:a="http://schemas.openxmlformats.org/drawingml/2006/main"/>
          <a:p xmlns:a="http://schemas.openxmlformats.org/drawingml/2006/main">
            <a:pPr algn="ctr">
              <a:defRPr sz="1800" b="1">
                <a:solidFill>
                  <a:srgbClr val="2878FF"/>
                </a:solidFill>
                <a:latin typeface="Arial"/>
                <a:ea typeface="Arial"/>
                <a:cs typeface="Arial"/>
              </a:defRPr>
            </a:pPr>
            <a:r>
              <a:rPr sz="1800" b="1">
                <a:solidFill>
                  <a:srgbClr val="2878FF"/>
                </a:solidFill>
                <a:latin typeface="Arial"/>
                <a:ea typeface="Arial"/>
                <a:cs typeface="Arial"/>
              </a:rPr>
              <a:t>数据每月更新 → 规则与模型持续校准 → 优秀经验沉淀为标准 → 更多门店复用</a:t>
            </a:r>
          </a:p>
        </p:txBody>
      </p:sp>
    </p:spTree>
    <p:extLst>
      <p:ext uri="{BB962C8B-B14F-4D97-AF65-F5344CB8AC3E}">
        <p14:creationId xmlns:p14="http://schemas.microsoft.com/office/powerpoint/2010/main" val="148005538"/>
      </p:ext>
    </p:extLst>
  </p:cSld>
</p:sld>
</file>

<file path=ppt/slides/slide4.xml><?xml version="1.0" encoding="utf-8"?>
<p:sld xmlns:p="http://schemas.openxmlformats.org/presentationml/2006/main">
  <p:cSld>
    <p:bg>
      <p:bgPr>
        <a:solidFill xmlns:a="http://schemas.openxmlformats.org/drawingml/2006/main">
          <a:srgbClr val="FFFFFF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5" name="eyebrow">
            <a:extLst xmlns:a="http://schemas.openxmlformats.org/drawingml/2006/main">
              <a:ext uri="{FF2B5EF4-FFF2-40B4-BE49-F238E27FC236}">
                <a16:creationId xmlns:a16="http://schemas.microsoft.com/office/drawing/2014/main" id="{862C1610-5B57-45C0-B583-6345B232256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285750"/>
            <a:ext cx="6191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5833"/>
          </a:bodyPr>
          <a:lstStyle xmlns:a="http://schemas.openxmlformats.org/drawingml/2006/main"/>
          <a:p xmlns:a="http://schemas.openxmlformats.org/drawingml/2006/main">
            <a:pPr algn="l">
              <a:defRPr sz="1200" b="1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200" b="1">
                <a:solidFill>
                  <a:srgbClr val="5E6572"/>
                </a:solidFill>
                <a:latin typeface="Arial"/>
                <a:ea typeface="Arial"/>
                <a:cs typeface="Arial"/>
              </a:rPr>
              <a:t>SBrain · 连锁经营智能平台</a:t>
            </a:r>
          </a:p>
        </p:txBody>
      </p:sp>
      <p:sp>
        <p:nvSpPr>
          <p:cNvPr id="2" name="title">
            <a:extLst xmlns:a="http://schemas.openxmlformats.org/drawingml/2006/main">
              <a:ext uri="{FF2B5EF4-FFF2-40B4-BE49-F238E27FC236}">
                <a16:creationId xmlns:a16="http://schemas.microsoft.com/office/drawing/2014/main" id="{C8CD0BDC-A55B-43F3-A80F-3B0E185BE6A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647700"/>
            <a:ext cx="11049000" cy="685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3600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3600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一个平台贯通收入、成本、组织与供应链</a:t>
            </a:r>
          </a:p>
        </p:txBody>
      </p:sp>
      <p:sp>
        <p:nvSpPr>
          <p:cNvPr id="3" name="page">
            <a:extLst xmlns:a="http://schemas.openxmlformats.org/drawingml/2006/main">
              <a:ext uri="{FF2B5EF4-FFF2-40B4-BE49-F238E27FC236}">
                <a16:creationId xmlns:a16="http://schemas.microsoft.com/office/drawing/2014/main" id="{FB3DD995-3C99-44CD-8F69-5E28C09F959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220450" y="6305550"/>
            <a:ext cx="571500" cy="209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68889"/>
          </a:bodyPr>
          <a:lstStyle xmlns:a="http://schemas.openxmlformats.org/drawingml/2006/main"/>
          <a:p xmlns:a="http://schemas.openxmlformats.org/drawingml/2006/main">
            <a:pPr algn="r">
              <a:defRPr sz="112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12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04</a:t>
            </a:r>
          </a:p>
        </p:txBody>
      </p:sp>
      <p:sp>
        <p:nvSpPr>
          <p:cNvPr id="4" name="domain0">
            <a:extLst xmlns:a="http://schemas.openxmlformats.org/drawingml/2006/main">
              <a:ext uri="{FF2B5EF4-FFF2-40B4-BE49-F238E27FC236}">
                <a16:creationId xmlns:a16="http://schemas.microsoft.com/office/drawing/2014/main" id="{DE1CC4A4-A098-4E7A-880C-E08A0478E60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1905000"/>
            <a:ext cx="2047875" cy="33337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0F1F3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5" name="dno0">
            <a:extLst xmlns:a="http://schemas.openxmlformats.org/drawingml/2006/main">
              <a:ext uri="{FF2B5EF4-FFF2-40B4-BE49-F238E27FC236}">
                <a16:creationId xmlns:a16="http://schemas.microsoft.com/office/drawing/2014/main" id="{6420F59A-B126-464F-BFE8-EC1A8E48D9A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90550" y="2114550"/>
            <a:ext cx="523875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8611"/>
          </a:bodyPr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800" b="1">
                <a:solidFill>
                  <a:srgbClr val="5E6572"/>
                </a:solidFill>
                <a:latin typeface="Arial"/>
                <a:ea typeface="Arial"/>
                <a:cs typeface="Arial"/>
              </a:rPr>
              <a:t>01</a:t>
            </a:r>
          </a:p>
        </p:txBody>
      </p:sp>
      <p:sp>
        <p:nvSpPr>
          <p:cNvPr id="6" name="dh0">
            <a:extLst xmlns:a="http://schemas.openxmlformats.org/drawingml/2006/main">
              <a:ext uri="{FF2B5EF4-FFF2-40B4-BE49-F238E27FC236}">
                <a16:creationId xmlns:a16="http://schemas.microsoft.com/office/drawing/2014/main" id="{1D7CBC5C-20FD-400D-827B-E2E51498624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90550" y="2800350"/>
            <a:ext cx="1666875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2175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2175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收入增长</a:t>
            </a:r>
          </a:p>
        </p:txBody>
      </p:sp>
      <p:sp>
        <p:nvSpPr>
          <p:cNvPr id="7" name="db0">
            <a:extLst xmlns:a="http://schemas.openxmlformats.org/drawingml/2006/main">
              <a:ext uri="{FF2B5EF4-FFF2-40B4-BE49-F238E27FC236}">
                <a16:creationId xmlns:a16="http://schemas.microsoft.com/office/drawing/2014/main" id="{BF3636D0-5189-438A-9931-DB641CA5681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90550" y="3667125"/>
            <a:ext cx="1666875" cy="1000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6407"/>
          </a:bodyPr>
          <a:lstStyle xmlns:a="http://schemas.openxmlformats.org/drawingml/2006/main"/>
          <a:p xmlns:a="http://schemas.openxmlformats.org/drawingml/2006/main">
            <a:pPr algn="l">
              <a:defRPr sz="157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57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营收 / 餐段 / 渠道</a:t>
            </a:r>
          </a:p>
          <a:p xmlns:a="http://schemas.openxmlformats.org/drawingml/2006/main">
            <a:pPr algn="l">
              <a:defRPr sz="157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57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会员复购 / 平台优惠</a:t>
            </a:r>
          </a:p>
        </p:txBody>
      </p:sp>
      <p:sp>
        <p:nvSpPr>
          <p:cNvPr id="8" name="domain1">
            <a:extLst xmlns:a="http://schemas.openxmlformats.org/drawingml/2006/main">
              <a:ext uri="{FF2B5EF4-FFF2-40B4-BE49-F238E27FC236}">
                <a16:creationId xmlns:a16="http://schemas.microsoft.com/office/drawing/2014/main" id="{3241F5AD-210B-4396-B318-D4645CE5DE2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676525" y="1905000"/>
            <a:ext cx="2047875" cy="33337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0F1F3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9" name="dno1">
            <a:extLst xmlns:a="http://schemas.openxmlformats.org/drawingml/2006/main">
              <a:ext uri="{FF2B5EF4-FFF2-40B4-BE49-F238E27FC236}">
                <a16:creationId xmlns:a16="http://schemas.microsoft.com/office/drawing/2014/main" id="{3624F56A-9082-4FE6-93DC-8F7508E8B5C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867025" y="2114550"/>
            <a:ext cx="523875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8611"/>
          </a:bodyPr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800" b="1">
                <a:solidFill>
                  <a:srgbClr val="5E6572"/>
                </a:solidFill>
                <a:latin typeface="Arial"/>
                <a:ea typeface="Arial"/>
                <a:cs typeface="Arial"/>
              </a:rPr>
              <a:t>02</a:t>
            </a:r>
          </a:p>
        </p:txBody>
      </p:sp>
      <p:sp>
        <p:nvSpPr>
          <p:cNvPr id="10" name="dh1">
            <a:extLst xmlns:a="http://schemas.openxmlformats.org/drawingml/2006/main">
              <a:ext uri="{FF2B5EF4-FFF2-40B4-BE49-F238E27FC236}">
                <a16:creationId xmlns:a16="http://schemas.microsoft.com/office/drawing/2014/main" id="{AF38F59D-FE17-4522-992B-347CD14A09D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867025" y="2800350"/>
            <a:ext cx="1666875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2175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2175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商品经营</a:t>
            </a:r>
          </a:p>
        </p:txBody>
      </p:sp>
      <p:sp>
        <p:nvSpPr>
          <p:cNvPr id="11" name="db1">
            <a:extLst xmlns:a="http://schemas.openxmlformats.org/drawingml/2006/main">
              <a:ext uri="{FF2B5EF4-FFF2-40B4-BE49-F238E27FC236}">
                <a16:creationId xmlns:a16="http://schemas.microsoft.com/office/drawing/2014/main" id="{B034D482-88C0-41E2-A101-CF16CCBAF39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867025" y="3667125"/>
            <a:ext cx="1666875" cy="1000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57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57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SKU 分层 / 搭售</a:t>
            </a:r>
          </a:p>
          <a:p xmlns:a="http://schemas.openxmlformats.org/drawingml/2006/main">
            <a:pPr algn="l">
              <a:defRPr sz="157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57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菜品成本 / BOM 穿透</a:t>
            </a:r>
          </a:p>
        </p:txBody>
      </p:sp>
      <p:sp>
        <p:nvSpPr>
          <p:cNvPr id="12" name="domain2">
            <a:extLst xmlns:a="http://schemas.openxmlformats.org/drawingml/2006/main">
              <a:ext uri="{FF2B5EF4-FFF2-40B4-BE49-F238E27FC236}">
                <a16:creationId xmlns:a16="http://schemas.microsoft.com/office/drawing/2014/main" id="{21600272-C065-4E88-A11A-545E9F21977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953000" y="1905000"/>
            <a:ext cx="2047875" cy="33337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EAF5FB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3" name="dno2">
            <a:extLst xmlns:a="http://schemas.openxmlformats.org/drawingml/2006/main">
              <a:ext uri="{FF2B5EF4-FFF2-40B4-BE49-F238E27FC236}">
                <a16:creationId xmlns:a16="http://schemas.microsoft.com/office/drawing/2014/main" id="{9520CF44-7349-4A6C-9890-1674D141C3B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143500" y="2114550"/>
            <a:ext cx="523875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8611"/>
          </a:bodyPr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2878FF"/>
                </a:solidFill>
                <a:latin typeface="Arial"/>
                <a:ea typeface="Arial"/>
                <a:cs typeface="Arial"/>
              </a:defRPr>
            </a:pPr>
            <a:r>
              <a:rPr sz="1800" b="1">
                <a:solidFill>
                  <a:srgbClr val="2878FF"/>
                </a:solidFill>
                <a:latin typeface="Arial"/>
                <a:ea typeface="Arial"/>
                <a:cs typeface="Arial"/>
              </a:rPr>
              <a:t>03</a:t>
            </a:r>
          </a:p>
        </p:txBody>
      </p:sp>
      <p:sp>
        <p:nvSpPr>
          <p:cNvPr id="14" name="dh2">
            <a:extLst xmlns:a="http://schemas.openxmlformats.org/drawingml/2006/main">
              <a:ext uri="{FF2B5EF4-FFF2-40B4-BE49-F238E27FC236}">
                <a16:creationId xmlns:a16="http://schemas.microsoft.com/office/drawing/2014/main" id="{6D63E3C4-313E-4461-8589-8E57D6BCFC0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143500" y="2800350"/>
            <a:ext cx="1666875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2175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2175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供应链</a:t>
            </a:r>
          </a:p>
        </p:txBody>
      </p:sp>
      <p:sp>
        <p:nvSpPr>
          <p:cNvPr id="15" name="db2">
            <a:extLst xmlns:a="http://schemas.openxmlformats.org/drawingml/2006/main">
              <a:ext uri="{FF2B5EF4-FFF2-40B4-BE49-F238E27FC236}">
                <a16:creationId xmlns:a16="http://schemas.microsoft.com/office/drawing/2014/main" id="{C00132D2-E2E3-4519-9E8F-343D89222E8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143500" y="3667125"/>
            <a:ext cx="1666875" cy="1000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6407"/>
          </a:bodyPr>
          <a:lstStyle xmlns:a="http://schemas.openxmlformats.org/drawingml/2006/main"/>
          <a:p xmlns:a="http://schemas.openxmlformats.org/drawingml/2006/main">
            <a:pPr algn="l">
              <a:defRPr sz="157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57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采购 / 库存 / 配送</a:t>
            </a:r>
          </a:p>
          <a:p xmlns:a="http://schemas.openxmlformats.org/drawingml/2006/main">
            <a:pPr algn="l">
              <a:defRPr sz="157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57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中央厨房 / 生产要货</a:t>
            </a:r>
          </a:p>
        </p:txBody>
      </p:sp>
      <p:sp>
        <p:nvSpPr>
          <p:cNvPr id="16" name="domain3">
            <a:extLst xmlns:a="http://schemas.openxmlformats.org/drawingml/2006/main">
              <a:ext uri="{FF2B5EF4-FFF2-40B4-BE49-F238E27FC236}">
                <a16:creationId xmlns:a16="http://schemas.microsoft.com/office/drawing/2014/main" id="{5C99C316-9777-4861-96AB-412169A53EE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29475" y="1905000"/>
            <a:ext cx="2047875" cy="33337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0F1F3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7" name="dno3">
            <a:extLst xmlns:a="http://schemas.openxmlformats.org/drawingml/2006/main">
              <a:ext uri="{FF2B5EF4-FFF2-40B4-BE49-F238E27FC236}">
                <a16:creationId xmlns:a16="http://schemas.microsoft.com/office/drawing/2014/main" id="{358C86CF-DC06-4CDB-9BFD-E9311DB89DB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419975" y="2114550"/>
            <a:ext cx="523875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8611"/>
          </a:bodyPr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800" b="1">
                <a:solidFill>
                  <a:srgbClr val="5E6572"/>
                </a:solidFill>
                <a:latin typeface="Arial"/>
                <a:ea typeface="Arial"/>
                <a:cs typeface="Arial"/>
              </a:rPr>
              <a:t>04</a:t>
            </a:r>
          </a:p>
        </p:txBody>
      </p:sp>
      <p:sp>
        <p:nvSpPr>
          <p:cNvPr id="18" name="dh3">
            <a:extLst xmlns:a="http://schemas.openxmlformats.org/drawingml/2006/main">
              <a:ext uri="{FF2B5EF4-FFF2-40B4-BE49-F238E27FC236}">
                <a16:creationId xmlns:a16="http://schemas.microsoft.com/office/drawing/2014/main" id="{00746A1D-CDA6-41CD-B003-7F57EC07CCD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419975" y="2800350"/>
            <a:ext cx="1666875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2175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2175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门店效率</a:t>
            </a:r>
          </a:p>
        </p:txBody>
      </p:sp>
      <p:sp>
        <p:nvSpPr>
          <p:cNvPr id="19" name="db3">
            <a:extLst xmlns:a="http://schemas.openxmlformats.org/drawingml/2006/main">
              <a:ext uri="{FF2B5EF4-FFF2-40B4-BE49-F238E27FC236}">
                <a16:creationId xmlns:a16="http://schemas.microsoft.com/office/drawing/2014/main" id="{0D45394D-981A-434C-A017-1417CCFE636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419975" y="3667125"/>
            <a:ext cx="1666875" cy="1000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6407"/>
          </a:bodyPr>
          <a:lstStyle xmlns:a="http://schemas.openxmlformats.org/drawingml/2006/main"/>
          <a:p xmlns:a="http://schemas.openxmlformats.org/drawingml/2006/main">
            <a:pPr algn="l">
              <a:defRPr sz="157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57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费用 / 人效 / 排班</a:t>
            </a:r>
          </a:p>
          <a:p xmlns:a="http://schemas.openxmlformats.org/drawingml/2006/main">
            <a:pPr algn="l">
              <a:defRPr sz="157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57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区域与店长工作台</a:t>
            </a:r>
          </a:p>
        </p:txBody>
      </p:sp>
      <p:sp>
        <p:nvSpPr>
          <p:cNvPr id="20" name="domain4">
            <a:extLst xmlns:a="http://schemas.openxmlformats.org/drawingml/2006/main">
              <a:ext uri="{FF2B5EF4-FFF2-40B4-BE49-F238E27FC236}">
                <a16:creationId xmlns:a16="http://schemas.microsoft.com/office/drawing/2014/main" id="{A95EDC00-1CA9-41C7-B316-1467B3CB033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505950" y="1905000"/>
            <a:ext cx="2047875" cy="33337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0F1F3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1" name="dno4">
            <a:extLst xmlns:a="http://schemas.openxmlformats.org/drawingml/2006/main">
              <a:ext uri="{FF2B5EF4-FFF2-40B4-BE49-F238E27FC236}">
                <a16:creationId xmlns:a16="http://schemas.microsoft.com/office/drawing/2014/main" id="{7BB22D26-293B-4A2C-AA6F-D5AEAEFFCE2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696450" y="2114550"/>
            <a:ext cx="523875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8611"/>
          </a:bodyPr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800" b="1">
                <a:solidFill>
                  <a:srgbClr val="5E6572"/>
                </a:solidFill>
                <a:latin typeface="Arial"/>
                <a:ea typeface="Arial"/>
                <a:cs typeface="Arial"/>
              </a:rPr>
              <a:t>05</a:t>
            </a:r>
          </a:p>
        </p:txBody>
      </p:sp>
      <p:sp>
        <p:nvSpPr>
          <p:cNvPr id="22" name="dh4">
            <a:extLst xmlns:a="http://schemas.openxmlformats.org/drawingml/2006/main">
              <a:ext uri="{FF2B5EF4-FFF2-40B4-BE49-F238E27FC236}">
                <a16:creationId xmlns:a16="http://schemas.microsoft.com/office/drawing/2014/main" id="{C6DC6CD0-60B4-4432-99DE-D06CD670D28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696450" y="2800350"/>
            <a:ext cx="1666875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2175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2175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治理与风控</a:t>
            </a:r>
          </a:p>
        </p:txBody>
      </p:sp>
      <p:sp>
        <p:nvSpPr>
          <p:cNvPr id="23" name="db4">
            <a:extLst xmlns:a="http://schemas.openxmlformats.org/drawingml/2006/main">
              <a:ext uri="{FF2B5EF4-FFF2-40B4-BE49-F238E27FC236}">
                <a16:creationId xmlns:a16="http://schemas.microsoft.com/office/drawing/2014/main" id="{CDEB5AAA-22A8-4D33-BDC7-52500F31C1B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696450" y="3667125"/>
            <a:ext cx="1666875" cy="1000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4643"/>
          </a:bodyPr>
          <a:lstStyle xmlns:a="http://schemas.openxmlformats.org/drawingml/2006/main"/>
          <a:p xmlns:a="http://schemas.openxmlformats.org/drawingml/2006/main">
            <a:pPr algn="l">
              <a:defRPr sz="157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57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数据质量 / 指标字典</a:t>
            </a:r>
          </a:p>
          <a:p xmlns:a="http://schemas.openxmlformats.org/drawingml/2006/main">
            <a:pPr algn="l">
              <a:defRPr sz="157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57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本体标准 / 风险内控</a:t>
            </a:r>
          </a:p>
        </p:txBody>
      </p:sp>
      <p:sp>
        <p:nvSpPr>
          <p:cNvPr id="24" name="scope">
            <a:extLst xmlns:a="http://schemas.openxmlformats.org/drawingml/2006/main">
              <a:ext uri="{FF2B5EF4-FFF2-40B4-BE49-F238E27FC236}">
                <a16:creationId xmlns:a16="http://schemas.microsoft.com/office/drawing/2014/main" id="{77D8FD0D-DE68-4D43-B7E6-3CF86DD37FF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5629275"/>
            <a:ext cx="95250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7436"/>
          </a:bodyPr>
          <a:lstStyle xmlns:a="http://schemas.openxmlformats.org/drawingml/2006/main"/>
          <a:p xmlns:a="http://schemas.openxmlformats.org/drawingml/2006/main">
            <a:pPr algn="l">
              <a:defRPr sz="1950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1950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既服务总部经营会，也服务区域经理、店长、商品、供应链和财务协同。</a:t>
            </a:r>
          </a:p>
        </p:txBody>
      </p:sp>
    </p:spTree>
    <p:extLst>
      <p:ext uri="{BB962C8B-B14F-4D97-AF65-F5344CB8AC3E}">
        <p14:creationId xmlns:p14="http://schemas.microsoft.com/office/powerpoint/2010/main" val="1176720505"/>
      </p:ext>
    </p:extLst>
  </p:cSld>
</p:sld>
</file>

<file path=ppt/slides/slide5.xml><?xml version="1.0" encoding="utf-8"?>
<p:sld xmlns:p="http://schemas.openxmlformats.org/presentationml/2006/main">
  <p:cSld>
    <p:bg>
      <p:bgPr>
        <a:solidFill xmlns:a="http://schemas.openxmlformats.org/drawingml/2006/main">
          <a:srgbClr val="FFFFFF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7" name="eyebrow">
            <a:extLst xmlns:a="http://schemas.openxmlformats.org/drawingml/2006/main">
              <a:ext uri="{FF2B5EF4-FFF2-40B4-BE49-F238E27FC236}">
                <a16:creationId xmlns:a16="http://schemas.microsoft.com/office/drawing/2014/main" id="{294BA5BB-B600-4B24-9905-72CD8498EB9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285750"/>
            <a:ext cx="6191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5833"/>
          </a:bodyPr>
          <a:lstStyle xmlns:a="http://schemas.openxmlformats.org/drawingml/2006/main"/>
          <a:p xmlns:a="http://schemas.openxmlformats.org/drawingml/2006/main">
            <a:pPr algn="l">
              <a:defRPr sz="1200" b="1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200" b="1">
                <a:solidFill>
                  <a:srgbClr val="5E6572"/>
                </a:solidFill>
                <a:latin typeface="Arial"/>
                <a:ea typeface="Arial"/>
                <a:cs typeface="Arial"/>
              </a:rPr>
              <a:t>SBrain · 连锁经营智能平台</a:t>
            </a:r>
          </a:p>
        </p:txBody>
      </p:sp>
      <p:sp>
        <p:nvSpPr>
          <p:cNvPr id="2" name="title">
            <a:extLst xmlns:a="http://schemas.openxmlformats.org/drawingml/2006/main">
              <a:ext uri="{FF2B5EF4-FFF2-40B4-BE49-F238E27FC236}">
                <a16:creationId xmlns:a16="http://schemas.microsoft.com/office/drawing/2014/main" id="{2B6A965B-11A6-44D5-A41B-DF973E30D68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647700"/>
            <a:ext cx="11049000" cy="685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3600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3600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统一数据底座，让每一个结论都能追溯</a:t>
            </a:r>
          </a:p>
        </p:txBody>
      </p:sp>
      <p:sp>
        <p:nvSpPr>
          <p:cNvPr id="3" name="page">
            <a:extLst xmlns:a="http://schemas.openxmlformats.org/drawingml/2006/main">
              <a:ext uri="{FF2B5EF4-FFF2-40B4-BE49-F238E27FC236}">
                <a16:creationId xmlns:a16="http://schemas.microsoft.com/office/drawing/2014/main" id="{4390E1FB-A919-4DA4-B4C5-59BEA981260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220450" y="6305550"/>
            <a:ext cx="571500" cy="209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68889"/>
          </a:bodyPr>
          <a:lstStyle xmlns:a="http://schemas.openxmlformats.org/drawingml/2006/main"/>
          <a:p xmlns:a="http://schemas.openxmlformats.org/drawingml/2006/main">
            <a:pPr algn="r">
              <a:defRPr sz="112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12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05</a:t>
            </a:r>
          </a:p>
        </p:txBody>
      </p:sp>
      <p:sp>
        <p:nvSpPr>
          <p:cNvPr id="4" name="layer0">
            <a:extLst xmlns:a="http://schemas.openxmlformats.org/drawingml/2006/main">
              <a:ext uri="{FF2B5EF4-FFF2-40B4-BE49-F238E27FC236}">
                <a16:creationId xmlns:a16="http://schemas.microsoft.com/office/drawing/2014/main" id="{7FE8A6FA-9589-40D2-8B04-8B6B894542E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" y="1657350"/>
            <a:ext cx="10668000" cy="7429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0F1F3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5" name="lh0">
            <a:extLst xmlns:a="http://schemas.openxmlformats.org/drawingml/2006/main">
              <a:ext uri="{FF2B5EF4-FFF2-40B4-BE49-F238E27FC236}">
                <a16:creationId xmlns:a16="http://schemas.microsoft.com/office/drawing/2014/main" id="{E71B62DD-DDA3-49BD-876A-C4F683CFD57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00125" y="1838325"/>
            <a:ext cx="238125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8611"/>
          </a:bodyPr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1800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业务系统与文件</a:t>
            </a:r>
          </a:p>
        </p:txBody>
      </p:sp>
      <p:sp>
        <p:nvSpPr>
          <p:cNvPr id="6" name="lb0">
            <a:extLst xmlns:a="http://schemas.openxmlformats.org/drawingml/2006/main">
              <a:ext uri="{FF2B5EF4-FFF2-40B4-BE49-F238E27FC236}">
                <a16:creationId xmlns:a16="http://schemas.microsoft.com/office/drawing/2014/main" id="{8C48C337-1116-47F1-B4D3-C654DA2BE06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524250" y="1838325"/>
            <a:ext cx="752475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57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57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POS · 会员 · 库存 · 采购 · 配送 · 费用 · 薪资考勤</a:t>
            </a:r>
          </a:p>
        </p:txBody>
      </p:sp>
      <p:sp>
        <p:nvSpPr>
          <p:cNvPr id="7" name="layer1">
            <a:extLst xmlns:a="http://schemas.openxmlformats.org/drawingml/2006/main">
              <a:ext uri="{FF2B5EF4-FFF2-40B4-BE49-F238E27FC236}">
                <a16:creationId xmlns:a16="http://schemas.microsoft.com/office/drawing/2014/main" id="{5FE9BD7C-A9A1-4F45-989F-CA97F7B9496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" y="2657475"/>
            <a:ext cx="10668000" cy="7429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EAF5FB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8" name="lh1">
            <a:extLst xmlns:a="http://schemas.openxmlformats.org/drawingml/2006/main">
              <a:ext uri="{FF2B5EF4-FFF2-40B4-BE49-F238E27FC236}">
                <a16:creationId xmlns:a16="http://schemas.microsoft.com/office/drawing/2014/main" id="{4D1AB071-11B9-4C62-A3C8-E92F191B1F6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00125" y="2838450"/>
            <a:ext cx="238125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8611"/>
          </a:bodyPr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1800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标准经营本体</a:t>
            </a:r>
          </a:p>
        </p:txBody>
      </p:sp>
      <p:sp>
        <p:nvSpPr>
          <p:cNvPr id="9" name="lb1">
            <a:extLst xmlns:a="http://schemas.openxmlformats.org/drawingml/2006/main">
              <a:ext uri="{FF2B5EF4-FFF2-40B4-BE49-F238E27FC236}">
                <a16:creationId xmlns:a16="http://schemas.microsoft.com/office/drawing/2014/main" id="{E77C25E2-55DA-45CE-84AC-A7E4F0E4C9A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524250" y="2838450"/>
            <a:ext cx="752475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575" b="0">
                <a:solidFill>
                  <a:srgbClr val="2878FF"/>
                </a:solidFill>
                <a:latin typeface="Arial"/>
                <a:ea typeface="Arial"/>
                <a:cs typeface="Arial"/>
              </a:defRPr>
            </a:pPr>
            <a:r>
              <a:rPr sz="1575" b="0">
                <a:solidFill>
                  <a:srgbClr val="2878FF"/>
                </a:solidFill>
                <a:latin typeface="Arial"/>
                <a:ea typeface="Arial"/>
                <a:cs typeface="Arial"/>
              </a:rPr>
              <a:t>门店 · 商品 · 原料 · 组织 · 账单 · 单据 · 指标口径</a:t>
            </a:r>
          </a:p>
        </p:txBody>
      </p:sp>
      <p:sp>
        <p:nvSpPr>
          <p:cNvPr id="10" name="layer2">
            <a:extLst xmlns:a="http://schemas.openxmlformats.org/drawingml/2006/main">
              <a:ext uri="{FF2B5EF4-FFF2-40B4-BE49-F238E27FC236}">
                <a16:creationId xmlns:a16="http://schemas.microsoft.com/office/drawing/2014/main" id="{07580D0A-CE07-4AB5-BD22-A6C8689BA00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" y="3657600"/>
            <a:ext cx="10668000" cy="7429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0F1F3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1" name="lh2">
            <a:extLst xmlns:a="http://schemas.openxmlformats.org/drawingml/2006/main">
              <a:ext uri="{FF2B5EF4-FFF2-40B4-BE49-F238E27FC236}">
                <a16:creationId xmlns:a16="http://schemas.microsoft.com/office/drawing/2014/main" id="{509D2B3C-D39C-43BF-9166-9AB1037A57E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00125" y="3838575"/>
            <a:ext cx="238125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8611"/>
          </a:bodyPr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1800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分析与模型层</a:t>
            </a:r>
          </a:p>
        </p:txBody>
      </p:sp>
      <p:sp>
        <p:nvSpPr>
          <p:cNvPr id="12" name="lb2">
            <a:extLst xmlns:a="http://schemas.openxmlformats.org/drawingml/2006/main">
              <a:ext uri="{FF2B5EF4-FFF2-40B4-BE49-F238E27FC236}">
                <a16:creationId xmlns:a16="http://schemas.microsoft.com/office/drawing/2014/main" id="{EA29CAB2-ED7C-4978-897B-1D8425F8AD8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524250" y="3838575"/>
            <a:ext cx="752475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57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57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利润桥 · 异常规则 · 对标 · 预测 · 机会测算</a:t>
            </a:r>
          </a:p>
        </p:txBody>
      </p:sp>
      <p:sp>
        <p:nvSpPr>
          <p:cNvPr id="13" name="layer3">
            <a:extLst xmlns:a="http://schemas.openxmlformats.org/drawingml/2006/main">
              <a:ext uri="{FF2B5EF4-FFF2-40B4-BE49-F238E27FC236}">
                <a16:creationId xmlns:a16="http://schemas.microsoft.com/office/drawing/2014/main" id="{4E0153E5-D7CB-4CEB-B1FE-871729AD0E7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" y="4657725"/>
            <a:ext cx="10668000" cy="7429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0F1F3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4" name="lh3">
            <a:extLst xmlns:a="http://schemas.openxmlformats.org/drawingml/2006/main">
              <a:ext uri="{FF2B5EF4-FFF2-40B4-BE49-F238E27FC236}">
                <a16:creationId xmlns:a16="http://schemas.microsoft.com/office/drawing/2014/main" id="{53585C76-8AA7-4E36-BEC5-32E8836AC37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00125" y="4838700"/>
            <a:ext cx="238125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8611"/>
          </a:bodyPr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1800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角色工作台</a:t>
            </a:r>
          </a:p>
        </p:txBody>
      </p:sp>
      <p:sp>
        <p:nvSpPr>
          <p:cNvPr id="15" name="lb3">
            <a:extLst xmlns:a="http://schemas.openxmlformats.org/drawingml/2006/main">
              <a:ext uri="{FF2B5EF4-FFF2-40B4-BE49-F238E27FC236}">
                <a16:creationId xmlns:a16="http://schemas.microsoft.com/office/drawing/2014/main" id="{AA1890B7-3C78-43A1-A3D4-75245FB105D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524250" y="4838700"/>
            <a:ext cx="752475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57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57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总部 · 区域 · 店长 · 商品 · 供应链 · 财务</a:t>
            </a:r>
          </a:p>
        </p:txBody>
      </p:sp>
      <p:sp>
        <p:nvSpPr>
          <p:cNvPr id="16" name="foundation">
            <a:extLst xmlns:a="http://schemas.openxmlformats.org/drawingml/2006/main">
              <a:ext uri="{FF2B5EF4-FFF2-40B4-BE49-F238E27FC236}">
                <a16:creationId xmlns:a16="http://schemas.microsoft.com/office/drawing/2014/main" id="{03F23179-5128-4A2C-B007-D96CE14046F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" y="5876925"/>
            <a:ext cx="1028700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88406"/>
          </a:bodyPr>
          <a:lstStyle xmlns:a="http://schemas.openxmlformats.org/drawingml/2006/main"/>
          <a:p xmlns:a="http://schemas.openxmlformats.org/drawingml/2006/main">
            <a:pPr algn="ctr">
              <a:defRPr sz="1725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1725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月度口径、文件哈希、数据覆盖率与证据等级，是 AI 可信决策的前提。</a:t>
            </a:r>
          </a:p>
        </p:txBody>
      </p:sp>
    </p:spTree>
    <p:extLst>
      <p:ext uri="{BB962C8B-B14F-4D97-AF65-F5344CB8AC3E}">
        <p14:creationId xmlns:p14="http://schemas.microsoft.com/office/powerpoint/2010/main" val="16915103"/>
      </p:ext>
    </p:extLst>
  </p:cSld>
</p:sld>
</file>

<file path=ppt/slides/slide6.xml><?xml version="1.0" encoding="utf-8"?>
<p:sld xmlns:p="http://schemas.openxmlformats.org/presentationml/2006/main">
  <p:cSld>
    <p:bg>
      <p:bgPr>
        <a:solidFill xmlns:a="http://schemas.openxmlformats.org/drawingml/2006/main">
          <a:srgbClr val="FFFFFF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8" name="eyebrow">
            <a:extLst xmlns:a="http://schemas.openxmlformats.org/drawingml/2006/main">
              <a:ext uri="{FF2B5EF4-FFF2-40B4-BE49-F238E27FC236}">
                <a16:creationId xmlns:a16="http://schemas.microsoft.com/office/drawing/2014/main" id="{4C62D14A-A821-4712-988D-2FC406977A6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285750"/>
            <a:ext cx="6191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5833"/>
          </a:bodyPr>
          <a:lstStyle xmlns:a="http://schemas.openxmlformats.org/drawingml/2006/main"/>
          <a:p xmlns:a="http://schemas.openxmlformats.org/drawingml/2006/main">
            <a:pPr algn="l">
              <a:defRPr sz="1200" b="1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200" b="1">
                <a:solidFill>
                  <a:srgbClr val="5E6572"/>
                </a:solidFill>
                <a:latin typeface="Arial"/>
                <a:ea typeface="Arial"/>
                <a:cs typeface="Arial"/>
              </a:rPr>
              <a:t>SBrain · 连锁经营智能平台</a:t>
            </a:r>
          </a:p>
        </p:txBody>
      </p:sp>
      <p:sp>
        <p:nvSpPr>
          <p:cNvPr id="2" name="title">
            <a:extLst xmlns:a="http://schemas.openxmlformats.org/drawingml/2006/main">
              <a:ext uri="{FF2B5EF4-FFF2-40B4-BE49-F238E27FC236}">
                <a16:creationId xmlns:a16="http://schemas.microsoft.com/office/drawing/2014/main" id="{2C6E7F0A-5D84-40BB-9A1C-B448D756964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647700"/>
            <a:ext cx="11049000" cy="685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3600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3600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AI 不是替代管理者，而是放大经营判断与执行速度</a:t>
            </a:r>
          </a:p>
        </p:txBody>
      </p:sp>
      <p:sp>
        <p:nvSpPr>
          <p:cNvPr id="3" name="page">
            <a:extLst xmlns:a="http://schemas.openxmlformats.org/drawingml/2006/main">
              <a:ext uri="{FF2B5EF4-FFF2-40B4-BE49-F238E27FC236}">
                <a16:creationId xmlns:a16="http://schemas.microsoft.com/office/drawing/2014/main" id="{9395FF5A-3F31-4EF4-8E5D-CFEBC2C9148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220450" y="6305550"/>
            <a:ext cx="571500" cy="209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68889"/>
          </a:bodyPr>
          <a:lstStyle xmlns:a="http://schemas.openxmlformats.org/drawingml/2006/main"/>
          <a:p xmlns:a="http://schemas.openxmlformats.org/drawingml/2006/main">
            <a:pPr algn="r">
              <a:defRPr sz="112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12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06</a:t>
            </a:r>
          </a:p>
        </p:txBody>
      </p:sp>
      <p:sp>
        <p:nvSpPr>
          <p:cNvPr id="4" name="aih0">
            <a:extLst xmlns:a="http://schemas.openxmlformats.org/drawingml/2006/main">
              <a:ext uri="{FF2B5EF4-FFF2-40B4-BE49-F238E27FC236}">
                <a16:creationId xmlns:a16="http://schemas.microsoft.com/office/drawing/2014/main" id="{29841AC9-6A8A-4E88-8810-CE7C890B2AE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2047875"/>
            <a:ext cx="2476500" cy="495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2175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2175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确定性规则</a:t>
            </a:r>
          </a:p>
        </p:txBody>
      </p:sp>
      <p:cxnSp>
        <p:nvCxnSpPr>
          <p:cNvPr id="22" name=""/>
          <p:cNvCxnSpPr/>
          <p:nvPr/>
        </p:nvCxnSpPr>
        <p:spPr>
          <a:xfrm xmlns:a="http://schemas.openxmlformats.org/drawingml/2006/main">
            <a:off x="400050" y="2667000"/>
            <a:ext cx="2476500" cy="0"/>
          </a:xfrm>
          <a:prstGeom xmlns:a="http://schemas.openxmlformats.org/drawingml/2006/main" prst="straightConnector1">
            <a:avLst/>
          </a:prstGeom>
          <a:ln xmlns:a="http://schemas.openxmlformats.org/drawingml/2006/main" w="9525">
            <a:solidFill>
              <a:srgbClr val="B8BCC4"/>
            </a:solidFill>
            <a:prstDash val="solid"/>
          </a:ln>
        </p:spPr>
      </p:cxnSp>
      <p:sp>
        <p:nvSpPr>
          <p:cNvPr id="6" name="aib0">
            <a:extLst xmlns:a="http://schemas.openxmlformats.org/drawingml/2006/main">
              <a:ext uri="{FF2B5EF4-FFF2-40B4-BE49-F238E27FC236}">
                <a16:creationId xmlns:a16="http://schemas.microsoft.com/office/drawing/2014/main" id="{C6EB7851-50D5-4C2E-B262-7C9001A8107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3048000"/>
            <a:ext cx="2476500" cy="1047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9603"/>
          </a:bodyPr>
          <a:lstStyle xmlns:a="http://schemas.openxmlformats.org/drawingml/2006/main"/>
          <a:p xmlns:a="http://schemas.openxmlformats.org/drawingml/2006/main">
            <a:pPr algn="l">
              <a:defRPr sz="157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57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口径计算、阈值预警、异常金额</a:t>
            </a:r>
          </a:p>
          <a:p xmlns:a="http://schemas.openxmlformats.org/drawingml/2006/main">
            <a:pPr algn="l">
              <a:defRPr sz="157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57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高风险决策可解释、可复算</a:t>
            </a:r>
          </a:p>
        </p:txBody>
      </p:sp>
      <p:sp>
        <p:nvSpPr>
          <p:cNvPr id="7" name="aih1">
            <a:extLst xmlns:a="http://schemas.openxmlformats.org/drawingml/2006/main">
              <a:ext uri="{FF2B5EF4-FFF2-40B4-BE49-F238E27FC236}">
                <a16:creationId xmlns:a16="http://schemas.microsoft.com/office/drawing/2014/main" id="{85B0918D-DB46-4865-B6A4-2CFF53AC1D1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257550" y="2047875"/>
            <a:ext cx="2476500" cy="495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2175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2175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预测模型</a:t>
            </a:r>
          </a:p>
        </p:txBody>
      </p:sp>
      <p:cxnSp>
        <p:nvCxnSpPr>
          <p:cNvPr id="25" name=""/>
          <p:cNvCxnSpPr/>
          <p:nvPr/>
        </p:nvCxnSpPr>
        <p:spPr>
          <a:xfrm xmlns:a="http://schemas.openxmlformats.org/drawingml/2006/main">
            <a:off x="3257550" y="2667000"/>
            <a:ext cx="2476500" cy="0"/>
          </a:xfrm>
          <a:prstGeom xmlns:a="http://schemas.openxmlformats.org/drawingml/2006/main" prst="straightConnector1">
            <a:avLst/>
          </a:prstGeom>
          <a:ln xmlns:a="http://schemas.openxmlformats.org/drawingml/2006/main" w="9525">
            <a:solidFill>
              <a:srgbClr val="B8BCC4"/>
            </a:solidFill>
            <a:prstDash val="solid"/>
          </a:ln>
        </p:spPr>
      </p:cxnSp>
      <p:sp>
        <p:nvSpPr>
          <p:cNvPr id="9" name="aib1">
            <a:extLst xmlns:a="http://schemas.openxmlformats.org/drawingml/2006/main">
              <a:ext uri="{FF2B5EF4-FFF2-40B4-BE49-F238E27FC236}">
                <a16:creationId xmlns:a16="http://schemas.microsoft.com/office/drawing/2014/main" id="{2B0E779C-007D-45AF-97D7-289A8D15EDE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257550" y="3048000"/>
            <a:ext cx="2476500" cy="1047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9603"/>
          </a:bodyPr>
          <a:lstStyle xmlns:a="http://schemas.openxmlformats.org/drawingml/2006/main"/>
          <a:p xmlns:a="http://schemas.openxmlformats.org/drawingml/2006/main">
            <a:pPr algn="l">
              <a:defRPr sz="157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57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客流、排班、原料需求、趋势</a:t>
            </a:r>
          </a:p>
          <a:p xmlns:a="http://schemas.openxmlformats.org/drawingml/2006/main">
            <a:pPr algn="l">
              <a:defRPr sz="157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57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将经验判断变成可更新的预测</a:t>
            </a:r>
          </a:p>
        </p:txBody>
      </p:sp>
      <p:sp>
        <p:nvSpPr>
          <p:cNvPr id="10" name="aih2">
            <a:extLst xmlns:a="http://schemas.openxmlformats.org/drawingml/2006/main">
              <a:ext uri="{FF2B5EF4-FFF2-40B4-BE49-F238E27FC236}">
                <a16:creationId xmlns:a16="http://schemas.microsoft.com/office/drawing/2014/main" id="{60FAFD2C-7C84-4834-8878-A4B6E477D7B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15050" y="2047875"/>
            <a:ext cx="2476500" cy="495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2175" b="1">
                <a:solidFill>
                  <a:srgbClr val="2878FF"/>
                </a:solidFill>
                <a:latin typeface="Arial"/>
                <a:ea typeface="Arial"/>
                <a:cs typeface="Arial"/>
              </a:defRPr>
            </a:pPr>
            <a:r>
              <a:rPr sz="2175" b="1">
                <a:solidFill>
                  <a:srgbClr val="2878FF"/>
                </a:solidFill>
                <a:latin typeface="Arial"/>
                <a:ea typeface="Arial"/>
                <a:cs typeface="Arial"/>
              </a:rPr>
              <a:t>大模型助手</a:t>
            </a:r>
          </a:p>
        </p:txBody>
      </p:sp>
      <p:cxnSp>
        <p:nvCxnSpPr>
          <p:cNvPr id="28" name=""/>
          <p:cNvCxnSpPr/>
          <p:nvPr/>
        </p:nvCxnSpPr>
        <p:spPr>
          <a:xfrm xmlns:a="http://schemas.openxmlformats.org/drawingml/2006/main">
            <a:off x="6115050" y="2667000"/>
            <a:ext cx="2476500" cy="0"/>
          </a:xfrm>
          <a:prstGeom xmlns:a="http://schemas.openxmlformats.org/drawingml/2006/main" prst="straightConnector1">
            <a:avLst/>
          </a:prstGeom>
          <a:ln xmlns:a="http://schemas.openxmlformats.org/drawingml/2006/main" w="28575">
            <a:solidFill>
              <a:srgbClr val="2878FF"/>
            </a:solidFill>
            <a:prstDash val="solid"/>
          </a:ln>
        </p:spPr>
      </p:cxnSp>
      <p:sp>
        <p:nvSpPr>
          <p:cNvPr id="12" name="aib2">
            <a:extLst xmlns:a="http://schemas.openxmlformats.org/drawingml/2006/main">
              <a:ext uri="{FF2B5EF4-FFF2-40B4-BE49-F238E27FC236}">
                <a16:creationId xmlns:a16="http://schemas.microsoft.com/office/drawing/2014/main" id="{707FEC68-2E9E-4AB2-B9E9-BBDF7312C79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15050" y="3048000"/>
            <a:ext cx="2476500" cy="1047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9603"/>
          </a:bodyPr>
          <a:lstStyle xmlns:a="http://schemas.openxmlformats.org/drawingml/2006/main"/>
          <a:p xmlns:a="http://schemas.openxmlformats.org/drawingml/2006/main">
            <a:pPr algn="l">
              <a:defRPr sz="157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57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归因线索、经营摘要、任务草案</a:t>
            </a:r>
          </a:p>
          <a:p xmlns:a="http://schemas.openxmlformats.org/drawingml/2006/main">
            <a:pPr algn="l">
              <a:defRPr sz="157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57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把复杂分析翻译成角色化行动</a:t>
            </a:r>
          </a:p>
        </p:txBody>
      </p:sp>
      <p:sp>
        <p:nvSpPr>
          <p:cNvPr id="13" name="aih3">
            <a:extLst xmlns:a="http://schemas.openxmlformats.org/drawingml/2006/main">
              <a:ext uri="{FF2B5EF4-FFF2-40B4-BE49-F238E27FC236}">
                <a16:creationId xmlns:a16="http://schemas.microsoft.com/office/drawing/2014/main" id="{927747FB-AC94-4881-BE2B-C8616B6F7AE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972550" y="2047875"/>
            <a:ext cx="2476500" cy="495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2175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2175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人工审批</a:t>
            </a:r>
          </a:p>
        </p:txBody>
      </p:sp>
      <p:cxnSp>
        <p:nvCxnSpPr>
          <p:cNvPr id="31" name=""/>
          <p:cNvCxnSpPr/>
          <p:nvPr/>
        </p:nvCxnSpPr>
        <p:spPr>
          <a:xfrm xmlns:a="http://schemas.openxmlformats.org/drawingml/2006/main">
            <a:off x="8972550" y="2667000"/>
            <a:ext cx="2476500" cy="0"/>
          </a:xfrm>
          <a:prstGeom xmlns:a="http://schemas.openxmlformats.org/drawingml/2006/main" prst="straightConnector1">
            <a:avLst/>
          </a:prstGeom>
          <a:ln xmlns:a="http://schemas.openxmlformats.org/drawingml/2006/main" w="9525">
            <a:solidFill>
              <a:srgbClr val="B8BCC4"/>
            </a:solidFill>
            <a:prstDash val="solid"/>
          </a:ln>
        </p:spPr>
      </p:cxnSp>
      <p:sp>
        <p:nvSpPr>
          <p:cNvPr id="15" name="aib3">
            <a:extLst xmlns:a="http://schemas.openxmlformats.org/drawingml/2006/main">
              <a:ext uri="{FF2B5EF4-FFF2-40B4-BE49-F238E27FC236}">
                <a16:creationId xmlns:a16="http://schemas.microsoft.com/office/drawing/2014/main" id="{51139515-19C5-4A75-88B5-25D45008E78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972550" y="3048000"/>
            <a:ext cx="2476500" cy="1047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9603"/>
          </a:bodyPr>
          <a:lstStyle xmlns:a="http://schemas.openxmlformats.org/drawingml/2006/main"/>
          <a:p xmlns:a="http://schemas.openxmlformats.org/drawingml/2006/main">
            <a:pPr algn="l">
              <a:defRPr sz="157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57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财务确认、任务验收、策略发布</a:t>
            </a:r>
          </a:p>
          <a:p xmlns:a="http://schemas.openxmlformats.org/drawingml/2006/main">
            <a:pPr algn="l">
              <a:defRPr sz="157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57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关键结论保留业务责任与审计链</a:t>
            </a:r>
          </a:p>
        </p:txBody>
      </p:sp>
      <p:sp>
        <p:nvSpPr>
          <p:cNvPr id="16" name="principle">
            <a:extLst xmlns:a="http://schemas.openxmlformats.org/drawingml/2006/main">
              <a:ext uri="{FF2B5EF4-FFF2-40B4-BE49-F238E27FC236}">
                <a16:creationId xmlns:a16="http://schemas.microsoft.com/office/drawing/2014/main" id="{8452535A-0376-4F4E-819D-97430828296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5095875"/>
            <a:ext cx="11391900" cy="8382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A0A0A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7" name="principle-text">
            <a:extLst xmlns:a="http://schemas.openxmlformats.org/drawingml/2006/main">
              <a:ext uri="{FF2B5EF4-FFF2-40B4-BE49-F238E27FC236}">
                <a16:creationId xmlns:a16="http://schemas.microsoft.com/office/drawing/2014/main" id="{21B3EC74-6F0E-4FBC-8223-1E340ECDBEC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5286375"/>
            <a:ext cx="10858500" cy="457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defRPr sz="1950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950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原则：AI 给出证据、假设和建议；经营者决定动作；系统用结果反向校准模型。</a:t>
            </a:r>
          </a:p>
        </p:txBody>
      </p:sp>
    </p:spTree>
    <p:extLst>
      <p:ext uri="{BB962C8B-B14F-4D97-AF65-F5344CB8AC3E}">
        <p14:creationId xmlns:p14="http://schemas.microsoft.com/office/powerpoint/2010/main" val="131267713"/>
      </p:ext>
    </p:extLst>
  </p:cSld>
</p:sld>
</file>

<file path=ppt/slides/slide7.xml><?xml version="1.0" encoding="utf-8"?>
<p:sld xmlns:p="http://schemas.openxmlformats.org/presentationml/2006/main">
  <p:cSld>
    <p:bg>
      <p:bgPr>
        <a:solidFill xmlns:a="http://schemas.openxmlformats.org/drawingml/2006/main">
          <a:srgbClr val="FFFFFF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1" name="eyebrow">
            <a:extLst xmlns:a="http://schemas.openxmlformats.org/drawingml/2006/main">
              <a:ext uri="{FF2B5EF4-FFF2-40B4-BE49-F238E27FC236}">
                <a16:creationId xmlns:a16="http://schemas.microsoft.com/office/drawing/2014/main" id="{471B6EAC-AD10-43CA-9843-530E2FE7793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285750"/>
            <a:ext cx="6191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5833"/>
          </a:bodyPr>
          <a:lstStyle xmlns:a="http://schemas.openxmlformats.org/drawingml/2006/main"/>
          <a:p xmlns:a="http://schemas.openxmlformats.org/drawingml/2006/main">
            <a:pPr algn="l">
              <a:defRPr sz="1200" b="1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200" b="1">
                <a:solidFill>
                  <a:srgbClr val="5E6572"/>
                </a:solidFill>
                <a:latin typeface="Arial"/>
                <a:ea typeface="Arial"/>
                <a:cs typeface="Arial"/>
              </a:rPr>
              <a:t>匿名复合案例 · 非真实客户数据</a:t>
            </a:r>
          </a:p>
        </p:txBody>
      </p:sp>
      <p:sp>
        <p:nvSpPr>
          <p:cNvPr id="2" name="title">
            <a:extLst xmlns:a="http://schemas.openxmlformats.org/drawingml/2006/main">
              <a:ext uri="{FF2B5EF4-FFF2-40B4-BE49-F238E27FC236}">
                <a16:creationId xmlns:a16="http://schemas.microsoft.com/office/drawing/2014/main" id="{41064F2E-73C0-49F1-B4B3-29B8646610D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647700"/>
            <a:ext cx="11049000" cy="685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3600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3600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匿名案例一：某区域连锁品牌开展食材成本专项</a:t>
            </a:r>
          </a:p>
        </p:txBody>
      </p:sp>
      <p:sp>
        <p:nvSpPr>
          <p:cNvPr id="3" name="page">
            <a:extLst xmlns:a="http://schemas.openxmlformats.org/drawingml/2006/main">
              <a:ext uri="{FF2B5EF4-FFF2-40B4-BE49-F238E27FC236}">
                <a16:creationId xmlns:a16="http://schemas.microsoft.com/office/drawing/2014/main" id="{39843F87-6B2C-4297-A170-5F99170E8D3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220450" y="6305550"/>
            <a:ext cx="571500" cy="209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68889"/>
          </a:bodyPr>
          <a:lstStyle xmlns:a="http://schemas.openxmlformats.org/drawingml/2006/main"/>
          <a:p xmlns:a="http://schemas.openxmlformats.org/drawingml/2006/main">
            <a:pPr algn="r">
              <a:defRPr sz="112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12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07</a:t>
            </a:r>
          </a:p>
        </p:txBody>
      </p:sp>
      <p:sp>
        <p:nvSpPr>
          <p:cNvPr id="4" name="case-context">
            <a:extLst xmlns:a="http://schemas.openxmlformats.org/drawingml/2006/main">
              <a:ext uri="{FF2B5EF4-FFF2-40B4-BE49-F238E27FC236}">
                <a16:creationId xmlns:a16="http://schemas.microsoft.com/office/drawing/2014/main" id="{E48BE41B-064F-4D67-85C9-89096E96577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1743075"/>
            <a:ext cx="21907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0476"/>
          </a:bodyPr>
          <a:lstStyle xmlns:a="http://schemas.openxmlformats.org/drawingml/2006/main"/>
          <a:p xmlns:a="http://schemas.openxmlformats.org/drawingml/2006/main">
            <a:pPr algn="l">
              <a:defRPr sz="2100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企业现象</a:t>
            </a:r>
          </a:p>
        </p:txBody>
      </p:sp>
      <p:sp>
        <p:nvSpPr>
          <p:cNvPr id="5" name="case-context-body">
            <a:extLst xmlns:a="http://schemas.openxmlformats.org/drawingml/2006/main">
              <a:ext uri="{FF2B5EF4-FFF2-40B4-BE49-F238E27FC236}">
                <a16:creationId xmlns:a16="http://schemas.microsoft.com/office/drawing/2014/main" id="{C55773B4-4118-4617-A4DF-F7B26D5C65F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2343150"/>
            <a:ext cx="3667125" cy="1238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650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650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多个区域的门店成本率同时上升，传统报表只能看到门店排名，无法判断问题发生在采购、生产、配送还是门店。</a:t>
            </a:r>
          </a:p>
        </p:txBody>
      </p:sp>
      <p:sp>
        <p:nvSpPr>
          <p:cNvPr id="6" name="case-index">
            <a:extLst xmlns:a="http://schemas.openxmlformats.org/drawingml/2006/main">
              <a:ext uri="{FF2B5EF4-FFF2-40B4-BE49-F238E27FC236}">
                <a16:creationId xmlns:a16="http://schemas.microsoft.com/office/drawing/2014/main" id="{F45D3335-1926-4A5E-B070-084205D131D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3905250"/>
            <a:ext cx="3667125" cy="13335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EAF5FB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7" name="case-index-v">
            <a:extLst xmlns:a="http://schemas.openxmlformats.org/drawingml/2006/main">
              <a:ext uri="{FF2B5EF4-FFF2-40B4-BE49-F238E27FC236}">
                <a16:creationId xmlns:a16="http://schemas.microsoft.com/office/drawing/2014/main" id="{EB094CF7-2D52-4094-8FA3-8FE5397ABC6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4095750"/>
            <a:ext cx="1190625" cy="552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1667"/>
          </a:bodyPr>
          <a:lstStyle xmlns:a="http://schemas.openxmlformats.org/drawingml/2006/main"/>
          <a:p xmlns:a="http://schemas.openxmlformats.org/drawingml/2006/main">
            <a:pPr algn="l">
              <a:defRPr sz="3300" b="1">
                <a:solidFill>
                  <a:srgbClr val="2878FF"/>
                </a:solidFill>
                <a:latin typeface="Arial"/>
                <a:ea typeface="Arial"/>
                <a:cs typeface="Arial"/>
              </a:defRPr>
            </a:pPr>
            <a:r>
              <a:rPr sz="3300" b="1">
                <a:solidFill>
                  <a:srgbClr val="2878FF"/>
                </a:solidFill>
                <a:latin typeface="Arial"/>
                <a:ea typeface="Arial"/>
                <a:cs typeface="Arial"/>
              </a:rPr>
              <a:t>112</a:t>
            </a:r>
          </a:p>
        </p:txBody>
      </p:sp>
      <p:sp>
        <p:nvSpPr>
          <p:cNvPr id="8" name="case-index-l">
            <a:extLst xmlns:a="http://schemas.openxmlformats.org/drawingml/2006/main">
              <a:ext uri="{FF2B5EF4-FFF2-40B4-BE49-F238E27FC236}">
                <a16:creationId xmlns:a16="http://schemas.microsoft.com/office/drawing/2014/main" id="{726558D3-F4C4-4383-8520-1CF0D3D4E8D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952625" y="4114800"/>
            <a:ext cx="1809750" cy="590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500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500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实际成本指数</a:t>
            </a:r>
          </a:p>
          <a:p xmlns:a="http://schemas.openxmlformats.org/drawingml/2006/main">
            <a:pPr algn="l">
              <a:defRPr sz="1500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500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标准成本 = 100</a:t>
            </a:r>
          </a:p>
        </p:txBody>
      </p:sp>
      <p:sp>
        <p:nvSpPr>
          <p:cNvPr id="9" name="case-ai">
            <a:extLst xmlns:a="http://schemas.openxmlformats.org/drawingml/2006/main">
              <a:ext uri="{FF2B5EF4-FFF2-40B4-BE49-F238E27FC236}">
                <a16:creationId xmlns:a16="http://schemas.microsoft.com/office/drawing/2014/main" id="{62258A85-C000-4699-B839-D301A1979DE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91050" y="1743075"/>
            <a:ext cx="2381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0476"/>
          </a:bodyPr>
          <a:lstStyle xmlns:a="http://schemas.openxmlformats.org/drawingml/2006/main"/>
          <a:p xmlns:a="http://schemas.openxmlformats.org/drawingml/2006/main">
            <a:pPr algn="l">
              <a:defRPr sz="2100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系统诊断</a:t>
            </a:r>
          </a:p>
        </p:txBody>
      </p:sp>
      <p:sp>
        <p:nvSpPr>
          <p:cNvPr id="10" name="bullet-dot-250">
            <a:extLst xmlns:a="http://schemas.openxmlformats.org/drawingml/2006/main">
              <a:ext uri="{FF2B5EF4-FFF2-40B4-BE49-F238E27FC236}">
                <a16:creationId xmlns:a16="http://schemas.microsoft.com/office/drawing/2014/main" id="{98894F4B-87F6-4265-9F1D-7E42C4BFC90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91050" y="2447925"/>
            <a:ext cx="95250" cy="95250"/>
          </a:xfrm>
          <a:prstGeom xmlns:a="http://schemas.openxmlformats.org/drawingml/2006/main" prst="roundRect">
            <a:avLst>
              <a:gd name="adj" fmla="val 50000"/>
            </a:avLst>
          </a:prstGeom>
          <a:solidFill xmlns:a="http://schemas.openxmlformats.org/drawingml/2006/main">
            <a:srgbClr val="2878F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1" name="bullet-250">
            <a:extLst xmlns:a="http://schemas.openxmlformats.org/drawingml/2006/main">
              <a:ext uri="{FF2B5EF4-FFF2-40B4-BE49-F238E27FC236}">
                <a16:creationId xmlns:a16="http://schemas.microsoft.com/office/drawing/2014/main" id="{66AB8D80-577A-4AE3-ADAE-FB3B93FDD43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819650" y="2381250"/>
            <a:ext cx="291465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86761"/>
          </a:bodyPr>
          <a:lstStyle xmlns:a="http://schemas.openxmlformats.org/drawingml/2006/main"/>
          <a:p xmlns:a="http://schemas.openxmlformats.org/drawingml/2006/main">
            <a:pPr algn="l">
              <a:defRPr sz="1650" b="0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1650" b="0">
                <a:solidFill>
                  <a:srgbClr val="0A0A0A"/>
                </a:solidFill>
                <a:latin typeface="Arial"/>
                <a:ea typeface="Arial"/>
                <a:cs typeface="Arial"/>
              </a:rPr>
              <a:t>采购价格异常集中在少数核心原料</a:t>
            </a:r>
          </a:p>
        </p:txBody>
      </p:sp>
      <p:sp>
        <p:nvSpPr>
          <p:cNvPr id="12" name="bullet-dot-326">
            <a:extLst xmlns:a="http://schemas.openxmlformats.org/drawingml/2006/main">
              <a:ext uri="{FF2B5EF4-FFF2-40B4-BE49-F238E27FC236}">
                <a16:creationId xmlns:a16="http://schemas.microsoft.com/office/drawing/2014/main" id="{61E642A2-3D9D-4E8A-A6EA-37F7574BEB2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91050" y="3171825"/>
            <a:ext cx="95250" cy="95250"/>
          </a:xfrm>
          <a:prstGeom xmlns:a="http://schemas.openxmlformats.org/drawingml/2006/main" prst="roundRect">
            <a:avLst>
              <a:gd name="adj" fmla="val 50000"/>
            </a:avLst>
          </a:prstGeom>
          <a:solidFill xmlns:a="http://schemas.openxmlformats.org/drawingml/2006/main">
            <a:srgbClr val="0A0A0A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3" name="bullet-326">
            <a:extLst xmlns:a="http://schemas.openxmlformats.org/drawingml/2006/main">
              <a:ext uri="{FF2B5EF4-FFF2-40B4-BE49-F238E27FC236}">
                <a16:creationId xmlns:a16="http://schemas.microsoft.com/office/drawing/2014/main" id="{3EC9F80F-124C-4503-818B-838F2A26B8E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819650" y="3105150"/>
            <a:ext cx="291465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86761"/>
          </a:bodyPr>
          <a:lstStyle xmlns:a="http://schemas.openxmlformats.org/drawingml/2006/main"/>
          <a:p xmlns:a="http://schemas.openxmlformats.org/drawingml/2006/main">
            <a:pPr algn="l">
              <a:defRPr sz="1650" b="0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1650" b="0">
                <a:solidFill>
                  <a:srgbClr val="0A0A0A"/>
                </a:solidFill>
                <a:latin typeface="Arial"/>
                <a:ea typeface="Arial"/>
                <a:cs typeface="Arial"/>
              </a:rPr>
              <a:t>部分半成品实际耗用高于标准配方</a:t>
            </a:r>
          </a:p>
        </p:txBody>
      </p:sp>
      <p:sp>
        <p:nvSpPr>
          <p:cNvPr id="14" name="bullet-dot-402">
            <a:extLst xmlns:a="http://schemas.openxmlformats.org/drawingml/2006/main">
              <a:ext uri="{FF2B5EF4-FFF2-40B4-BE49-F238E27FC236}">
                <a16:creationId xmlns:a16="http://schemas.microsoft.com/office/drawing/2014/main" id="{A9BF240B-49C3-470A-960C-419263529D4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91050" y="3895725"/>
            <a:ext cx="95250" cy="95250"/>
          </a:xfrm>
          <a:prstGeom xmlns:a="http://schemas.openxmlformats.org/drawingml/2006/main" prst="roundRect">
            <a:avLst>
              <a:gd name="adj" fmla="val 50000"/>
            </a:avLst>
          </a:prstGeom>
          <a:solidFill xmlns:a="http://schemas.openxmlformats.org/drawingml/2006/main">
            <a:srgbClr val="0A0A0A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5" name="bullet-402">
            <a:extLst xmlns:a="http://schemas.openxmlformats.org/drawingml/2006/main">
              <a:ext uri="{FF2B5EF4-FFF2-40B4-BE49-F238E27FC236}">
                <a16:creationId xmlns:a16="http://schemas.microsoft.com/office/drawing/2014/main" id="{58B35D60-596A-44D2-A6FD-6922B84C73D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819650" y="3829050"/>
            <a:ext cx="291465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2784"/>
          </a:bodyPr>
          <a:lstStyle xmlns:a="http://schemas.openxmlformats.org/drawingml/2006/main"/>
          <a:p xmlns:a="http://schemas.openxmlformats.org/drawingml/2006/main">
            <a:pPr algn="l">
              <a:defRPr sz="1650" b="0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1650" b="0">
                <a:solidFill>
                  <a:srgbClr val="0A0A0A"/>
                </a:solidFill>
                <a:latin typeface="Arial"/>
                <a:ea typeface="Arial"/>
                <a:cs typeface="Arial"/>
              </a:rPr>
              <a:t>个别门店存在负耗用与盘点异常</a:t>
            </a:r>
          </a:p>
        </p:txBody>
      </p:sp>
      <p:sp>
        <p:nvSpPr>
          <p:cNvPr id="16" name="case-action">
            <a:extLst xmlns:a="http://schemas.openxmlformats.org/drawingml/2006/main">
              <a:ext uri="{FF2B5EF4-FFF2-40B4-BE49-F238E27FC236}">
                <a16:creationId xmlns:a16="http://schemas.microsoft.com/office/drawing/2014/main" id="{D2C1FA7C-903A-43C5-993E-802F0F079CA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239125" y="1743075"/>
            <a:ext cx="3143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0476"/>
          </a:bodyPr>
          <a:lstStyle xmlns:a="http://schemas.openxmlformats.org/drawingml/2006/main"/>
          <a:p xmlns:a="http://schemas.openxmlformats.org/drawingml/2006/main">
            <a:pPr algn="l">
              <a:defRPr sz="2100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30 天动作与验收</a:t>
            </a:r>
          </a:p>
        </p:txBody>
      </p:sp>
      <p:sp>
        <p:nvSpPr>
          <p:cNvPr id="17" name="case-action-body">
            <a:extLst xmlns:a="http://schemas.openxmlformats.org/drawingml/2006/main">
              <a:ext uri="{FF2B5EF4-FFF2-40B4-BE49-F238E27FC236}">
                <a16:creationId xmlns:a16="http://schemas.microsoft.com/office/drawing/2014/main" id="{86CA7ED8-AAE5-42E8-9CCF-0C6E98BF7D2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239125" y="2362200"/>
            <a:ext cx="3143250" cy="2286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650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650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• 核查核心原料采购价与供应商</a:t>
            </a:r>
          </a:p>
          <a:p xmlns:a="http://schemas.openxmlformats.org/drawingml/2006/main">
            <a:pPr algn="l">
              <a:defRPr sz="1650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650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• 复核配方单位、出成率和领料</a:t>
            </a:r>
          </a:p>
          <a:p xmlns:a="http://schemas.openxmlformats.org/drawingml/2006/main">
            <a:pPr algn="l">
              <a:defRPr sz="1650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650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• 对异常门店执行日盘点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pPr algn="l">
              <a:defRPr sz="1650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650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验收：同口径成本指数下降，销量、缺货与客诉不恶化。</a:t>
            </a:r>
          </a:p>
        </p:txBody>
      </p:sp>
      <p:sp>
        <p:nvSpPr>
          <p:cNvPr id="18" name="case-result">
            <a:extLst xmlns:a="http://schemas.openxmlformats.org/drawingml/2006/main">
              <a:ext uri="{FF2B5EF4-FFF2-40B4-BE49-F238E27FC236}">
                <a16:creationId xmlns:a16="http://schemas.microsoft.com/office/drawing/2014/main" id="{BC2E2D4E-159B-4AB1-A0CF-5E3A91314B8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239125" y="4905375"/>
            <a:ext cx="3143250" cy="6286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A0A0A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9" name="case-result-t">
            <a:extLst xmlns:a="http://schemas.openxmlformats.org/drawingml/2006/main">
              <a:ext uri="{FF2B5EF4-FFF2-40B4-BE49-F238E27FC236}">
                <a16:creationId xmlns:a16="http://schemas.microsoft.com/office/drawing/2014/main" id="{F89645EB-6951-480B-A7EE-7A238B47D82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429625" y="5048250"/>
            <a:ext cx="2762250" cy="3429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88000"/>
          </a:bodyPr>
          <a:lstStyle xmlns:a="http://schemas.openxmlformats.org/drawingml/2006/main"/>
          <a:p xmlns:a="http://schemas.openxmlformats.org/drawingml/2006/main">
            <a:pPr algn="ctr">
              <a:defRPr sz="18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8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目标指数：112 → 104</a:t>
            </a:r>
          </a:p>
        </p:txBody>
      </p:sp>
      <p:sp>
        <p:nvSpPr>
          <p:cNvPr id="20" name="case-foot">
            <a:extLst xmlns:a="http://schemas.openxmlformats.org/drawingml/2006/main">
              <a:ext uri="{FF2B5EF4-FFF2-40B4-BE49-F238E27FC236}">
                <a16:creationId xmlns:a16="http://schemas.microsoft.com/office/drawing/2014/main" id="{69BF6303-DE89-4D73-ABFA-3736790C5D6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5905500"/>
            <a:ext cx="76200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5833"/>
          </a:bodyPr>
          <a:lstStyle xmlns:a="http://schemas.openxmlformats.org/drawingml/2006/main"/>
          <a:p xmlns:a="http://schemas.openxmlformats.org/drawingml/2006/main">
            <a:pPr algn="l">
              <a:defRPr sz="1200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200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示意指标用于说明工作方法，不代表任何真实品牌经营结果。</a:t>
            </a:r>
          </a:p>
        </p:txBody>
      </p:sp>
    </p:spTree>
    <p:extLst>
      <p:ext uri="{BB962C8B-B14F-4D97-AF65-F5344CB8AC3E}">
        <p14:creationId xmlns:p14="http://schemas.microsoft.com/office/powerpoint/2010/main" val="1755766236"/>
      </p:ext>
    </p:extLst>
  </p:cSld>
</p:sld>
</file>

<file path=ppt/slides/slide8.xml><?xml version="1.0" encoding="utf-8"?>
<p:sld xmlns:p="http://schemas.openxmlformats.org/presentationml/2006/main">
  <p:cSld>
    <p:bg>
      <p:bgPr>
        <a:solidFill xmlns:a="http://schemas.openxmlformats.org/drawingml/2006/main">
          <a:srgbClr val="FFFFFF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7" name="eyebrow">
            <a:extLst xmlns:a="http://schemas.openxmlformats.org/drawingml/2006/main">
              <a:ext uri="{FF2B5EF4-FFF2-40B4-BE49-F238E27FC236}">
                <a16:creationId xmlns:a16="http://schemas.microsoft.com/office/drawing/2014/main" id="{971046BB-E55C-4E8F-A7EE-AF26AD520F1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285750"/>
            <a:ext cx="6191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5833"/>
          </a:bodyPr>
          <a:lstStyle xmlns:a="http://schemas.openxmlformats.org/drawingml/2006/main"/>
          <a:p xmlns:a="http://schemas.openxmlformats.org/drawingml/2006/main">
            <a:pPr algn="l">
              <a:defRPr sz="1200" b="1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200" b="1">
                <a:solidFill>
                  <a:srgbClr val="5E6572"/>
                </a:solidFill>
                <a:latin typeface="Arial"/>
                <a:ea typeface="Arial"/>
                <a:cs typeface="Arial"/>
              </a:rPr>
              <a:t>匿名复合案例 · 门店 A-017</a:t>
            </a:r>
          </a:p>
        </p:txBody>
      </p:sp>
      <p:sp>
        <p:nvSpPr>
          <p:cNvPr id="2" name="title">
            <a:extLst xmlns:a="http://schemas.openxmlformats.org/drawingml/2006/main">
              <a:ext uri="{FF2B5EF4-FFF2-40B4-BE49-F238E27FC236}">
                <a16:creationId xmlns:a16="http://schemas.microsoft.com/office/drawing/2014/main" id="{E4F4301C-5470-4292-85B2-CCFD90612E8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647700"/>
            <a:ext cx="11049000" cy="685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3600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3600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匿名案例二：某门店营收靠前，却没有带来相应利润</a:t>
            </a:r>
          </a:p>
        </p:txBody>
      </p:sp>
      <p:sp>
        <p:nvSpPr>
          <p:cNvPr id="3" name="page">
            <a:extLst xmlns:a="http://schemas.openxmlformats.org/drawingml/2006/main">
              <a:ext uri="{FF2B5EF4-FFF2-40B4-BE49-F238E27FC236}">
                <a16:creationId xmlns:a16="http://schemas.microsoft.com/office/drawing/2014/main" id="{4B7C2EE2-3845-4111-8DAB-65D3428F4BD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220450" y="6305550"/>
            <a:ext cx="571500" cy="209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68889"/>
          </a:bodyPr>
          <a:lstStyle xmlns:a="http://schemas.openxmlformats.org/drawingml/2006/main"/>
          <a:p xmlns:a="http://schemas.openxmlformats.org/drawingml/2006/main">
            <a:pPr algn="r">
              <a:defRPr sz="112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12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08</a:t>
            </a:r>
          </a:p>
        </p:txBody>
      </p:sp>
      <p:sp>
        <p:nvSpPr>
          <p:cNvPr id="4" name="store-thesis">
            <a:extLst xmlns:a="http://schemas.openxmlformats.org/drawingml/2006/main">
              <a:ext uri="{FF2B5EF4-FFF2-40B4-BE49-F238E27FC236}">
                <a16:creationId xmlns:a16="http://schemas.microsoft.com/office/drawing/2014/main" id="{8E41CB18-2E27-4459-8F0C-539205E169D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1638300"/>
            <a:ext cx="10763250" cy="4191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800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800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单看销售排名，它是一家“优秀门店”；加入成本、人工和优惠后，经营结论完全不同。</a:t>
            </a:r>
          </a:p>
        </p:txBody>
      </p:sp>
      <p:sp>
        <p:nvSpPr>
          <p:cNvPr id="5" name="sm0">
            <a:extLst xmlns:a="http://schemas.openxmlformats.org/drawingml/2006/main">
              <a:ext uri="{FF2B5EF4-FFF2-40B4-BE49-F238E27FC236}">
                <a16:creationId xmlns:a16="http://schemas.microsoft.com/office/drawing/2014/main" id="{256AB5B0-C5B6-4B88-A598-FFA332DB433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2324100"/>
            <a:ext cx="2524125" cy="12382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0F1F3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smv0">
            <a:extLst xmlns:a="http://schemas.openxmlformats.org/drawingml/2006/main">
              <a:ext uri="{FF2B5EF4-FFF2-40B4-BE49-F238E27FC236}">
                <a16:creationId xmlns:a16="http://schemas.microsoft.com/office/drawing/2014/main" id="{886375F2-1422-4C8C-8EED-F6A283BB87E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90550" y="2514600"/>
            <a:ext cx="1000125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86325"/>
          </a:bodyPr>
          <a:lstStyle xmlns:a="http://schemas.openxmlformats.org/drawingml/2006/main"/>
          <a:p xmlns:a="http://schemas.openxmlformats.org/drawingml/2006/main">
            <a:pPr algn="l">
              <a:defRPr sz="2925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2925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118</a:t>
            </a:r>
          </a:p>
        </p:txBody>
      </p:sp>
      <p:sp>
        <p:nvSpPr>
          <p:cNvPr id="7" name="sml0">
            <a:extLst xmlns:a="http://schemas.openxmlformats.org/drawingml/2006/main">
              <a:ext uri="{FF2B5EF4-FFF2-40B4-BE49-F238E27FC236}">
                <a16:creationId xmlns:a16="http://schemas.microsoft.com/office/drawing/2014/main" id="{73B73418-480D-421F-B892-CE041C525BD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638300" y="2600325"/>
            <a:ext cx="1095375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42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42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营收指数</a:t>
            </a:r>
          </a:p>
        </p:txBody>
      </p:sp>
      <p:sp>
        <p:nvSpPr>
          <p:cNvPr id="8" name="sm1">
            <a:extLst xmlns:a="http://schemas.openxmlformats.org/drawingml/2006/main">
              <a:ext uri="{FF2B5EF4-FFF2-40B4-BE49-F238E27FC236}">
                <a16:creationId xmlns:a16="http://schemas.microsoft.com/office/drawing/2014/main" id="{2A3A5B73-10FD-4A06-9B49-1A5157617A4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219450" y="2324100"/>
            <a:ext cx="2524125" cy="12382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0F1F3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9" name="smv1">
            <a:extLst xmlns:a="http://schemas.openxmlformats.org/drawingml/2006/main">
              <a:ext uri="{FF2B5EF4-FFF2-40B4-BE49-F238E27FC236}">
                <a16:creationId xmlns:a16="http://schemas.microsoft.com/office/drawing/2014/main" id="{91E87603-EDD3-4966-A1EF-2849EEB0164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409950" y="2514600"/>
            <a:ext cx="1000125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86325"/>
          </a:bodyPr>
          <a:lstStyle xmlns:a="http://schemas.openxmlformats.org/drawingml/2006/main"/>
          <a:p xmlns:a="http://schemas.openxmlformats.org/drawingml/2006/main">
            <a:pPr algn="l">
              <a:defRPr sz="2925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2925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132</a:t>
            </a:r>
          </a:p>
        </p:txBody>
      </p:sp>
      <p:sp>
        <p:nvSpPr>
          <p:cNvPr id="10" name="sml1">
            <a:extLst xmlns:a="http://schemas.openxmlformats.org/drawingml/2006/main">
              <a:ext uri="{FF2B5EF4-FFF2-40B4-BE49-F238E27FC236}">
                <a16:creationId xmlns:a16="http://schemas.microsoft.com/office/drawing/2014/main" id="{9AE91D42-BB1D-497F-AE11-22D1BB49C6B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457700" y="2600325"/>
            <a:ext cx="1095375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42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42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人工率指数</a:t>
            </a:r>
          </a:p>
        </p:txBody>
      </p:sp>
      <p:sp>
        <p:nvSpPr>
          <p:cNvPr id="11" name="sm2">
            <a:extLst xmlns:a="http://schemas.openxmlformats.org/drawingml/2006/main">
              <a:ext uri="{FF2B5EF4-FFF2-40B4-BE49-F238E27FC236}">
                <a16:creationId xmlns:a16="http://schemas.microsoft.com/office/drawing/2014/main" id="{8F108C7D-743B-44B9-8084-C3DB68DE468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38850" y="2324100"/>
            <a:ext cx="2524125" cy="12382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0F1F3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2" name="smv2">
            <a:extLst xmlns:a="http://schemas.openxmlformats.org/drawingml/2006/main">
              <a:ext uri="{FF2B5EF4-FFF2-40B4-BE49-F238E27FC236}">
                <a16:creationId xmlns:a16="http://schemas.microsoft.com/office/drawing/2014/main" id="{2DFE4936-B425-4CD8-8159-C394A2B0F24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29350" y="2514600"/>
            <a:ext cx="1000125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86325"/>
          </a:bodyPr>
          <a:lstStyle xmlns:a="http://schemas.openxmlformats.org/drawingml/2006/main"/>
          <a:p xmlns:a="http://schemas.openxmlformats.org/drawingml/2006/main">
            <a:pPr algn="l">
              <a:defRPr sz="2925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2925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141</a:t>
            </a:r>
          </a:p>
        </p:txBody>
      </p:sp>
      <p:sp>
        <p:nvSpPr>
          <p:cNvPr id="13" name="sml2">
            <a:extLst xmlns:a="http://schemas.openxmlformats.org/drawingml/2006/main">
              <a:ext uri="{FF2B5EF4-FFF2-40B4-BE49-F238E27FC236}">
                <a16:creationId xmlns:a16="http://schemas.microsoft.com/office/drawing/2014/main" id="{50C056DF-F81C-4F12-B25C-AA56F62B0DA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77100" y="2600325"/>
            <a:ext cx="1095375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83750"/>
          </a:bodyPr>
          <a:lstStyle xmlns:a="http://schemas.openxmlformats.org/drawingml/2006/main"/>
          <a:p xmlns:a="http://schemas.openxmlformats.org/drawingml/2006/main">
            <a:pPr algn="l">
              <a:defRPr sz="142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42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优惠成本指数</a:t>
            </a:r>
          </a:p>
        </p:txBody>
      </p:sp>
      <p:sp>
        <p:nvSpPr>
          <p:cNvPr id="14" name="sm3">
            <a:extLst xmlns:a="http://schemas.openxmlformats.org/drawingml/2006/main">
              <a:ext uri="{FF2B5EF4-FFF2-40B4-BE49-F238E27FC236}">
                <a16:creationId xmlns:a16="http://schemas.microsoft.com/office/drawing/2014/main" id="{5B4C555A-8E6B-4272-9979-7E503009B38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858250" y="2324100"/>
            <a:ext cx="2524125" cy="12382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EAF5FB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5" name="smv3">
            <a:extLst xmlns:a="http://schemas.openxmlformats.org/drawingml/2006/main">
              <a:ext uri="{FF2B5EF4-FFF2-40B4-BE49-F238E27FC236}">
                <a16:creationId xmlns:a16="http://schemas.microsoft.com/office/drawing/2014/main" id="{84E21C4A-DAE0-4E7B-955E-A838EF66234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048750" y="2514600"/>
            <a:ext cx="1000125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86325"/>
          </a:bodyPr>
          <a:lstStyle xmlns:a="http://schemas.openxmlformats.org/drawingml/2006/main"/>
          <a:p xmlns:a="http://schemas.openxmlformats.org/drawingml/2006/main">
            <a:pPr algn="l">
              <a:defRPr sz="2925" b="1">
                <a:solidFill>
                  <a:srgbClr val="2878FF"/>
                </a:solidFill>
                <a:latin typeface="Arial"/>
                <a:ea typeface="Arial"/>
                <a:cs typeface="Arial"/>
              </a:defRPr>
            </a:pPr>
            <a:r>
              <a:rPr sz="2925" b="1">
                <a:solidFill>
                  <a:srgbClr val="2878FF"/>
                </a:solidFill>
                <a:latin typeface="Arial"/>
                <a:ea typeface="Arial"/>
                <a:cs typeface="Arial"/>
              </a:rPr>
              <a:t>62</a:t>
            </a:r>
          </a:p>
        </p:txBody>
      </p:sp>
      <p:sp>
        <p:nvSpPr>
          <p:cNvPr id="16" name="sml3">
            <a:extLst xmlns:a="http://schemas.openxmlformats.org/drawingml/2006/main">
              <a:ext uri="{FF2B5EF4-FFF2-40B4-BE49-F238E27FC236}">
                <a16:creationId xmlns:a16="http://schemas.microsoft.com/office/drawing/2014/main" id="{3589CBA4-1FCB-47E1-BB28-31CCC879424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096500" y="2600325"/>
            <a:ext cx="1095375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83750"/>
          </a:bodyPr>
          <a:lstStyle xmlns:a="http://schemas.openxmlformats.org/drawingml/2006/main"/>
          <a:p xmlns:a="http://schemas.openxmlformats.org/drawingml/2006/main">
            <a:pPr algn="l">
              <a:defRPr sz="142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42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贡献利润指数</a:t>
            </a:r>
          </a:p>
        </p:txBody>
      </p:sp>
      <p:sp>
        <p:nvSpPr>
          <p:cNvPr id="17" name="store-root">
            <a:extLst xmlns:a="http://schemas.openxmlformats.org/drawingml/2006/main">
              <a:ext uri="{FF2B5EF4-FFF2-40B4-BE49-F238E27FC236}">
                <a16:creationId xmlns:a16="http://schemas.microsoft.com/office/drawing/2014/main" id="{2C56F8A7-BDDD-49E1-B01D-5FE1C97D07C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4000500"/>
            <a:ext cx="44767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0476"/>
          </a:bodyPr>
          <a:lstStyle xmlns:a="http://schemas.openxmlformats.org/drawingml/2006/main"/>
          <a:p xmlns:a="http://schemas.openxmlformats.org/drawingml/2006/main">
            <a:pPr algn="l">
              <a:defRPr sz="2100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AI 与规则联合给出的根因线索</a:t>
            </a:r>
          </a:p>
        </p:txBody>
      </p:sp>
      <p:sp>
        <p:nvSpPr>
          <p:cNvPr id="18" name="bullet-dot-480">
            <a:extLst xmlns:a="http://schemas.openxmlformats.org/drawingml/2006/main">
              <a:ext uri="{FF2B5EF4-FFF2-40B4-BE49-F238E27FC236}">
                <a16:creationId xmlns:a16="http://schemas.microsoft.com/office/drawing/2014/main" id="{18D70DC3-347C-492E-9388-E9C44593342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4638675"/>
            <a:ext cx="95250" cy="95250"/>
          </a:xfrm>
          <a:prstGeom xmlns:a="http://schemas.openxmlformats.org/drawingml/2006/main" prst="roundRect">
            <a:avLst>
              <a:gd name="adj" fmla="val 50000"/>
            </a:avLst>
          </a:prstGeom>
          <a:solidFill xmlns:a="http://schemas.openxmlformats.org/drawingml/2006/main">
            <a:srgbClr val="2878F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9" name="bullet-480">
            <a:extLst xmlns:a="http://schemas.openxmlformats.org/drawingml/2006/main">
              <a:ext uri="{FF2B5EF4-FFF2-40B4-BE49-F238E27FC236}">
                <a16:creationId xmlns:a16="http://schemas.microsoft.com/office/drawing/2014/main" id="{8000BD92-AB2F-4C20-AEC9-4BC588BB0EB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" y="4572000"/>
            <a:ext cx="472440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650" b="0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1650" b="0">
                <a:solidFill>
                  <a:srgbClr val="0A0A0A"/>
                </a:solidFill>
                <a:latin typeface="Arial"/>
                <a:ea typeface="Arial"/>
                <a:cs typeface="Arial"/>
              </a:rPr>
              <a:t>低谷时段人员配置没有随客流下降</a:t>
            </a:r>
          </a:p>
        </p:txBody>
      </p:sp>
      <p:sp>
        <p:nvSpPr>
          <p:cNvPr id="20" name="bullet-dot-538">
            <a:extLst xmlns:a="http://schemas.openxmlformats.org/drawingml/2006/main">
              <a:ext uri="{FF2B5EF4-FFF2-40B4-BE49-F238E27FC236}">
                <a16:creationId xmlns:a16="http://schemas.microsoft.com/office/drawing/2014/main" id="{5902A4D0-102A-4675-A91B-F8581EA9E25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5191125"/>
            <a:ext cx="95250" cy="95250"/>
          </a:xfrm>
          <a:prstGeom xmlns:a="http://schemas.openxmlformats.org/drawingml/2006/main" prst="roundRect">
            <a:avLst>
              <a:gd name="adj" fmla="val 50000"/>
            </a:avLst>
          </a:prstGeom>
          <a:solidFill xmlns:a="http://schemas.openxmlformats.org/drawingml/2006/main">
            <a:srgbClr val="2878F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1" name="bullet-538">
            <a:extLst xmlns:a="http://schemas.openxmlformats.org/drawingml/2006/main">
              <a:ext uri="{FF2B5EF4-FFF2-40B4-BE49-F238E27FC236}">
                <a16:creationId xmlns:a16="http://schemas.microsoft.com/office/drawing/2014/main" id="{A662C96D-13FC-4D4B-987F-ED5DCFDD173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" y="5124450"/>
            <a:ext cx="472440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650" b="0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1650" b="0">
                <a:solidFill>
                  <a:srgbClr val="0A0A0A"/>
                </a:solidFill>
                <a:latin typeface="Arial"/>
                <a:ea typeface="Arial"/>
                <a:cs typeface="Arial"/>
              </a:rPr>
              <a:t>高优惠订单集中在低贡献渠道</a:t>
            </a:r>
          </a:p>
        </p:txBody>
      </p:sp>
      <p:sp>
        <p:nvSpPr>
          <p:cNvPr id="22" name="bullet-dot-596">
            <a:extLst xmlns:a="http://schemas.openxmlformats.org/drawingml/2006/main">
              <a:ext uri="{FF2B5EF4-FFF2-40B4-BE49-F238E27FC236}">
                <a16:creationId xmlns:a16="http://schemas.microsoft.com/office/drawing/2014/main" id="{E0002539-CA52-409D-AC48-EEBF1FEF1E7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5743575"/>
            <a:ext cx="95250" cy="95250"/>
          </a:xfrm>
          <a:prstGeom xmlns:a="http://schemas.openxmlformats.org/drawingml/2006/main" prst="roundRect">
            <a:avLst>
              <a:gd name="adj" fmla="val 50000"/>
            </a:avLst>
          </a:prstGeom>
          <a:solidFill xmlns:a="http://schemas.openxmlformats.org/drawingml/2006/main">
            <a:srgbClr val="2878F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3" name="bullet-596">
            <a:extLst xmlns:a="http://schemas.openxmlformats.org/drawingml/2006/main">
              <a:ext uri="{FF2B5EF4-FFF2-40B4-BE49-F238E27FC236}">
                <a16:creationId xmlns:a16="http://schemas.microsoft.com/office/drawing/2014/main" id="{14CF0584-F671-4BC1-BBBE-0881E034AC1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" y="5676900"/>
            <a:ext cx="472440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650" b="0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1650" b="0">
                <a:solidFill>
                  <a:srgbClr val="0A0A0A"/>
                </a:solidFill>
                <a:latin typeface="Arial"/>
                <a:ea typeface="Arial"/>
                <a:cs typeface="Arial"/>
              </a:rPr>
              <a:t>两类高销量菜品实际耗用偏离标准</a:t>
            </a:r>
          </a:p>
        </p:txBody>
      </p:sp>
      <p:sp>
        <p:nvSpPr>
          <p:cNvPr id="24" name="store-plan">
            <a:extLst xmlns:a="http://schemas.openxmlformats.org/drawingml/2006/main">
              <a:ext uri="{FF2B5EF4-FFF2-40B4-BE49-F238E27FC236}">
                <a16:creationId xmlns:a16="http://schemas.microsoft.com/office/drawing/2014/main" id="{952C53B1-3CFD-4642-A6A1-5E67825DD60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4000500"/>
            <a:ext cx="21907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0476"/>
          </a:bodyPr>
          <a:lstStyle xmlns:a="http://schemas.openxmlformats.org/drawingml/2006/main"/>
          <a:p xmlns:a="http://schemas.openxmlformats.org/drawingml/2006/main">
            <a:pPr algn="l">
              <a:defRPr sz="2100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门店整改卡</a:t>
            </a:r>
          </a:p>
        </p:txBody>
      </p:sp>
      <p:sp>
        <p:nvSpPr>
          <p:cNvPr id="25" name="store-plan-box">
            <a:extLst xmlns:a="http://schemas.openxmlformats.org/drawingml/2006/main">
              <a:ext uri="{FF2B5EF4-FFF2-40B4-BE49-F238E27FC236}">
                <a16:creationId xmlns:a16="http://schemas.microsoft.com/office/drawing/2014/main" id="{29452D7D-977C-4CFA-95D2-0BD28CFC662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4533900"/>
            <a:ext cx="4905375" cy="13525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EAF5FB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6" name="store-plan-text">
            <a:extLst xmlns:a="http://schemas.openxmlformats.org/drawingml/2006/main">
              <a:ext uri="{FF2B5EF4-FFF2-40B4-BE49-F238E27FC236}">
                <a16:creationId xmlns:a16="http://schemas.microsoft.com/office/drawing/2014/main" id="{75B6401D-F56E-458D-B14F-58FDB4EFE3D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715125" y="4714875"/>
            <a:ext cx="4429125" cy="952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86590"/>
          </a:bodyPr>
          <a:lstStyle xmlns:a="http://schemas.openxmlformats.org/drawingml/2006/main"/>
          <a:p xmlns:a="http://schemas.openxmlformats.org/drawingml/2006/main">
            <a:pPr algn="l">
              <a:defRPr sz="1575" b="0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1575" b="0">
                <a:solidFill>
                  <a:srgbClr val="0A0A0A"/>
                </a:solidFill>
                <a:latin typeface="Arial"/>
                <a:ea typeface="Arial"/>
                <a:cs typeface="Arial"/>
              </a:rPr>
              <a:t>低谷缩班与跨岗 → 活动分时停投 → 核心原料抽称日清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pPr algn="l">
              <a:defRPr sz="1575" b="0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1575" b="0">
                <a:solidFill>
                  <a:srgbClr val="0A0A0A"/>
                </a:solidFill>
                <a:latin typeface="Arial"/>
                <a:ea typeface="Arial"/>
                <a:cs typeface="Arial"/>
              </a:rPr>
              <a:t>验收：每工时贡献提高、活动净贡献转正、成本差异收窄，同时监控出餐时长与客诉。</a:t>
            </a:r>
          </a:p>
        </p:txBody>
      </p:sp>
    </p:spTree>
    <p:extLst>
      <p:ext uri="{BB962C8B-B14F-4D97-AF65-F5344CB8AC3E}">
        <p14:creationId xmlns:p14="http://schemas.microsoft.com/office/powerpoint/2010/main" val="1194285904"/>
      </p:ext>
    </p:extLst>
  </p:cSld>
</p:sld>
</file>

<file path=ppt/slides/slide9.xml><?xml version="1.0" encoding="utf-8"?>
<p:sld xmlns:p="http://schemas.openxmlformats.org/presentationml/2006/main">
  <p:cSld>
    <p:bg>
      <p:bgPr>
        <a:solidFill xmlns:a="http://schemas.openxmlformats.org/drawingml/2006/main">
          <a:srgbClr val="FFFFFF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2" name="eyebrow">
            <a:extLst xmlns:a="http://schemas.openxmlformats.org/drawingml/2006/main">
              <a:ext uri="{FF2B5EF4-FFF2-40B4-BE49-F238E27FC236}">
                <a16:creationId xmlns:a16="http://schemas.microsoft.com/office/drawing/2014/main" id="{15C84A21-3E39-480E-885F-BCDBF565035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285750"/>
            <a:ext cx="6191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5833"/>
          </a:bodyPr>
          <a:lstStyle xmlns:a="http://schemas.openxmlformats.org/drawingml/2006/main"/>
          <a:p xmlns:a="http://schemas.openxmlformats.org/drawingml/2006/main">
            <a:pPr algn="l">
              <a:defRPr sz="1200" b="1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200" b="1">
                <a:solidFill>
                  <a:srgbClr val="5E6572"/>
                </a:solidFill>
                <a:latin typeface="Arial"/>
                <a:ea typeface="Arial"/>
                <a:cs typeface="Arial"/>
              </a:rPr>
              <a:t>匿名复合案例 · 营销活动 X</a:t>
            </a:r>
          </a:p>
        </p:txBody>
      </p:sp>
      <p:sp>
        <p:nvSpPr>
          <p:cNvPr id="2" name="title">
            <a:extLst xmlns:a="http://schemas.openxmlformats.org/drawingml/2006/main">
              <a:ext uri="{FF2B5EF4-FFF2-40B4-BE49-F238E27FC236}">
                <a16:creationId xmlns:a16="http://schemas.microsoft.com/office/drawing/2014/main" id="{2D1E8481-8CF8-4D51-90F1-F992F3C94FF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647700"/>
            <a:ext cx="11049000" cy="685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3600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3600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匿名案例三：订单增长了，活动却可能在消耗利润</a:t>
            </a:r>
          </a:p>
        </p:txBody>
      </p:sp>
      <p:sp>
        <p:nvSpPr>
          <p:cNvPr id="3" name="page">
            <a:extLst xmlns:a="http://schemas.openxmlformats.org/drawingml/2006/main">
              <a:ext uri="{FF2B5EF4-FFF2-40B4-BE49-F238E27FC236}">
                <a16:creationId xmlns:a16="http://schemas.microsoft.com/office/drawing/2014/main" id="{653E26FB-4216-4D63-9432-DD145E5758A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220450" y="6305550"/>
            <a:ext cx="571500" cy="209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68889"/>
          </a:bodyPr>
          <a:lstStyle xmlns:a="http://schemas.openxmlformats.org/drawingml/2006/main"/>
          <a:p xmlns:a="http://schemas.openxmlformats.org/drawingml/2006/main">
            <a:pPr algn="r">
              <a:defRPr sz="112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12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09</a:t>
            </a:r>
          </a:p>
        </p:txBody>
      </p:sp>
      <p:sp>
        <p:nvSpPr>
          <p:cNvPr id="4" name="mv0">
            <a:extLst xmlns:a="http://schemas.openxmlformats.org/drawingml/2006/main">
              <a:ext uri="{FF2B5EF4-FFF2-40B4-BE49-F238E27FC236}">
                <a16:creationId xmlns:a16="http://schemas.microsoft.com/office/drawing/2014/main" id="{AFAA83A7-48EC-47E2-9DE6-9C759B98655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1952625"/>
            <a:ext cx="2381250" cy="714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3750" b="1">
                <a:solidFill>
                  <a:srgbClr val="2878FF"/>
                </a:solidFill>
                <a:latin typeface="Arial"/>
                <a:ea typeface="Arial"/>
                <a:cs typeface="Arial"/>
              </a:defRPr>
            </a:pPr>
            <a:r>
              <a:rPr sz="3750" b="1">
                <a:solidFill>
                  <a:srgbClr val="2878FF"/>
                </a:solidFill>
                <a:latin typeface="Arial"/>
                <a:ea typeface="Arial"/>
                <a:cs typeface="Arial"/>
              </a:rPr>
              <a:t>115</a:t>
            </a:r>
          </a:p>
        </p:txBody>
      </p:sp>
      <p:sp>
        <p:nvSpPr>
          <p:cNvPr id="5" name="ml0">
            <a:extLst xmlns:a="http://schemas.openxmlformats.org/drawingml/2006/main">
              <a:ext uri="{FF2B5EF4-FFF2-40B4-BE49-F238E27FC236}">
                <a16:creationId xmlns:a16="http://schemas.microsoft.com/office/drawing/2014/main" id="{AA6E7A91-666D-4E32-965F-319C1ADAAA5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2743200"/>
            <a:ext cx="238125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6212"/>
          </a:bodyPr>
          <a:lstStyle xmlns:a="http://schemas.openxmlformats.org/drawingml/2006/main"/>
          <a:p xmlns:a="http://schemas.openxmlformats.org/drawingml/2006/main">
            <a:pPr algn="l">
              <a:defRPr sz="1650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650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订单指数</a:t>
            </a:r>
          </a:p>
        </p:txBody>
      </p:sp>
      <p:cxnSp>
        <p:nvCxnSpPr>
          <p:cNvPr id="27" name=""/>
          <p:cNvCxnSpPr/>
          <p:nvPr/>
        </p:nvCxnSpPr>
        <p:spPr>
          <a:xfrm xmlns:a="http://schemas.openxmlformats.org/drawingml/2006/main">
            <a:off x="400050" y="3238500"/>
            <a:ext cx="2381250" cy="0"/>
          </a:xfrm>
          <a:prstGeom xmlns:a="http://schemas.openxmlformats.org/drawingml/2006/main" prst="straightConnector1">
            <a:avLst/>
          </a:prstGeom>
          <a:ln xmlns:a="http://schemas.openxmlformats.org/drawingml/2006/main" w="38100">
            <a:solidFill>
              <a:srgbClr val="2878FF"/>
            </a:solidFill>
            <a:prstDash val="solid"/>
          </a:ln>
        </p:spPr>
      </p:cxnSp>
      <p:sp>
        <p:nvSpPr>
          <p:cNvPr id="7" name="mv1">
            <a:extLst xmlns:a="http://schemas.openxmlformats.org/drawingml/2006/main">
              <a:ext uri="{FF2B5EF4-FFF2-40B4-BE49-F238E27FC236}">
                <a16:creationId xmlns:a16="http://schemas.microsoft.com/office/drawing/2014/main" id="{7EAC1A2F-B448-4D52-A751-D1059AC9B1F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257550" y="1952625"/>
            <a:ext cx="2381250" cy="714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3750" b="1">
                <a:solidFill>
                  <a:srgbClr val="E55555"/>
                </a:solidFill>
                <a:latin typeface="Arial"/>
                <a:ea typeface="Arial"/>
                <a:cs typeface="Arial"/>
              </a:defRPr>
            </a:pPr>
            <a:r>
              <a:rPr sz="3750" b="1">
                <a:solidFill>
                  <a:srgbClr val="E55555"/>
                </a:solidFill>
                <a:latin typeface="Arial"/>
                <a:ea typeface="Arial"/>
                <a:cs typeface="Arial"/>
              </a:rPr>
              <a:t>82</a:t>
            </a:r>
          </a:p>
        </p:txBody>
      </p:sp>
      <p:sp>
        <p:nvSpPr>
          <p:cNvPr id="8" name="ml1">
            <a:extLst xmlns:a="http://schemas.openxmlformats.org/drawingml/2006/main">
              <a:ext uri="{FF2B5EF4-FFF2-40B4-BE49-F238E27FC236}">
                <a16:creationId xmlns:a16="http://schemas.microsoft.com/office/drawing/2014/main" id="{0C51F71A-167C-43AF-8D06-DACD568A485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257550" y="2743200"/>
            <a:ext cx="238125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6212"/>
          </a:bodyPr>
          <a:lstStyle xmlns:a="http://schemas.openxmlformats.org/drawingml/2006/main"/>
          <a:p xmlns:a="http://schemas.openxmlformats.org/drawingml/2006/main">
            <a:pPr algn="l">
              <a:defRPr sz="1650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650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活动贡献指数</a:t>
            </a:r>
          </a:p>
        </p:txBody>
      </p:sp>
      <p:cxnSp>
        <p:nvCxnSpPr>
          <p:cNvPr id="30" name=""/>
          <p:cNvCxnSpPr/>
          <p:nvPr/>
        </p:nvCxnSpPr>
        <p:spPr>
          <a:xfrm xmlns:a="http://schemas.openxmlformats.org/drawingml/2006/main">
            <a:off x="3257550" y="3238500"/>
            <a:ext cx="2381250" cy="0"/>
          </a:xfrm>
          <a:prstGeom xmlns:a="http://schemas.openxmlformats.org/drawingml/2006/main" prst="straightConnector1">
            <a:avLst/>
          </a:prstGeom>
          <a:ln xmlns:a="http://schemas.openxmlformats.org/drawingml/2006/main" w="38100">
            <a:solidFill>
              <a:srgbClr val="E55555"/>
            </a:solidFill>
            <a:prstDash val="solid"/>
          </a:ln>
        </p:spPr>
      </p:cxnSp>
      <p:sp>
        <p:nvSpPr>
          <p:cNvPr id="10" name="mv2">
            <a:extLst xmlns:a="http://schemas.openxmlformats.org/drawingml/2006/main">
              <a:ext uri="{FF2B5EF4-FFF2-40B4-BE49-F238E27FC236}">
                <a16:creationId xmlns:a16="http://schemas.microsoft.com/office/drawing/2014/main" id="{DED93EA6-5F17-41BE-AA9C-CA1CAC185CC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15050" y="1952625"/>
            <a:ext cx="2381250" cy="714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3750" b="1">
                <a:solidFill>
                  <a:srgbClr val="D89122"/>
                </a:solidFill>
                <a:latin typeface="Arial"/>
                <a:ea typeface="Arial"/>
                <a:cs typeface="Arial"/>
              </a:defRPr>
            </a:pPr>
            <a:r>
              <a:rPr sz="3750" b="1">
                <a:solidFill>
                  <a:srgbClr val="D89122"/>
                </a:solidFill>
                <a:latin typeface="Arial"/>
                <a:ea typeface="Arial"/>
                <a:cs typeface="Arial"/>
              </a:rPr>
              <a:t>93</a:t>
            </a:r>
          </a:p>
        </p:txBody>
      </p:sp>
      <p:sp>
        <p:nvSpPr>
          <p:cNvPr id="11" name="ml2">
            <a:extLst xmlns:a="http://schemas.openxmlformats.org/drawingml/2006/main">
              <a:ext uri="{FF2B5EF4-FFF2-40B4-BE49-F238E27FC236}">
                <a16:creationId xmlns:a16="http://schemas.microsoft.com/office/drawing/2014/main" id="{6647FBBD-95A3-40CF-80B4-34B017C8A99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15050" y="2743200"/>
            <a:ext cx="238125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6212"/>
          </a:bodyPr>
          <a:lstStyle xmlns:a="http://schemas.openxmlformats.org/drawingml/2006/main"/>
          <a:p xmlns:a="http://schemas.openxmlformats.org/drawingml/2006/main">
            <a:pPr algn="l">
              <a:defRPr sz="1650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650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复购指数</a:t>
            </a:r>
          </a:p>
        </p:txBody>
      </p:sp>
      <p:cxnSp>
        <p:nvCxnSpPr>
          <p:cNvPr id="33" name=""/>
          <p:cNvCxnSpPr/>
          <p:nvPr/>
        </p:nvCxnSpPr>
        <p:spPr>
          <a:xfrm xmlns:a="http://schemas.openxmlformats.org/drawingml/2006/main">
            <a:off x="6115050" y="3238500"/>
            <a:ext cx="2381250" cy="0"/>
          </a:xfrm>
          <a:prstGeom xmlns:a="http://schemas.openxmlformats.org/drawingml/2006/main" prst="straightConnector1">
            <a:avLst/>
          </a:prstGeom>
          <a:ln xmlns:a="http://schemas.openxmlformats.org/drawingml/2006/main" w="38100">
            <a:solidFill>
              <a:srgbClr val="D89122"/>
            </a:solidFill>
            <a:prstDash val="solid"/>
          </a:ln>
        </p:spPr>
      </p:cxnSp>
      <p:sp>
        <p:nvSpPr>
          <p:cNvPr id="13" name="m-read">
            <a:extLst xmlns:a="http://schemas.openxmlformats.org/drawingml/2006/main">
              <a:ext uri="{FF2B5EF4-FFF2-40B4-BE49-F238E27FC236}">
                <a16:creationId xmlns:a16="http://schemas.microsoft.com/office/drawing/2014/main" id="{196BFF88-D78F-449D-A7E6-35B1E9B3C36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239250" y="1952625"/>
            <a:ext cx="20955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0476"/>
          </a:bodyPr>
          <a:lstStyle xmlns:a="http://schemas.openxmlformats.org/drawingml/2006/main"/>
          <a:p xmlns:a="http://schemas.openxmlformats.org/drawingml/2006/main">
            <a:pPr algn="l">
              <a:defRPr sz="2100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系统判断</a:t>
            </a:r>
          </a:p>
        </p:txBody>
      </p:sp>
      <p:sp>
        <p:nvSpPr>
          <p:cNvPr id="14" name="m-read-b">
            <a:extLst xmlns:a="http://schemas.openxmlformats.org/drawingml/2006/main">
              <a:ext uri="{FF2B5EF4-FFF2-40B4-BE49-F238E27FC236}">
                <a16:creationId xmlns:a16="http://schemas.microsoft.com/office/drawing/2014/main" id="{5F8921C4-FC7A-4C3A-A80F-D38D0AB7CB1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239250" y="2571750"/>
            <a:ext cx="2095500" cy="1238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57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57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活动带来订单，但佣金、优惠和食材成本吞噬增量；新增顾客没有形成足够二购。</a:t>
            </a:r>
          </a:p>
        </p:txBody>
      </p:sp>
      <p:cxnSp>
        <p:nvCxnSpPr>
          <p:cNvPr id="36" name=""/>
          <p:cNvCxnSpPr/>
          <p:nvPr/>
        </p:nvCxnSpPr>
        <p:spPr>
          <a:xfrm xmlns:a="http://schemas.openxmlformats.org/drawingml/2006/main">
            <a:off x="400050" y="4095750"/>
            <a:ext cx="10982325" cy="0"/>
          </a:xfrm>
          <a:prstGeom xmlns:a="http://schemas.openxmlformats.org/drawingml/2006/main" prst="straightConnector1">
            <a:avLst/>
          </a:prstGeom>
          <a:ln xmlns:a="http://schemas.openxmlformats.org/drawingml/2006/main" w="9525">
            <a:solidFill>
              <a:srgbClr val="B8BCC4"/>
            </a:solidFill>
            <a:prstDash val="solid"/>
          </a:ln>
        </p:spPr>
      </p:cxnSp>
      <p:sp>
        <p:nvSpPr>
          <p:cNvPr id="16" name="m-ai-h">
            <a:extLst xmlns:a="http://schemas.openxmlformats.org/drawingml/2006/main">
              <a:ext uri="{FF2B5EF4-FFF2-40B4-BE49-F238E27FC236}">
                <a16:creationId xmlns:a16="http://schemas.microsoft.com/office/drawing/2014/main" id="{DD1E1718-8119-4B84-B0C8-C1180043A2B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4476750"/>
            <a:ext cx="228600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84524"/>
          </a:bodyPr>
          <a:lstStyle xmlns:a="http://schemas.openxmlformats.org/drawingml/2006/main"/>
          <a:p xmlns:a="http://schemas.openxmlformats.org/drawingml/2006/main">
            <a:pPr algn="l">
              <a:defRPr sz="2100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AI 辅助动作</a:t>
            </a:r>
          </a:p>
        </p:txBody>
      </p:sp>
      <p:sp>
        <p:nvSpPr>
          <p:cNvPr id="17" name="m-ai-b">
            <a:extLst xmlns:a="http://schemas.openxmlformats.org/drawingml/2006/main">
              <a:ext uri="{FF2B5EF4-FFF2-40B4-BE49-F238E27FC236}">
                <a16:creationId xmlns:a16="http://schemas.microsoft.com/office/drawing/2014/main" id="{E9D6DD74-DC68-4D36-A1F2-2F977B31D65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5010150"/>
            <a:ext cx="6191250" cy="685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72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72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识别高响应餐段与人群 → 缩小投放范围 → 保留贡献为正的组合 → 追踪 7/30 日复购</a:t>
            </a:r>
          </a:p>
        </p:txBody>
      </p:sp>
      <p:sp>
        <p:nvSpPr>
          <p:cNvPr id="18" name="m-accept">
            <a:extLst xmlns:a="http://schemas.openxmlformats.org/drawingml/2006/main">
              <a:ext uri="{FF2B5EF4-FFF2-40B4-BE49-F238E27FC236}">
                <a16:creationId xmlns:a16="http://schemas.microsoft.com/office/drawing/2014/main" id="{621530FF-25C6-4433-9CD1-325DE5FCD1A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429500" y="4476750"/>
            <a:ext cx="3952875" cy="12192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A0A0A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9" name="m-accept-h">
            <a:extLst xmlns:a="http://schemas.openxmlformats.org/drawingml/2006/main">
              <a:ext uri="{FF2B5EF4-FFF2-40B4-BE49-F238E27FC236}">
                <a16:creationId xmlns:a16="http://schemas.microsoft.com/office/drawing/2014/main" id="{5CD687DA-89BE-44E2-9D9F-BAD89E632BA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67625" y="4667250"/>
            <a:ext cx="3476625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81333"/>
          </a:bodyPr>
          <a:lstStyle xmlns:a="http://schemas.openxmlformats.org/drawingml/2006/main"/>
          <a:p xmlns:a="http://schemas.openxmlformats.org/drawingml/2006/main">
            <a:pPr algn="l">
              <a:defRPr sz="18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8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验收不只看订单量</a:t>
            </a:r>
          </a:p>
        </p:txBody>
      </p:sp>
      <p:sp>
        <p:nvSpPr>
          <p:cNvPr id="20" name="m-accept-b">
            <a:extLst xmlns:a="http://schemas.openxmlformats.org/drawingml/2006/main">
              <a:ext uri="{FF2B5EF4-FFF2-40B4-BE49-F238E27FC236}">
                <a16:creationId xmlns:a16="http://schemas.microsoft.com/office/drawing/2014/main" id="{938DAC6F-5D6C-41B5-80DE-B1D5A53C3B3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67625" y="5124450"/>
            <a:ext cx="3476625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5640"/>
          </a:bodyPr>
          <a:lstStyle xmlns:a="http://schemas.openxmlformats.org/drawingml/2006/main"/>
          <a:p xmlns:a="http://schemas.openxmlformats.org/drawingml/2006/main">
            <a:pPr algn="l">
              <a:defRPr sz="1575" b="0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575" b="0">
                <a:solidFill>
                  <a:srgbClr val="FFFFFF"/>
                </a:solidFill>
                <a:latin typeface="Arial"/>
                <a:ea typeface="Arial"/>
                <a:cs typeface="Arial"/>
              </a:rPr>
              <a:t>佣金后贡献提高 + 复购改善 + 客单稳定</a:t>
            </a:r>
          </a:p>
        </p:txBody>
      </p:sp>
      <p:sp>
        <p:nvSpPr>
          <p:cNvPr id="21" name="m-foot">
            <a:extLst xmlns:a="http://schemas.openxmlformats.org/drawingml/2006/main">
              <a:ext uri="{FF2B5EF4-FFF2-40B4-BE49-F238E27FC236}">
                <a16:creationId xmlns:a16="http://schemas.microsoft.com/office/drawing/2014/main" id="{9CF66B8B-C2A5-4A9D-8F05-24F09E5395D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6019800"/>
            <a:ext cx="571500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80208"/>
          </a:bodyPr>
          <a:lstStyle xmlns:a="http://schemas.openxmlformats.org/drawingml/2006/main"/>
          <a:p xmlns:a="http://schemas.openxmlformats.org/drawingml/2006/main">
            <a:pPr algn="l">
              <a:defRPr sz="1200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200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所有指数以活动前基线=100，仅用于阐释方法。</a:t>
            </a:r>
          </a:p>
        </p:txBody>
      </p:sp>
    </p:spTree>
    <p:extLst>
      <p:ext uri="{BB962C8B-B14F-4D97-AF65-F5344CB8AC3E}">
        <p14:creationId xmlns:p14="http://schemas.microsoft.com/office/powerpoint/2010/main" val="510007651"/>
      </p:ext>
    </p:extLst>
  </p:cSld>
</p:sld>
</file>

<file path=ppt/theme/theme1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docProps/app.xml><?xml version="1.0" encoding="utf-8"?>
<ap:Properties xmlns:ap="http://schemas.openxmlformats.org/officeDocument/2006/extended-properties">
  <ap:Application>Walnut Exporter</ap:Application>
  <ap:PresentationFormat>Converted Presentation</ap:PresentationFormat>
  <ap:Slides>0</ap:Slides>
  <ap:Notes>0</ap:Notes>
  <ap:HiddenSlides>0</ap:HiddenSlides>
  <ap:SharedDoc>false</ap:SharedDoc>
  <ap:DocSecurity>0</ap:DocSecurity>
</ap:Properties>
</file>

<file path=docProps/core.xml><?xml version="1.0" encoding="utf-8"?>
<coreProperties xmlns:dc="http://purl.org/dc/elements/1.1/" xmlns:dcterms="http://purl.org/dc/terms/" xmlns:xsi="http://www.w3.org/2001/XMLSchema-instance" xmlns="http://schemas.openxmlformats.org/package/2006/metadata/core-properties">
  <dc:creator>Walnut Exporter</dc:creator>
  <lastModifiedBy>Walnut Exporter</lastModifiedBy>
  <dc:title>Presentation</dc:title>
  <dcterms:created xsi:type="dcterms:W3CDTF">2026-08-01T05:21:37.5060000Z</dcterms:created>
  <dcterms:modified xsi:type="dcterms:W3CDTF">2026-08-01T05:21:37.5060000Z</dcterms:modified>
</coreProperties>
</file>