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2220a6b81d54d33" /><Relationship Type="http://schemas.openxmlformats.org/officeDocument/2006/relationships/extended-properties" Target="/docProps/app.xml" Id="Rae10d6f68ca244fc" /><Relationship Type="http://schemas.openxmlformats.org/officeDocument/2006/relationships/officeDocument" Target="/ppt/presentation.xml" Id="R32d10d93174e415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4538512a3e64b1d"/>
  </p:sldMasterIdLst>
  <p:notesMasterIdLst>
    <p:notesMasterId xmlns:r="http://schemas.openxmlformats.org/officeDocument/2006/relationships" r:id="R89733b60e6e34d8b"/>
  </p:notesMasterIdLst>
  <p:sldIdLst>
    <p:sldId xmlns:r="http://schemas.openxmlformats.org/officeDocument/2006/relationships" id="256" r:id="R3992c9551c104636"/>
    <p:sldId xmlns:r="http://schemas.openxmlformats.org/officeDocument/2006/relationships" id="257" r:id="Rd623362ce2944716"/>
    <p:sldId xmlns:r="http://schemas.openxmlformats.org/officeDocument/2006/relationships" id="258" r:id="Rb037e692aa514df5"/>
    <p:sldId xmlns:r="http://schemas.openxmlformats.org/officeDocument/2006/relationships" id="259" r:id="Rab40aa28e27f4c78"/>
    <p:sldId xmlns:r="http://schemas.openxmlformats.org/officeDocument/2006/relationships" id="260" r:id="R3f1c797b248b4244"/>
    <p:sldId xmlns:r="http://schemas.openxmlformats.org/officeDocument/2006/relationships" id="261" r:id="Rb7dd727e1c074b22"/>
    <p:sldId xmlns:r="http://schemas.openxmlformats.org/officeDocument/2006/relationships" id="262" r:id="Re2521bd7769b482a"/>
    <p:sldId xmlns:r="http://schemas.openxmlformats.org/officeDocument/2006/relationships" id="263" r:id="R5997dcdc17f544c1"/>
    <p:sldId xmlns:r="http://schemas.openxmlformats.org/officeDocument/2006/relationships" id="264" r:id="Rbfdf6c19b5f94585"/>
    <p:sldId xmlns:r="http://schemas.openxmlformats.org/officeDocument/2006/relationships" id="265" r:id="Rb1c6671f14784221"/>
    <p:sldId xmlns:r="http://schemas.openxmlformats.org/officeDocument/2006/relationships" id="266" r:id="Raec02618082944f5"/>
    <p:sldId xmlns:r="http://schemas.openxmlformats.org/officeDocument/2006/relationships" id="267" r:id="R3686e7001bae489b"/>
    <p:sldId xmlns:r="http://schemas.openxmlformats.org/officeDocument/2006/relationships" id="268" r:id="R45459b3dbb224906"/>
    <p:sldId xmlns:r="http://schemas.openxmlformats.org/officeDocument/2006/relationships" id="269" r:id="R43a0c51bd0ce4dee"/>
    <p:sldId xmlns:r="http://schemas.openxmlformats.org/officeDocument/2006/relationships" id="270" r:id="R35c63a950e924c5f"/>
    <p:sldId xmlns:r="http://schemas.openxmlformats.org/officeDocument/2006/relationships" id="271" r:id="Rf1901f7bec8a44df"/>
    <p:sldId xmlns:r="http://schemas.openxmlformats.org/officeDocument/2006/relationships" id="272" r:id="R358558effee94ff6"/>
    <p:sldId xmlns:r="http://schemas.openxmlformats.org/officeDocument/2006/relationships" id="273" r:id="R9c614e230d9b46fa"/>
    <p:sldId xmlns:r="http://schemas.openxmlformats.org/officeDocument/2006/relationships" id="274" r:id="R3db50ca0c59340b5"/>
    <p:sldId xmlns:r="http://schemas.openxmlformats.org/officeDocument/2006/relationships" id="275" r:id="R73ff9cb323bc45a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9c03089512247d5" /><Relationship Type="http://schemas.openxmlformats.org/officeDocument/2006/relationships/slideMaster" Target="/ppt/slideMasters/slideMaster1.xml" Id="R04538512a3e64b1d" /><Relationship Type="http://schemas.openxmlformats.org/officeDocument/2006/relationships/notesMaster" Target="/ppt/notesMasters/notesMaster1.xml" Id="R89733b60e6e34d8b" /><Relationship Type="http://schemas.openxmlformats.org/officeDocument/2006/relationships/presProps" Target="/ppt/presProps.xml" Id="Rdac2609f1aea4263" /><Relationship Type="http://schemas.openxmlformats.org/officeDocument/2006/relationships/tableStyles" Target="/ppt/tableStyles.xml" Id="R3738df573b244c97" /><Relationship Type="http://schemas.openxmlformats.org/officeDocument/2006/relationships/slide" Target="/ppt/slides/slide1.xml" Id="R3992c9551c104636" /><Relationship Type="http://schemas.openxmlformats.org/officeDocument/2006/relationships/slide" Target="/ppt/slides/slide2.xml" Id="Rd623362ce2944716" /><Relationship Type="http://schemas.openxmlformats.org/officeDocument/2006/relationships/slide" Target="/ppt/slides/slide3.xml" Id="Rb037e692aa514df5" /><Relationship Type="http://schemas.openxmlformats.org/officeDocument/2006/relationships/slide" Target="/ppt/slides/slide4.xml" Id="Rab40aa28e27f4c78" /><Relationship Type="http://schemas.openxmlformats.org/officeDocument/2006/relationships/slide" Target="/ppt/slides/slide5.xml" Id="R3f1c797b248b4244" /><Relationship Type="http://schemas.openxmlformats.org/officeDocument/2006/relationships/slide" Target="/ppt/slides/slide6.xml" Id="Rb7dd727e1c074b22" /><Relationship Type="http://schemas.openxmlformats.org/officeDocument/2006/relationships/slide" Target="/ppt/slides/slide7.xml" Id="Re2521bd7769b482a" /><Relationship Type="http://schemas.openxmlformats.org/officeDocument/2006/relationships/slide" Target="/ppt/slides/slide8.xml" Id="R5997dcdc17f544c1" /><Relationship Type="http://schemas.openxmlformats.org/officeDocument/2006/relationships/slide" Target="/ppt/slides/slide9.xml" Id="Rbfdf6c19b5f94585" /><Relationship Type="http://schemas.openxmlformats.org/officeDocument/2006/relationships/slide" Target="/ppt/slides/slide10.xml" Id="Rb1c6671f14784221" /><Relationship Type="http://schemas.openxmlformats.org/officeDocument/2006/relationships/slide" Target="/ppt/slides/slide11.xml" Id="Raec02618082944f5" /><Relationship Type="http://schemas.openxmlformats.org/officeDocument/2006/relationships/slide" Target="/ppt/slides/slide12.xml" Id="R3686e7001bae489b" /><Relationship Type="http://schemas.openxmlformats.org/officeDocument/2006/relationships/slide" Target="/ppt/slides/slide13.xml" Id="R45459b3dbb224906" /><Relationship Type="http://schemas.openxmlformats.org/officeDocument/2006/relationships/slide" Target="/ppt/slides/slide14.xml" Id="R43a0c51bd0ce4dee" /><Relationship Type="http://schemas.openxmlformats.org/officeDocument/2006/relationships/slide" Target="/ppt/slides/slide15.xml" Id="R35c63a950e924c5f" /><Relationship Type="http://schemas.openxmlformats.org/officeDocument/2006/relationships/slide" Target="/ppt/slides/slide16.xml" Id="Rf1901f7bec8a44df" /><Relationship Type="http://schemas.openxmlformats.org/officeDocument/2006/relationships/slide" Target="/ppt/slides/slide17.xml" Id="R358558effee94ff6" /><Relationship Type="http://schemas.openxmlformats.org/officeDocument/2006/relationships/slide" Target="/ppt/slides/slide18.xml" Id="R9c614e230d9b46fa" /><Relationship Type="http://schemas.openxmlformats.org/officeDocument/2006/relationships/slide" Target="/ppt/slides/slide19.xml" Id="R3db50ca0c59340b5" /><Relationship Type="http://schemas.openxmlformats.org/officeDocument/2006/relationships/slide" Target="/ppt/slides/slide20.xml" Id="R73ff9cb323bc45a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47ef2ad096fd473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02f7939a93346b6" /><Relationship Type="http://schemas.openxmlformats.org/officeDocument/2006/relationships/notesMaster" Target="/ppt/notesMasters/notesMaster1.xml" Id="Rd1042ad6b38d4fc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cc3e7c921ab54378" /><Relationship Type="http://schemas.openxmlformats.org/officeDocument/2006/relationships/notesMaster" Target="/ppt/notesMasters/notesMaster1.xml" Id="R6c4f5e65909a4ce6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bb6129e41ab84600" /><Relationship Type="http://schemas.openxmlformats.org/officeDocument/2006/relationships/notesMaster" Target="/ppt/notesMasters/notesMaster1.xml" Id="R73d65afd9fdf4fec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a2507cc8729147a4" /><Relationship Type="http://schemas.openxmlformats.org/officeDocument/2006/relationships/notesMaster" Target="/ppt/notesMasters/notesMaster1.xml" Id="R0a932e21dc7f40ed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c0dcaad11bf046fe" /><Relationship Type="http://schemas.openxmlformats.org/officeDocument/2006/relationships/notesMaster" Target="/ppt/notesMasters/notesMaster1.xml" Id="R6ad84e7c08d549d6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e1d4cef8afc54a0a" /><Relationship Type="http://schemas.openxmlformats.org/officeDocument/2006/relationships/notesMaster" Target="/ppt/notesMasters/notesMaster1.xml" Id="R9c0eb0bfd81047bd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2724daa30be34f9f" /><Relationship Type="http://schemas.openxmlformats.org/officeDocument/2006/relationships/notesMaster" Target="/ppt/notesMasters/notesMaster1.xml" Id="Rebc28edc9ab14bcc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89f941564af94a0a" /><Relationship Type="http://schemas.openxmlformats.org/officeDocument/2006/relationships/notesMaster" Target="/ppt/notesMasters/notesMaster1.xml" Id="Rdbf217eaaa2441c8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ca209c71d5444b7a" /><Relationship Type="http://schemas.openxmlformats.org/officeDocument/2006/relationships/notesMaster" Target="/ppt/notesMasters/notesMaster1.xml" Id="Rdd91807421204b98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06973cc621ee4749" /><Relationship Type="http://schemas.openxmlformats.org/officeDocument/2006/relationships/notesMaster" Target="/ppt/notesMasters/notesMaster1.xml" Id="Reba306b730c242e0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1787a1da78744264" /><Relationship Type="http://schemas.openxmlformats.org/officeDocument/2006/relationships/notesMaster" Target="/ppt/notesMasters/notesMaster1.xml" Id="Rcc3be485b4bf491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f3b7e74533c4773" /><Relationship Type="http://schemas.openxmlformats.org/officeDocument/2006/relationships/notesMaster" Target="/ppt/notesMasters/notesMaster1.xml" Id="R6f3f6e7bb9d24d43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c465b60ae913446f" /><Relationship Type="http://schemas.openxmlformats.org/officeDocument/2006/relationships/notesMaster" Target="/ppt/notesMasters/notesMaster1.xml" Id="R33dbe9c36ad54a2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5a73a4844a54759" /><Relationship Type="http://schemas.openxmlformats.org/officeDocument/2006/relationships/notesMaster" Target="/ppt/notesMasters/notesMaster1.xml" Id="Ref7b507bddc6431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fafd0692d846447b" /><Relationship Type="http://schemas.openxmlformats.org/officeDocument/2006/relationships/notesMaster" Target="/ppt/notesMasters/notesMaster1.xml" Id="Reae99f8464704ee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c8259a37f024e6f" /><Relationship Type="http://schemas.openxmlformats.org/officeDocument/2006/relationships/notesMaster" Target="/ppt/notesMasters/notesMaster1.xml" Id="R8c3be5c8bf9a413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102afe06cc34a52" /><Relationship Type="http://schemas.openxmlformats.org/officeDocument/2006/relationships/notesMaster" Target="/ppt/notesMasters/notesMaster1.xml" Id="Rec85b0b1d6db481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2c20f6248dc42db" /><Relationship Type="http://schemas.openxmlformats.org/officeDocument/2006/relationships/notesMaster" Target="/ppt/notesMasters/notesMaster1.xml" Id="Rab5e4a391f0f4913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3405a7b39714480" /><Relationship Type="http://schemas.openxmlformats.org/officeDocument/2006/relationships/notesMaster" Target="/ppt/notesMasters/notesMaster1.xml" Id="R103425e53d934a9e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bc16389ae70242ef" /><Relationship Type="http://schemas.openxmlformats.org/officeDocument/2006/relationships/notesMaster" Target="/ppt/notesMasters/notesMaster1.xml" Id="R5e6e4d5bc1ce483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本地应用功能架构与页面模块梳理；未使用生产数据或生产系统截图。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匿名复合案例，SKU结构比例为虚构示意；不代表真实客户数据。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匿名复合案例，需求与人员指数为示意；排班方案必须符合劳动规则并由管理者确认。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匿名复合案例，门店情景与现金流指数均为虚构示意；不构成真实关店建议。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匿名复合案例，用于说明标杆模型复制方法；未使用真实门店或选址数据。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示意图，无生产数据；本地应用功能：营收分析、平台优惠、会员复购、时间分析。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示意图，无生产数据；本地应用功能：菜品成本、成本库存、中央厨房、配送对账、BOM穿透。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本地应用：老板驾驶舱、总部驾驶舱、区域经理、店长工作台、任务管理、月度验收。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保密设计原则；本页不披露客户、门店、金额、文件、账号或生产系统截图。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实施路径为产品化建议，不含客户生产数据。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基于本地应用模块化路由、统一数据层与任务闭环的产品架构归纳。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基于本地应用已覆盖的经营、成本、供应链、任务与验收模块归纳。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本地应用功能架构总结；对外保密版。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本地应用：风险内控、任务管理、月度验收、区域经理与店长工作台。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本地应用导航与路由：经营总览、收入分析、成本与费用、运营分析、风险与选址、系统管理。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本地应用数据库分析层、指标字典、本体标准与数据质量模块；未展示具体表名和生产数据。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本地应用具备规则分析、趋势预测、智能排班、BOM需求预测；代码中预留大模型服务适配层。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匿名复合案例，全部对象、指数与改善目标均为示意；未使用生产数据。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匿名复合案例，门店代号及所有指数均为虚构示意；指数以同类门店中位数=100。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匿名复合案例，活动名称、指数与结论均为示意；未使用真实客户营销数据。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16e65adcdc4a7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c115e4e387d461b" /><Relationship Type="http://schemas.openxmlformats.org/officeDocument/2006/relationships/slideLayout" Target="/ppt/slideLayouts/slideLayout1.xml" Id="Rfd67751ccbd9415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d67751ccbd9415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80052cb48548ee" /><Relationship Type="http://schemas.openxmlformats.org/officeDocument/2006/relationships/notesSlide" Target="/ppt/notesSlides/notesSlide1.xml" Id="R350d4e3c78dd480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25159cb93ce4774" /><Relationship Type="http://schemas.openxmlformats.org/officeDocument/2006/relationships/notesSlide" Target="/ppt/notesSlides/notesSlide10.xml" Id="R3479d9739c1c413c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c62f83c0e848a0" /><Relationship Type="http://schemas.openxmlformats.org/officeDocument/2006/relationships/notesSlide" Target="/ppt/notesSlides/notesSlide11.xml" Id="R64110f5e20194519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0328bf97944b9f" /><Relationship Type="http://schemas.openxmlformats.org/officeDocument/2006/relationships/notesSlide" Target="/ppt/notesSlides/notesSlide12.xml" Id="Rdc3cf73103e24981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8d12b4715f24ac0" /><Relationship Type="http://schemas.openxmlformats.org/officeDocument/2006/relationships/notesSlide" Target="/ppt/notesSlides/notesSlide13.xml" Id="R5ccd3c75902645fd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33ee1da06844df" /><Relationship Type="http://schemas.openxmlformats.org/officeDocument/2006/relationships/notesSlide" Target="/ppt/notesSlides/notesSlide14.xml" Id="Rde3c821353964f10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0e4fc78dea4778" /><Relationship Type="http://schemas.openxmlformats.org/officeDocument/2006/relationships/notesSlide" Target="/ppt/notesSlides/notesSlide15.xml" Id="Ra27da1a6e1be401b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3a443edf1a249c5" /><Relationship Type="http://schemas.openxmlformats.org/officeDocument/2006/relationships/notesSlide" Target="/ppt/notesSlides/notesSlide16.xml" Id="Rf9a6509ddb5143b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564430b3a14924" /><Relationship Type="http://schemas.openxmlformats.org/officeDocument/2006/relationships/notesSlide" Target="/ppt/notesSlides/notesSlide17.xml" Id="Rf19eea57d4a14e9c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5278f2758f403e" /><Relationship Type="http://schemas.openxmlformats.org/officeDocument/2006/relationships/notesSlide" Target="/ppt/notesSlides/notesSlide18.xml" Id="R2536700c3d974467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cf477c35a4a4e55" /><Relationship Type="http://schemas.openxmlformats.org/officeDocument/2006/relationships/notesSlide" Target="/ppt/notesSlides/notesSlide19.xml" Id="Ra48b08ab39d9418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879df73e994a1d" /><Relationship Type="http://schemas.openxmlformats.org/officeDocument/2006/relationships/notesSlide" Target="/ppt/notesSlides/notesSlide2.xml" Id="Rf6a6a380a14b460d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9bd5b119984163" /><Relationship Type="http://schemas.openxmlformats.org/officeDocument/2006/relationships/notesSlide" Target="/ppt/notesSlides/notesSlide20.xml" Id="R04a8027e42e84104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3aed92e5484a88" /><Relationship Type="http://schemas.openxmlformats.org/officeDocument/2006/relationships/notesSlide" Target="/ppt/notesSlides/notesSlide3.xml" Id="Rb5fa2d5902214ee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ced7470c3534dc3" /><Relationship Type="http://schemas.openxmlformats.org/officeDocument/2006/relationships/notesSlide" Target="/ppt/notesSlides/notesSlide4.xml" Id="R13dc0c5cef8b4c8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f2af6972bb497c" /><Relationship Type="http://schemas.openxmlformats.org/officeDocument/2006/relationships/notesSlide" Target="/ppt/notesSlides/notesSlide5.xml" Id="R19a6162cd6c843fb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21789425e447c7" /><Relationship Type="http://schemas.openxmlformats.org/officeDocument/2006/relationships/notesSlide" Target="/ppt/notesSlides/notesSlide6.xml" Id="R0a809d2b370c44e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826a1e456f4990" /><Relationship Type="http://schemas.openxmlformats.org/officeDocument/2006/relationships/notesSlide" Target="/ppt/notesSlides/notesSlide7.xml" Id="R21c5e33fcf4e477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6a356bb3104143" /><Relationship Type="http://schemas.openxmlformats.org/officeDocument/2006/relationships/notesSlide" Target="/ppt/notesSlides/notesSlide8.xml" Id="R89e6bfdd48ee481a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731f5dc9c747a8" /><Relationship Type="http://schemas.openxmlformats.org/officeDocument/2006/relationships/notesSlide" Target="/ppt/notesSlides/notesSlide9.xml" Id="R4c0ab2e813a9478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brand">
            <a:extLst xmlns:a="http://schemas.openxmlformats.org/drawingml/2006/main">
              <a:ext uri="{FF2B5EF4-FFF2-40B4-BE49-F238E27FC236}">
                <a16:creationId xmlns:a16="http://schemas.microsoft.com/office/drawing/2014/main" id="{FB41FB67-141E-46D8-BBD9-6CDC6E6FE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23850"/>
            <a:ext cx="2857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over-title">
            <a:extLst xmlns:a="http://schemas.openxmlformats.org/drawingml/2006/main">
              <a:ext uri="{FF2B5EF4-FFF2-40B4-BE49-F238E27FC236}">
                <a16:creationId xmlns:a16="http://schemas.microsoft.com/office/drawing/2014/main" id="{2A6D73B5-D317-4787-B5D5-57590FC067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66875"/>
            <a:ext cx="10287000" cy="2000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连锁餐饮行业数字本体</a:t>
            </a:r>
          </a:p>
          <a:p xmlns:a="http://schemas.openxmlformats.org/drawingml/2006/main">
            <a:pPr algn="l">
              <a:defRPr sz="5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5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与 AI 经营智脑</a:t>
            </a:r>
          </a:p>
        </p:txBody>
      </p:sp>
      <p:sp>
        <p:nvSpPr>
          <p:cNvPr id="3" name="cover-sub">
            <a:extLst xmlns:a="http://schemas.openxmlformats.org/drawingml/2006/main">
              <a:ext uri="{FF2B5EF4-FFF2-40B4-BE49-F238E27FC236}">
                <a16:creationId xmlns:a16="http://schemas.microsoft.com/office/drawing/2014/main" id="{A6D23584-DCC2-4608-B76B-2146AB66B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33875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整合现有数据，准确展现经营现状；沉淀行业模型，帮助决策者掌控未来</a:t>
            </a:r>
          </a:p>
        </p:txBody>
      </p:sp>
      <p:sp>
        <p:nvSpPr>
          <p:cNvPr id="4" name="cover-accent">
            <a:extLst xmlns:a="http://schemas.openxmlformats.org/drawingml/2006/main">
              <a:ext uri="{FF2B5EF4-FFF2-40B4-BE49-F238E27FC236}">
                <a16:creationId xmlns:a16="http://schemas.microsoft.com/office/drawing/2014/main" id="{75AA5D39-F3CB-4DF2-9A19-FBBC563C79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340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onfidential">
            <a:extLst xmlns:a="http://schemas.openxmlformats.org/drawingml/2006/main">
              <a:ext uri="{FF2B5EF4-FFF2-40B4-BE49-F238E27FC236}">
                <a16:creationId xmlns:a16="http://schemas.microsoft.com/office/drawing/2014/main" id="{4693023F-034A-413B-80BF-DF673BC2AD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对外保密版 · 所有案例与指标均为示意</a:t>
            </a:r>
          </a:p>
        </p:txBody>
      </p:sp>
    </p:spTree>
    <p:extLst>
      <p:ext uri="{BB962C8B-B14F-4D97-AF65-F5344CB8AC3E}">
        <p14:creationId xmlns:p14="http://schemas.microsoft.com/office/powerpoint/2010/main" val="2077169557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9" name="eyebrow">
            <a:extLst xmlns:a="http://schemas.openxmlformats.org/drawingml/2006/main">
              <a:ext uri="{FF2B5EF4-FFF2-40B4-BE49-F238E27FC236}">
                <a16:creationId xmlns:a16="http://schemas.microsoft.com/office/drawing/2014/main" id="{134E1A00-C51C-49E5-8EF2-772482E576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SKU 组合决策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C17F46A-6BDD-4405-AF44-5B33D8BF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匿名案例四：商品很多，不等于顾客选择更多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F401A79C-0126-4A57-B204-9E6A5C4EB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</a:t>
            </a:r>
          </a:p>
        </p:txBody>
      </p:sp>
      <p:sp>
        <p:nvSpPr>
          <p:cNvPr id="4" name="sku-thesis">
            <a:extLst xmlns:a="http://schemas.openxmlformats.org/drawingml/2006/main">
              <a:ext uri="{FF2B5EF4-FFF2-40B4-BE49-F238E27FC236}">
                <a16:creationId xmlns:a16="http://schemas.microsoft.com/office/drawing/2014/main" id="{A552F60E-6365-4141-9079-34E0C3D616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66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某连锁品牌菜单持续扩张，但新品没有带来相应增长，反而增加采购、库存、训练和出品复杂度。</a:t>
            </a:r>
          </a:p>
        </p:txBody>
      </p:sp>
      <p:sp>
        <p:nvSpPr>
          <p:cNvPr id="5" name="skun0">
            <a:extLst xmlns:a="http://schemas.openxmlformats.org/drawingml/2006/main">
              <a:ext uri="{FF2B5EF4-FFF2-40B4-BE49-F238E27FC236}">
                <a16:creationId xmlns:a16="http://schemas.microsoft.com/office/drawing/2014/main" id="{BE15E1ED-CA86-4C5F-9FA3-F568F84DB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622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核心商品</a:t>
            </a:r>
          </a:p>
        </p:txBody>
      </p:sp>
      <p:sp>
        <p:nvSpPr>
          <p:cNvPr id="6" name="skuc0">
            <a:extLst xmlns:a="http://schemas.openxmlformats.org/drawingml/2006/main">
              <a:ext uri="{FF2B5EF4-FFF2-40B4-BE49-F238E27FC236}">
                <a16:creationId xmlns:a16="http://schemas.microsoft.com/office/drawing/2014/main" id="{1A03ED34-4CA0-413F-AAAA-67C3DE3EF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6%</a:t>
            </a:r>
          </a:p>
        </p:txBody>
      </p:sp>
      <p:sp>
        <p:nvSpPr>
          <p:cNvPr id="7" name="skur0">
            <a:extLst xmlns:a="http://schemas.openxmlformats.org/drawingml/2006/main">
              <a:ext uri="{FF2B5EF4-FFF2-40B4-BE49-F238E27FC236}">
                <a16:creationId xmlns:a16="http://schemas.microsoft.com/office/drawing/2014/main" id="{8C352ADB-F24D-49FB-A658-19D25C0107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8" name="skuv0">
            <a:extLst xmlns:a="http://schemas.openxmlformats.org/drawingml/2006/main">
              <a:ext uri="{FF2B5EF4-FFF2-40B4-BE49-F238E27FC236}">
                <a16:creationId xmlns:a16="http://schemas.microsoft.com/office/drawing/2014/main" id="{5681E2CA-8BC7-4AF6-A656-3D7FB2640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23622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68%</a:t>
            </a:r>
          </a:p>
        </p:txBody>
      </p:sp>
      <p:sp>
        <p:nvSpPr>
          <p:cNvPr id="9" name="skul0">
            <a:extLst xmlns:a="http://schemas.openxmlformats.org/drawingml/2006/main">
              <a:ext uri="{FF2B5EF4-FFF2-40B4-BE49-F238E27FC236}">
                <a16:creationId xmlns:a16="http://schemas.microsoft.com/office/drawing/2014/main" id="{E0E2FA7B-3626-481B-92E6-53B3A1FF71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23907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0" name="skua0">
            <a:extLst xmlns:a="http://schemas.openxmlformats.org/drawingml/2006/main">
              <a:ext uri="{FF2B5EF4-FFF2-40B4-BE49-F238E27FC236}">
                <a16:creationId xmlns:a16="http://schemas.microsoft.com/office/drawing/2014/main" id="{C05D1E25-63DC-40C8-9F85-05C15E017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3622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保障供应与品质</a:t>
            </a:r>
          </a:p>
        </p:txBody>
      </p:sp>
      <p:cxnSp>
        <p:nvCxnSpPr>
          <p:cNvPr id="39" name=""/>
          <p:cNvCxnSpPr/>
          <p:nvPr/>
        </p:nvCxnSpPr>
        <p:spPr>
          <a:xfrm xmlns:a="http://schemas.openxmlformats.org/drawingml/2006/main">
            <a:off x="400050" y="29051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kun1">
            <a:extLst xmlns:a="http://schemas.openxmlformats.org/drawingml/2006/main">
              <a:ext uri="{FF2B5EF4-FFF2-40B4-BE49-F238E27FC236}">
                <a16:creationId xmlns:a16="http://schemas.microsoft.com/office/drawing/2014/main" id="{4AFD7C71-279E-43A7-B331-3097B860B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528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成长商品</a:t>
            </a:r>
          </a:p>
        </p:txBody>
      </p:sp>
      <p:sp>
        <p:nvSpPr>
          <p:cNvPr id="13" name="skuc1">
            <a:extLst xmlns:a="http://schemas.openxmlformats.org/drawingml/2006/main">
              <a:ext uri="{FF2B5EF4-FFF2-40B4-BE49-F238E27FC236}">
                <a16:creationId xmlns:a16="http://schemas.microsoft.com/office/drawing/2014/main" id="{52C46053-5153-4255-8600-A63811855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4" name="skur1">
            <a:extLst xmlns:a="http://schemas.openxmlformats.org/drawingml/2006/main">
              <a:ext uri="{FF2B5EF4-FFF2-40B4-BE49-F238E27FC236}">
                <a16:creationId xmlns:a16="http://schemas.microsoft.com/office/drawing/2014/main" id="{9DC1BBA0-899D-4620-A8B3-783E7C4769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15" name="skuv1">
            <a:extLst xmlns:a="http://schemas.openxmlformats.org/drawingml/2006/main">
              <a:ext uri="{FF2B5EF4-FFF2-40B4-BE49-F238E27FC236}">
                <a16:creationId xmlns:a16="http://schemas.microsoft.com/office/drawing/2014/main" id="{880E574F-47B3-44C4-8B96-67809FAA8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33528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23%</a:t>
            </a:r>
          </a:p>
        </p:txBody>
      </p:sp>
      <p:sp>
        <p:nvSpPr>
          <p:cNvPr id="16" name="skul1">
            <a:extLst xmlns:a="http://schemas.openxmlformats.org/drawingml/2006/main">
              <a:ext uri="{FF2B5EF4-FFF2-40B4-BE49-F238E27FC236}">
                <a16:creationId xmlns:a16="http://schemas.microsoft.com/office/drawing/2014/main" id="{0169ABB9-4718-47E3-9104-20ADC124CE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33813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17" name="skua1">
            <a:extLst xmlns:a="http://schemas.openxmlformats.org/drawingml/2006/main">
              <a:ext uri="{FF2B5EF4-FFF2-40B4-BE49-F238E27FC236}">
                <a16:creationId xmlns:a16="http://schemas.microsoft.com/office/drawing/2014/main" id="{4063650E-013D-4715-81E8-339DA8051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3528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组合测试与重点培育</a:t>
            </a:r>
          </a:p>
        </p:txBody>
      </p:sp>
      <p:cxnSp>
        <p:nvCxnSpPr>
          <p:cNvPr id="46" name=""/>
          <p:cNvCxnSpPr/>
          <p:nvPr/>
        </p:nvCxnSpPr>
        <p:spPr>
          <a:xfrm xmlns:a="http://schemas.openxmlformats.org/drawingml/2006/main">
            <a:off x="400050" y="38957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9" name="skun2">
            <a:extLst xmlns:a="http://schemas.openxmlformats.org/drawingml/2006/main">
              <a:ext uri="{FF2B5EF4-FFF2-40B4-BE49-F238E27FC236}">
                <a16:creationId xmlns:a16="http://schemas.microsoft.com/office/drawing/2014/main" id="{5275299C-0ECE-435E-8EF7-76F5E6B4E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3434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615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长尾商品</a:t>
            </a:r>
          </a:p>
        </p:txBody>
      </p:sp>
      <p:sp>
        <p:nvSpPr>
          <p:cNvPr id="20" name="skuc2">
            <a:extLst xmlns:a="http://schemas.openxmlformats.org/drawingml/2006/main">
              <a:ext uri="{FF2B5EF4-FFF2-40B4-BE49-F238E27FC236}">
                <a16:creationId xmlns:a16="http://schemas.microsoft.com/office/drawing/2014/main" id="{EE60F587-DC28-4D01-89D5-D3562A083C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71%</a:t>
            </a:r>
          </a:p>
        </p:txBody>
      </p:sp>
      <p:sp>
        <p:nvSpPr>
          <p:cNvPr id="21" name="skur2">
            <a:extLst xmlns:a="http://schemas.openxmlformats.org/drawingml/2006/main">
              <a:ext uri="{FF2B5EF4-FFF2-40B4-BE49-F238E27FC236}">
                <a16:creationId xmlns:a16="http://schemas.microsoft.com/office/drawing/2014/main" id="{DDF9F834-A6E1-42D1-B92C-E08731A36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14325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商品占比</a:t>
            </a:r>
          </a:p>
        </p:txBody>
      </p:sp>
      <p:sp>
        <p:nvSpPr>
          <p:cNvPr id="22" name="skuv2">
            <a:extLst xmlns:a="http://schemas.openxmlformats.org/drawingml/2006/main">
              <a:ext uri="{FF2B5EF4-FFF2-40B4-BE49-F238E27FC236}">
                <a16:creationId xmlns:a16="http://schemas.microsoft.com/office/drawing/2014/main" id="{828CA983-EC7B-40EA-A66B-314AB508D0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4343400"/>
            <a:ext cx="952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481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9%</a:t>
            </a:r>
          </a:p>
        </p:txBody>
      </p:sp>
      <p:sp>
        <p:nvSpPr>
          <p:cNvPr id="23" name="skul2">
            <a:extLst xmlns:a="http://schemas.openxmlformats.org/drawingml/2006/main">
              <a:ext uri="{FF2B5EF4-FFF2-40B4-BE49-F238E27FC236}">
                <a16:creationId xmlns:a16="http://schemas.microsoft.com/office/drawing/2014/main" id="{A1236E96-3431-42E8-892B-E976E0BA8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0" y="4371975"/>
            <a:ext cx="95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196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贡献占比</a:t>
            </a:r>
          </a:p>
        </p:txBody>
      </p:sp>
      <p:sp>
        <p:nvSpPr>
          <p:cNvPr id="24" name="skua2">
            <a:extLst xmlns:a="http://schemas.openxmlformats.org/drawingml/2006/main">
              <a:ext uri="{FF2B5EF4-FFF2-40B4-BE49-F238E27FC236}">
                <a16:creationId xmlns:a16="http://schemas.microsoft.com/office/drawing/2014/main" id="{D3740B77-66DC-42F9-8D05-5012E86E0A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4343400"/>
            <a:ext cx="3810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评估替代、停用与清库存</a:t>
            </a:r>
          </a:p>
        </p:txBody>
      </p:sp>
      <p:cxnSp>
        <p:nvCxnSpPr>
          <p:cNvPr id="53" name=""/>
          <p:cNvCxnSpPr/>
          <p:nvPr/>
        </p:nvCxnSpPr>
        <p:spPr>
          <a:xfrm xmlns:a="http://schemas.openxmlformats.org/drawingml/2006/main">
            <a:off x="400050" y="4886325"/>
            <a:ext cx="1095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26" name="sku-ai">
            <a:extLst xmlns:a="http://schemas.openxmlformats.org/drawingml/2006/main">
              <a:ext uri="{FF2B5EF4-FFF2-40B4-BE49-F238E27FC236}">
                <a16:creationId xmlns:a16="http://schemas.microsoft.com/office/drawing/2014/main" id="{51EB3802-11CB-4CD8-ABD2-A6E9C174E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486400"/>
            <a:ext cx="10953750" cy="5143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sku-ai-t">
            <a:extLst xmlns:a="http://schemas.openxmlformats.org/drawingml/2006/main">
              <a:ext uri="{FF2B5EF4-FFF2-40B4-BE49-F238E27FC236}">
                <a16:creationId xmlns:a16="http://schemas.microsoft.com/office/drawing/2014/main" id="{FFCED8CC-C85A-4B9A-9474-ED8A466B5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600700"/>
            <a:ext cx="1057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7273"/>
          </a:bodyPr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AI 智脑同时评估贡献利润、独有原料、库存占用、替代关系与顾客迁移，不按销量简单删菜。</a:t>
            </a:r>
          </a:p>
        </p:txBody>
      </p:sp>
      <p:sp>
        <p:nvSpPr>
          <p:cNvPr id="28" name="sku-foot">
            <a:extLst xmlns:a="http://schemas.openxmlformats.org/drawingml/2006/main">
              <a:ext uri="{FF2B5EF4-FFF2-40B4-BE49-F238E27FC236}">
                <a16:creationId xmlns:a16="http://schemas.microsoft.com/office/drawing/2014/main" id="{FF4AB375-D141-4061-B285-2A603DFE1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153150"/>
            <a:ext cx="7429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比例均为示意；SKU 上下架须由商品、运营与供应链共同审批。</a:t>
            </a:r>
          </a:p>
        </p:txBody>
      </p:sp>
    </p:spTree>
    <p:extLst>
      <p:ext uri="{BB962C8B-B14F-4D97-AF65-F5344CB8AC3E}">
        <p14:creationId xmlns:p14="http://schemas.microsoft.com/office/powerpoint/2010/main" val="150594160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eyebrow">
            <a:extLst xmlns:a="http://schemas.openxmlformats.org/drawingml/2006/main">
              <a:ext uri="{FF2B5EF4-FFF2-40B4-BE49-F238E27FC236}">
                <a16:creationId xmlns:a16="http://schemas.microsoft.com/office/drawing/2014/main" id="{65E3FEE0-3ED8-41CA-9C5D-37A2D0A5A5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智能排班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B9D9C5E-E1C0-40F8-BD64-5F8C3B5A1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匿名案例五：午市排队，下午却出现大量空闲工时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5ED84DC5-6D5B-4864-8619-6BC1E94D4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</a:t>
            </a:r>
          </a:p>
        </p:txBody>
      </p:sp>
      <p:sp>
        <p:nvSpPr>
          <p:cNvPr id="4" name="sched-sub">
            <a:extLst xmlns:a="http://schemas.openxmlformats.org/drawingml/2006/main">
              <a:ext uri="{FF2B5EF4-FFF2-40B4-BE49-F238E27FC236}">
                <a16:creationId xmlns:a16="http://schemas.microsoft.com/office/drawing/2014/main" id="{8B87D047-33F5-4D42-9727-866E9F9CB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287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客流与人员配置使用不同的管理节奏，导致高峰服务不足、低谷人效偏低。</a:t>
            </a:r>
          </a:p>
        </p:txBody>
      </p:sp>
      <p:sp>
        <p:nvSpPr>
          <p:cNvPr id="5" name="sched-chart">
            <a:extLst xmlns:a="http://schemas.openxmlformats.org/drawingml/2006/main">
              <a:ext uri="{FF2B5EF4-FFF2-40B4-BE49-F238E27FC236}">
                <a16:creationId xmlns:a16="http://schemas.microsoft.com/office/drawing/2014/main" id="{8DAD2952-0E97-4FBB-B880-ABBC31382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190750"/>
            <a:ext cx="4953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分时需求与在岗人数（示意指数）</a:t>
            </a:r>
          </a:p>
        </p:txBody>
      </p:sp>
      <p:sp>
        <p:nvSpPr>
          <p:cNvPr id="6" name="dem0">
            <a:extLst xmlns:a="http://schemas.openxmlformats.org/drawingml/2006/main">
              <a:ext uri="{FF2B5EF4-FFF2-40B4-BE49-F238E27FC236}">
                <a16:creationId xmlns:a16="http://schemas.microsoft.com/office/drawing/2014/main" id="{298C27E2-136D-434F-A800-FDCC2EF8B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348163"/>
            <a:ext cx="266700" cy="70008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stf0">
            <a:extLst xmlns:a="http://schemas.openxmlformats.org/drawingml/2006/main">
              <a:ext uri="{FF2B5EF4-FFF2-40B4-BE49-F238E27FC236}">
                <a16:creationId xmlns:a16="http://schemas.microsoft.com/office/drawing/2014/main" id="{6580DBBF-5426-4733-854F-9F9199FC71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888105"/>
            <a:ext cx="266700" cy="116014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tl0">
            <a:extLst xmlns:a="http://schemas.openxmlformats.org/drawingml/2006/main">
              <a:ext uri="{FF2B5EF4-FFF2-40B4-BE49-F238E27FC236}">
                <a16:creationId xmlns:a16="http://schemas.microsoft.com/office/drawing/2014/main" id="{BDE44077-E0D2-4935-8BAC-9E238EB8DA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29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10时</a:t>
            </a:r>
          </a:p>
        </p:txBody>
      </p:sp>
      <p:sp>
        <p:nvSpPr>
          <p:cNvPr id="9" name="dem1">
            <a:extLst xmlns:a="http://schemas.openxmlformats.org/drawingml/2006/main">
              <a:ext uri="{FF2B5EF4-FFF2-40B4-BE49-F238E27FC236}">
                <a16:creationId xmlns:a16="http://schemas.microsoft.com/office/drawing/2014/main" id="{B795BA76-06A0-44D9-B2B4-876F71EA32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stf1">
            <a:extLst xmlns:a="http://schemas.openxmlformats.org/drawingml/2006/main">
              <a:ext uri="{FF2B5EF4-FFF2-40B4-BE49-F238E27FC236}">
                <a16:creationId xmlns:a16="http://schemas.microsoft.com/office/drawing/2014/main" id="{9A19AB3D-AAFA-40DF-91B2-D5CFE3A32C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14500" y="3708082"/>
            <a:ext cx="266700" cy="134016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tl1">
            <a:extLst xmlns:a="http://schemas.openxmlformats.org/drawingml/2006/main">
              <a:ext uri="{FF2B5EF4-FFF2-40B4-BE49-F238E27FC236}">
                <a16:creationId xmlns:a16="http://schemas.microsoft.com/office/drawing/2014/main" id="{13C86869-6B29-460A-A83D-EDD0C9E6BE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11时</a:t>
            </a:r>
          </a:p>
        </p:txBody>
      </p:sp>
      <p:sp>
        <p:nvSpPr>
          <p:cNvPr id="12" name="dem2">
            <a:extLst xmlns:a="http://schemas.openxmlformats.org/drawingml/2006/main">
              <a:ext uri="{FF2B5EF4-FFF2-40B4-BE49-F238E27FC236}">
                <a16:creationId xmlns:a16="http://schemas.microsoft.com/office/drawing/2014/main" id="{6BB19C32-8701-4D45-93A9-4B40BB577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28850" y="3048000"/>
            <a:ext cx="2667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stf2">
            <a:extLst xmlns:a="http://schemas.openxmlformats.org/drawingml/2006/main">
              <a:ext uri="{FF2B5EF4-FFF2-40B4-BE49-F238E27FC236}">
                <a16:creationId xmlns:a16="http://schemas.microsoft.com/office/drawing/2014/main" id="{D60A822C-0D41-4D1C-BDD1-5A4432EDC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408045"/>
            <a:ext cx="266700" cy="16402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tl2">
            <a:extLst xmlns:a="http://schemas.openxmlformats.org/drawingml/2006/main">
              <a:ext uri="{FF2B5EF4-FFF2-40B4-BE49-F238E27FC236}">
                <a16:creationId xmlns:a16="http://schemas.microsoft.com/office/drawing/2014/main" id="{7B9BE1BD-12F3-4E47-A209-7F9B1FFC3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812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12时</a:t>
            </a:r>
          </a:p>
        </p:txBody>
      </p:sp>
      <p:sp>
        <p:nvSpPr>
          <p:cNvPr id="15" name="dem3">
            <a:extLst xmlns:a="http://schemas.openxmlformats.org/drawingml/2006/main">
              <a:ext uri="{FF2B5EF4-FFF2-40B4-BE49-F238E27FC236}">
                <a16:creationId xmlns:a16="http://schemas.microsoft.com/office/drawing/2014/main" id="{7251803F-0554-46BC-A0EF-37C8CD9DD7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3368040"/>
            <a:ext cx="266700" cy="168021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stf3">
            <a:extLst xmlns:a="http://schemas.openxmlformats.org/drawingml/2006/main">
              <a:ext uri="{FF2B5EF4-FFF2-40B4-BE49-F238E27FC236}">
                <a16:creationId xmlns:a16="http://schemas.microsoft.com/office/drawing/2014/main" id="{A9A36298-54FC-4496-934F-402514043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52800" y="3448050"/>
            <a:ext cx="266700" cy="1600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tl3">
            <a:extLst xmlns:a="http://schemas.openxmlformats.org/drawingml/2006/main">
              <a:ext uri="{FF2B5EF4-FFF2-40B4-BE49-F238E27FC236}">
                <a16:creationId xmlns:a16="http://schemas.microsoft.com/office/drawing/2014/main" id="{6C4B9369-A292-4B3B-A1A6-FDEF516126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003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13时</a:t>
            </a:r>
          </a:p>
        </p:txBody>
      </p:sp>
      <p:sp>
        <p:nvSpPr>
          <p:cNvPr id="18" name="dem4">
            <a:extLst xmlns:a="http://schemas.openxmlformats.org/drawingml/2006/main">
              <a:ext uri="{FF2B5EF4-FFF2-40B4-BE49-F238E27FC236}">
                <a16:creationId xmlns:a16="http://schemas.microsoft.com/office/drawing/2014/main" id="{D10DF825-193B-4BC1-8D38-18EAE940BE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228148"/>
            <a:ext cx="266700" cy="82010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stf4">
            <a:extLst xmlns:a="http://schemas.openxmlformats.org/drawingml/2006/main">
              <a:ext uri="{FF2B5EF4-FFF2-40B4-BE49-F238E27FC236}">
                <a16:creationId xmlns:a16="http://schemas.microsoft.com/office/drawing/2014/main" id="{E823F23C-E726-4721-A7AD-73DC8E3F3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71950" y="3628073"/>
            <a:ext cx="266700" cy="1420178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tl4">
            <a:extLst xmlns:a="http://schemas.openxmlformats.org/drawingml/2006/main">
              <a:ext uri="{FF2B5EF4-FFF2-40B4-BE49-F238E27FC236}">
                <a16:creationId xmlns:a16="http://schemas.microsoft.com/office/drawing/2014/main" id="{8221ED1F-29F6-4823-B53A-F242D76ADA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952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14时</a:t>
            </a:r>
          </a:p>
        </p:txBody>
      </p:sp>
      <p:sp>
        <p:nvSpPr>
          <p:cNvPr id="21" name="dem5">
            <a:extLst xmlns:a="http://schemas.openxmlformats.org/drawingml/2006/main">
              <a:ext uri="{FF2B5EF4-FFF2-40B4-BE49-F238E27FC236}">
                <a16:creationId xmlns:a16="http://schemas.microsoft.com/office/drawing/2014/main" id="{8C4BF457-4B81-469D-8420-66AC01560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86300" y="4448175"/>
            <a:ext cx="266700" cy="6000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stf5">
            <a:extLst xmlns:a="http://schemas.openxmlformats.org/drawingml/2006/main">
              <a:ext uri="{FF2B5EF4-FFF2-40B4-BE49-F238E27FC236}">
                <a16:creationId xmlns:a16="http://schemas.microsoft.com/office/drawing/2014/main" id="{FA7F8763-71FE-4818-839C-0149025FF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808095"/>
            <a:ext cx="266700" cy="124015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tl5">
            <a:extLst xmlns:a="http://schemas.openxmlformats.org/drawingml/2006/main">
              <a:ext uri="{FF2B5EF4-FFF2-40B4-BE49-F238E27FC236}">
                <a16:creationId xmlns:a16="http://schemas.microsoft.com/office/drawing/2014/main" id="{823DEEDA-A5ED-400B-A8A8-FA7CE01D8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38675" y="5219700"/>
            <a:ext cx="6858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15时</a:t>
            </a:r>
          </a:p>
        </p:txBody>
      </p:sp>
      <p:cxnSp>
        <p:nvCxnSpPr>
          <p:cNvPr id="61" name=""/>
          <p:cNvCxnSpPr/>
          <p:nvPr/>
        </p:nvCxnSpPr>
        <p:spPr>
          <a:xfrm xmlns:a="http://schemas.openxmlformats.org/drawingml/2006/main">
            <a:off x="495300" y="5048250"/>
            <a:ext cx="5191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25" name="legend1">
            <a:extLst xmlns:a="http://schemas.openxmlformats.org/drawingml/2006/main">
              <a:ext uri="{FF2B5EF4-FFF2-40B4-BE49-F238E27FC236}">
                <a16:creationId xmlns:a16="http://schemas.microsoft.com/office/drawing/2014/main" id="{EDE21CA6-1A0D-4A00-B236-9820FB735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客流需求</a:t>
            </a:r>
          </a:p>
        </p:txBody>
      </p:sp>
      <p:sp>
        <p:nvSpPr>
          <p:cNvPr id="26" name="leg1">
            <a:extLst xmlns:a="http://schemas.openxmlformats.org/drawingml/2006/main">
              <a:ext uri="{FF2B5EF4-FFF2-40B4-BE49-F238E27FC236}">
                <a16:creationId xmlns:a16="http://schemas.microsoft.com/office/drawing/2014/main" id="{174E9BCD-8E9E-46A0-A78A-4DB7F94D4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legend2">
            <a:extLst xmlns:a="http://schemas.openxmlformats.org/drawingml/2006/main">
              <a:ext uri="{FF2B5EF4-FFF2-40B4-BE49-F238E27FC236}">
                <a16:creationId xmlns:a16="http://schemas.microsoft.com/office/drawing/2014/main" id="{42170B9E-C2FC-4FE2-8185-AD9122F43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5543550"/>
            <a:ext cx="952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5000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在岗人数</a:t>
            </a:r>
          </a:p>
        </p:txBody>
      </p:sp>
      <p:sp>
        <p:nvSpPr>
          <p:cNvPr id="28" name="leg2">
            <a:extLst xmlns:a="http://schemas.openxmlformats.org/drawingml/2006/main">
              <a:ext uri="{FF2B5EF4-FFF2-40B4-BE49-F238E27FC236}">
                <a16:creationId xmlns:a16="http://schemas.microsoft.com/office/drawing/2014/main" id="{675BAA99-5420-40A7-AE26-9C3B3919C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90825" y="5591175"/>
            <a:ext cx="171450" cy="95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sched-ai-h">
            <a:extLst xmlns:a="http://schemas.openxmlformats.org/drawingml/2006/main">
              <a:ext uri="{FF2B5EF4-FFF2-40B4-BE49-F238E27FC236}">
                <a16:creationId xmlns:a16="http://schemas.microsoft.com/office/drawing/2014/main" id="{F7D05764-815B-4C6E-918E-9801F3B95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190750"/>
            <a:ext cx="2857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609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辅助排班</a:t>
            </a:r>
          </a:p>
        </p:txBody>
      </p:sp>
      <p:sp>
        <p:nvSpPr>
          <p:cNvPr id="30" name="bullet-dot-300">
            <a:extLst xmlns:a="http://schemas.openxmlformats.org/drawingml/2006/main">
              <a:ext uri="{FF2B5EF4-FFF2-40B4-BE49-F238E27FC236}">
                <a16:creationId xmlns:a16="http://schemas.microsoft.com/office/drawing/2014/main" id="{75A28FD6-DAA4-43ED-968F-C3295A9C2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9241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300">
            <a:extLst xmlns:a="http://schemas.openxmlformats.org/drawingml/2006/main">
              <a:ext uri="{FF2B5EF4-FFF2-40B4-BE49-F238E27FC236}">
                <a16:creationId xmlns:a16="http://schemas.microsoft.com/office/drawing/2014/main" id="{3C5C767C-1F71-47B6-8E00-29824C80A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28575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按星期、天气、餐段和历史波动预测客流</a:t>
            </a:r>
          </a:p>
        </p:txBody>
      </p:sp>
      <p:sp>
        <p:nvSpPr>
          <p:cNvPr id="32" name="bullet-dot-370">
            <a:extLst xmlns:a="http://schemas.openxmlformats.org/drawingml/2006/main">
              <a:ext uri="{FF2B5EF4-FFF2-40B4-BE49-F238E27FC236}">
                <a16:creationId xmlns:a16="http://schemas.microsoft.com/office/drawing/2014/main" id="{2DF1F625-DB37-449E-8954-D8AAD2754F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90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370">
            <a:extLst xmlns:a="http://schemas.openxmlformats.org/drawingml/2006/main">
              <a:ext uri="{FF2B5EF4-FFF2-40B4-BE49-F238E27FC236}">
                <a16:creationId xmlns:a16="http://schemas.microsoft.com/office/drawing/2014/main" id="{498A2570-2556-479D-BFC8-526BA7535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52425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将岗位技能、工时规则和服务标准作为约束</a:t>
            </a:r>
          </a:p>
        </p:txBody>
      </p:sp>
      <p:sp>
        <p:nvSpPr>
          <p:cNvPr id="34" name="bullet-dot-440">
            <a:extLst xmlns:a="http://schemas.openxmlformats.org/drawingml/2006/main">
              <a:ext uri="{FF2B5EF4-FFF2-40B4-BE49-F238E27FC236}">
                <a16:creationId xmlns:a16="http://schemas.microsoft.com/office/drawing/2014/main" id="{CBEA3EBD-2AEE-4DE6-A26B-2E9030348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257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5" name="bullet-440">
            <a:extLst xmlns:a="http://schemas.openxmlformats.org/drawingml/2006/main">
              <a:ext uri="{FF2B5EF4-FFF2-40B4-BE49-F238E27FC236}">
                <a16:creationId xmlns:a16="http://schemas.microsoft.com/office/drawing/2014/main" id="{2610173C-2570-4F9D-A84B-937DD977A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191000"/>
            <a:ext cx="4438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输出缩班、错峰、跨岗和临时补位方案</a:t>
            </a:r>
          </a:p>
        </p:txBody>
      </p:sp>
      <p:sp>
        <p:nvSpPr>
          <p:cNvPr id="36" name="sched-rule">
            <a:extLst xmlns:a="http://schemas.openxmlformats.org/drawingml/2006/main">
              <a:ext uri="{FF2B5EF4-FFF2-40B4-BE49-F238E27FC236}">
                <a16:creationId xmlns:a16="http://schemas.microsoft.com/office/drawing/2014/main" id="{D06E95EA-4291-4EC7-B4BF-9720BD4DE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5048250"/>
            <a:ext cx="466725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sched-rule-t">
            <a:extLst xmlns:a="http://schemas.openxmlformats.org/drawingml/2006/main">
              <a:ext uri="{FF2B5EF4-FFF2-40B4-BE49-F238E27FC236}">
                <a16:creationId xmlns:a16="http://schemas.microsoft.com/office/drawing/2014/main" id="{C98C5B9C-3D46-408F-AEDF-1EC45CA99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5210175"/>
            <a:ext cx="4191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9565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不是按人数平均削减，而是在服务不恶化的前提下提高每工时贡献。</a:t>
            </a:r>
          </a:p>
        </p:txBody>
      </p:sp>
    </p:spTree>
    <p:extLst>
      <p:ext uri="{BB962C8B-B14F-4D97-AF65-F5344CB8AC3E}">
        <p14:creationId xmlns:p14="http://schemas.microsoft.com/office/powerpoint/2010/main" val="715897594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eyebrow">
            <a:extLst xmlns:a="http://schemas.openxmlformats.org/drawingml/2006/main">
              <a:ext uri="{FF2B5EF4-FFF2-40B4-BE49-F238E27FC236}">
                <a16:creationId xmlns:a16="http://schemas.microsoft.com/office/drawing/2014/main" id="{9095A085-3A16-4373-A809-FF6F2003B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门店续租 / 改造 / 退出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3940093A-FC07-408F-AD44-62A31C781B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匿名案例六：关店不是末位淘汰，而是资本配置决策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93EDD0B-BFAF-4805-8F2F-F33C152B22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</a:t>
            </a:r>
          </a:p>
        </p:txBody>
      </p:sp>
      <p:sp>
        <p:nvSpPr>
          <p:cNvPr id="4" name="closecase-sub">
            <a:extLst xmlns:a="http://schemas.openxmlformats.org/drawingml/2006/main">
              <a:ext uri="{FF2B5EF4-FFF2-40B4-BE49-F238E27FC236}">
                <a16:creationId xmlns:a16="http://schemas.microsoft.com/office/drawing/2014/main" id="{850D91AB-6A02-4590-A9B0-EA8B6E0619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7632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某门店连续承压，但直接关停可能损失商圈、会员和周边门店协同；继续经营也可能扩大现金流缺口。</a:t>
            </a:r>
          </a:p>
        </p:txBody>
      </p:sp>
      <p:sp>
        <p:nvSpPr>
          <p:cNvPr id="5" name="op0">
            <a:extLst xmlns:a="http://schemas.openxmlformats.org/drawingml/2006/main">
              <a:ext uri="{FF2B5EF4-FFF2-40B4-BE49-F238E27FC236}">
                <a16:creationId xmlns:a16="http://schemas.microsoft.com/office/drawing/2014/main" id="{56A8103B-4331-4923-AF9F-1193F7978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oph0">
            <a:extLst xmlns:a="http://schemas.openxmlformats.org/drawingml/2006/main">
              <a:ext uri="{FF2B5EF4-FFF2-40B4-BE49-F238E27FC236}">
                <a16:creationId xmlns:a16="http://schemas.microsoft.com/office/drawing/2014/main" id="{24043AAE-0605-4478-B357-C7C98F6F8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继续经营</a:t>
            </a:r>
          </a:p>
        </p:txBody>
      </p:sp>
      <p:sp>
        <p:nvSpPr>
          <p:cNvPr id="7" name="opv0">
            <a:extLst xmlns:a="http://schemas.openxmlformats.org/drawingml/2006/main">
              <a:ext uri="{FF2B5EF4-FFF2-40B4-BE49-F238E27FC236}">
                <a16:creationId xmlns:a16="http://schemas.microsoft.com/office/drawing/2014/main" id="{A9383319-0B7A-4FEE-B42F-1F872EB5D9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76</a:t>
            </a:r>
          </a:p>
        </p:txBody>
      </p:sp>
      <p:sp>
        <p:nvSpPr>
          <p:cNvPr id="8" name="opi0">
            <a:extLst xmlns:a="http://schemas.openxmlformats.org/drawingml/2006/main">
              <a:ext uri="{FF2B5EF4-FFF2-40B4-BE49-F238E27FC236}">
                <a16:creationId xmlns:a16="http://schemas.microsoft.com/office/drawing/2014/main" id="{3308BF46-8B74-4598-93AA-DCF29A5127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859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9" name="opd0">
            <a:extLst xmlns:a="http://schemas.openxmlformats.org/drawingml/2006/main">
              <a:ext uri="{FF2B5EF4-FFF2-40B4-BE49-F238E27FC236}">
                <a16:creationId xmlns:a16="http://schemas.microsoft.com/office/drawing/2014/main" id="{6F5177A7-9F7B-4417-9E60-8DFD4CA01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维持现状，现金流压力延续</a:t>
            </a:r>
          </a:p>
        </p:txBody>
      </p:sp>
      <p:sp>
        <p:nvSpPr>
          <p:cNvPr id="10" name="op1">
            <a:extLst xmlns:a="http://schemas.openxmlformats.org/drawingml/2006/main">
              <a:ext uri="{FF2B5EF4-FFF2-40B4-BE49-F238E27FC236}">
                <a16:creationId xmlns:a16="http://schemas.microsoft.com/office/drawing/2014/main" id="{154D5E6B-5E4C-4A98-A352-C79D80807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oph1">
            <a:extLst xmlns:a="http://schemas.openxmlformats.org/drawingml/2006/main">
              <a:ext uri="{FF2B5EF4-FFF2-40B4-BE49-F238E27FC236}">
                <a16:creationId xmlns:a16="http://schemas.microsoft.com/office/drawing/2014/main" id="{246B9045-497B-4C39-9F27-5ACA2CF31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续租谈判 + 模型改造</a:t>
            </a:r>
          </a:p>
        </p:txBody>
      </p:sp>
      <p:sp>
        <p:nvSpPr>
          <p:cNvPr id="12" name="opv1">
            <a:extLst xmlns:a="http://schemas.openxmlformats.org/drawingml/2006/main">
              <a:ext uri="{FF2B5EF4-FFF2-40B4-BE49-F238E27FC236}">
                <a16:creationId xmlns:a16="http://schemas.microsoft.com/office/drawing/2014/main" id="{E12F0D03-3752-4B48-A4CC-10C6753272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103</a:t>
            </a:r>
          </a:p>
        </p:txBody>
      </p:sp>
      <p:sp>
        <p:nvSpPr>
          <p:cNvPr id="13" name="opi1">
            <a:extLst xmlns:a="http://schemas.openxmlformats.org/drawingml/2006/main">
              <a:ext uri="{FF2B5EF4-FFF2-40B4-BE49-F238E27FC236}">
                <a16:creationId xmlns:a16="http://schemas.microsoft.com/office/drawing/2014/main" id="{2E426A6A-0A20-46CF-923C-3F8311EF3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4" name="opd1">
            <a:extLst xmlns:a="http://schemas.openxmlformats.org/drawingml/2006/main">
              <a:ext uri="{FF2B5EF4-FFF2-40B4-BE49-F238E27FC236}">
                <a16:creationId xmlns:a16="http://schemas.microsoft.com/office/drawing/2014/main" id="{9245C3CB-D7FB-42A0-AB2E-FA699699D5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降低固定成本，调整菜单与排班</a:t>
            </a:r>
          </a:p>
        </p:txBody>
      </p:sp>
      <p:sp>
        <p:nvSpPr>
          <p:cNvPr id="15" name="op2">
            <a:extLst xmlns:a="http://schemas.openxmlformats.org/drawingml/2006/main">
              <a:ext uri="{FF2B5EF4-FFF2-40B4-BE49-F238E27FC236}">
                <a16:creationId xmlns:a16="http://schemas.microsoft.com/office/drawing/2014/main" id="{4614B33A-313D-4528-BE53-7ED09C4AE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81950" y="2571750"/>
            <a:ext cx="342900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oph2">
            <a:extLst xmlns:a="http://schemas.openxmlformats.org/drawingml/2006/main">
              <a:ext uri="{FF2B5EF4-FFF2-40B4-BE49-F238E27FC236}">
                <a16:creationId xmlns:a16="http://schemas.microsoft.com/office/drawing/2014/main" id="{FE86EB47-3E14-4E2F-8EFB-0A8C2344C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813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827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有序退出 / 迁址</a:t>
            </a:r>
          </a:p>
        </p:txBody>
      </p:sp>
      <p:sp>
        <p:nvSpPr>
          <p:cNvPr id="17" name="opv2">
            <a:extLst xmlns:a="http://schemas.openxmlformats.org/drawingml/2006/main">
              <a:ext uri="{FF2B5EF4-FFF2-40B4-BE49-F238E27FC236}">
                <a16:creationId xmlns:a16="http://schemas.microsoft.com/office/drawing/2014/main" id="{E90ADD57-A41D-4255-80F2-906FD577B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3362325"/>
            <a:ext cx="10001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032"/>
          </a:bodyPr>
          <a:lstStyle xmlns:a="http://schemas.openxmlformats.org/drawingml/2006/main"/>
          <a:p xmlns:a="http://schemas.openxmlformats.org/drawingml/2006/main">
            <a:pPr algn="l">
              <a:defRPr sz="31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18" name="opi2">
            <a:extLst xmlns:a="http://schemas.openxmlformats.org/drawingml/2006/main">
              <a:ext uri="{FF2B5EF4-FFF2-40B4-BE49-F238E27FC236}">
                <a16:creationId xmlns:a16="http://schemas.microsoft.com/office/drawing/2014/main" id="{7F57386B-9C76-4DAB-BD7D-7C58228DB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67825" y="3476625"/>
            <a:ext cx="1809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12个月现金流指数</a:t>
            </a:r>
          </a:p>
        </p:txBody>
      </p:sp>
      <p:sp>
        <p:nvSpPr>
          <p:cNvPr id="19" name="opd2">
            <a:extLst xmlns:a="http://schemas.openxmlformats.org/drawingml/2006/main">
              <a:ext uri="{FF2B5EF4-FFF2-40B4-BE49-F238E27FC236}">
                <a16:creationId xmlns:a16="http://schemas.microsoft.com/office/drawing/2014/main" id="{E6EDA239-7625-4C6F-BA1F-171D6109B0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4038600"/>
            <a:ext cx="3000375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81"/>
          </a:bodyPr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3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释放资本，将会员与产能迁移至邻近门店</a:t>
            </a:r>
          </a:p>
        </p:txBody>
      </p:sp>
      <p:sp>
        <p:nvSpPr>
          <p:cNvPr id="20" name="decision-factors">
            <a:extLst xmlns:a="http://schemas.openxmlformats.org/drawingml/2006/main">
              <a:ext uri="{FF2B5EF4-FFF2-40B4-BE49-F238E27FC236}">
                <a16:creationId xmlns:a16="http://schemas.microsoft.com/office/drawing/2014/main" id="{C07522D2-8270-418E-BD6B-12F0666BC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81575"/>
            <a:ext cx="11049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智脑综合评估：贡献利润趋势 · 保本收入 · 租约条件 · 商圈潜力 · 会员迁移 · 相邻门店蚕食 · 退出成本</a:t>
            </a:r>
          </a:p>
        </p:txBody>
      </p:sp>
      <p:sp>
        <p:nvSpPr>
          <p:cNvPr id="21" name="board">
            <a:extLst xmlns:a="http://schemas.openxmlformats.org/drawingml/2006/main">
              <a:ext uri="{FF2B5EF4-FFF2-40B4-BE49-F238E27FC236}">
                <a16:creationId xmlns:a16="http://schemas.microsoft.com/office/drawing/2014/main" id="{2D255E90-D4E7-45C9-B003-308D2FC00C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24500"/>
            <a:ext cx="11010900" cy="5524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board-t">
            <a:extLst xmlns:a="http://schemas.openxmlformats.org/drawingml/2006/main">
              <a:ext uri="{FF2B5EF4-FFF2-40B4-BE49-F238E27FC236}">
                <a16:creationId xmlns:a16="http://schemas.microsoft.com/office/drawing/2014/main" id="{63195A80-C632-45CE-9C45-527D3CFA36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648325"/>
            <a:ext cx="1047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提供情景、假设与风险边界；关停、续租和资本配置始终由管理层决策。</a:t>
            </a:r>
          </a:p>
        </p:txBody>
      </p:sp>
    </p:spTree>
    <p:extLst>
      <p:ext uri="{BB962C8B-B14F-4D97-AF65-F5344CB8AC3E}">
        <p14:creationId xmlns:p14="http://schemas.microsoft.com/office/powerpoint/2010/main" val="1206484584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46A505B8-D599-44D4-9FB7-305B78C2EB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标杆模型复制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CC278727-CA62-42BE-891C-168EB41E9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匿名案例七：把优秀门店转化为可复制模型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4E1E98D9-6FF1-4B04-9E13-34C338F0A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13</a:t>
            </a:r>
          </a:p>
        </p:txBody>
      </p:sp>
      <p:sp>
        <p:nvSpPr>
          <p:cNvPr id="4" name="rep-sub">
            <a:extLst xmlns:a="http://schemas.openxmlformats.org/drawingml/2006/main">
              <a:ext uri="{FF2B5EF4-FFF2-40B4-BE49-F238E27FC236}">
                <a16:creationId xmlns:a16="http://schemas.microsoft.com/office/drawing/2014/main" id="{EE58B63E-F896-4E0C-B7EB-4822EA9B1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810875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优秀门店的价值不只是排名第一，而是提炼出在什么商圈、什么商品结构和什么组织配置下可以重复成功。</a:t>
            </a:r>
          </a:p>
        </p:txBody>
      </p:sp>
      <p:sp>
        <p:nvSpPr>
          <p:cNvPr id="5" name="dnah0">
            <a:extLst xmlns:a="http://schemas.openxmlformats.org/drawingml/2006/main">
              <a:ext uri="{FF2B5EF4-FFF2-40B4-BE49-F238E27FC236}">
                <a16:creationId xmlns:a16="http://schemas.microsoft.com/office/drawing/2014/main" id="{138CB7AF-7757-4446-AF3B-F24C1181C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商圈本体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000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7" name="dnab0">
            <a:extLst xmlns:a="http://schemas.openxmlformats.org/drawingml/2006/main">
              <a:ext uri="{FF2B5EF4-FFF2-40B4-BE49-F238E27FC236}">
                <a16:creationId xmlns:a16="http://schemas.microsoft.com/office/drawing/2014/main" id="{043B06C5-43A3-4EDA-B5F0-764569DCB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客群、办公/社区、竞争与动线</a:t>
            </a:r>
          </a:p>
        </p:txBody>
      </p:sp>
      <p:sp>
        <p:nvSpPr>
          <p:cNvPr id="8" name="dnah1">
            <a:extLst xmlns:a="http://schemas.openxmlformats.org/drawingml/2006/main">
              <a:ext uri="{FF2B5EF4-FFF2-40B4-BE49-F238E27FC236}">
                <a16:creationId xmlns:a16="http://schemas.microsoft.com/office/drawing/2014/main" id="{C63E081C-A90A-4A89-AD1C-8816E4EF47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商品模型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32194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dnab1">
            <a:extLst xmlns:a="http://schemas.openxmlformats.org/drawingml/2006/main">
              <a:ext uri="{FF2B5EF4-FFF2-40B4-BE49-F238E27FC236}">
                <a16:creationId xmlns:a16="http://schemas.microsoft.com/office/drawing/2014/main" id="{81C4A5D7-71CA-4840-8BC7-0F3B505F6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核心SKU、价格带、套餐与时段</a:t>
            </a:r>
          </a:p>
        </p:txBody>
      </p:sp>
      <p:sp>
        <p:nvSpPr>
          <p:cNvPr id="11" name="dnah2">
            <a:extLst xmlns:a="http://schemas.openxmlformats.org/drawingml/2006/main">
              <a:ext uri="{FF2B5EF4-FFF2-40B4-BE49-F238E27FC236}">
                <a16:creationId xmlns:a16="http://schemas.microsoft.com/office/drawing/2014/main" id="{3C93BF7C-4C30-4B60-8722-D97F9320FB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运营模型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60388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3" name="dnab2">
            <a:extLst xmlns:a="http://schemas.openxmlformats.org/drawingml/2006/main">
              <a:ext uri="{FF2B5EF4-FFF2-40B4-BE49-F238E27FC236}">
                <a16:creationId xmlns:a16="http://schemas.microsoft.com/office/drawing/2014/main" id="{0E06151D-6341-405B-BEBC-D118376D6D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人员结构、产能、库存与服务节奏</a:t>
            </a:r>
          </a:p>
        </p:txBody>
      </p:sp>
      <p:sp>
        <p:nvSpPr>
          <p:cNvPr id="14" name="dnah3">
            <a:extLst xmlns:a="http://schemas.openxmlformats.org/drawingml/2006/main">
              <a:ext uri="{FF2B5EF4-FFF2-40B4-BE49-F238E27FC236}">
                <a16:creationId xmlns:a16="http://schemas.microsoft.com/office/drawing/2014/main" id="{D846C723-F182-4A28-8F42-8B8BCA3F4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571750"/>
            <a:ext cx="2476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7654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财务模型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8858250" y="30861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6" name="dnab3">
            <a:extLst xmlns:a="http://schemas.openxmlformats.org/drawingml/2006/main">
              <a:ext uri="{FF2B5EF4-FFF2-40B4-BE49-F238E27FC236}">
                <a16:creationId xmlns:a16="http://schemas.microsoft.com/office/drawing/2014/main" id="{4498F6E2-18D7-43EC-A95A-9AABEF736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3381375"/>
            <a:ext cx="23812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保本收入、投资回收与风险边界</a:t>
            </a:r>
          </a:p>
        </p:txBody>
      </p:sp>
      <p:sp>
        <p:nvSpPr>
          <p:cNvPr id="17" name="rep-flow">
            <a:extLst xmlns:a="http://schemas.openxmlformats.org/drawingml/2006/main">
              <a:ext uri="{FF2B5EF4-FFF2-40B4-BE49-F238E27FC236}">
                <a16:creationId xmlns:a16="http://schemas.microsoft.com/office/drawing/2014/main" id="{B8AB8C81-7D14-4A40-8919-BC3A331E40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48200"/>
            <a:ext cx="10934700" cy="762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rep-flow-t">
            <a:extLst xmlns:a="http://schemas.openxmlformats.org/drawingml/2006/main">
              <a:ext uri="{FF2B5EF4-FFF2-40B4-BE49-F238E27FC236}">
                <a16:creationId xmlns:a16="http://schemas.microsoft.com/office/drawing/2014/main" id="{F7DED169-10E8-4488-9A31-E6DF6E88C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104298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标杆门店经营基因 → 匹配相似门店与候选商圈 → 生成适配方案 → 小范围验证 → 规模化复制</a:t>
            </a:r>
          </a:p>
        </p:txBody>
      </p:sp>
      <p:sp>
        <p:nvSpPr>
          <p:cNvPr id="19" name="rep-value">
            <a:extLst xmlns:a="http://schemas.openxmlformats.org/drawingml/2006/main">
              <a:ext uri="{FF2B5EF4-FFF2-40B4-BE49-F238E27FC236}">
                <a16:creationId xmlns:a16="http://schemas.microsoft.com/office/drawing/2014/main" id="{3C7F0427-65F5-4432-96B8-4B6F559F6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72150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这使企业的增长不再依赖个别能人，而是依赖可积累、可验证、可复用的行业数字模型。</a:t>
            </a:r>
          </a:p>
        </p:txBody>
      </p:sp>
    </p:spTree>
    <p:extLst>
      <p:ext uri="{BB962C8B-B14F-4D97-AF65-F5344CB8AC3E}">
        <p14:creationId xmlns:p14="http://schemas.microsoft.com/office/powerpoint/2010/main" val="1964502831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8F81ABD7-18C5-45DB-980C-560C0AF50F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81F2ECA-5FA9-42EF-AF8B-AC4588E1B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收入增长不再靠平均促销，而是寻找高质量增量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C6A2B139-3068-42F6-A90E-E72F94C4C1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14</a:t>
            </a:r>
          </a:p>
        </p:txBody>
      </p:sp>
      <p:sp>
        <p:nvSpPr>
          <p:cNvPr id="4" name="rev-axis">
            <a:extLst xmlns:a="http://schemas.openxmlformats.org/drawingml/2006/main">
              <a:ext uri="{FF2B5EF4-FFF2-40B4-BE49-F238E27FC236}">
                <a16:creationId xmlns:a16="http://schemas.microsoft.com/office/drawing/2014/main" id="{4B160CCB-75A9-4636-9C18-8AE87D30F7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47850"/>
            <a:ext cx="3810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经营贡献结构（示意）</a:t>
            </a:r>
          </a:p>
        </p:txBody>
      </p:sp>
      <p:sp>
        <p:nvSpPr>
          <p:cNvPr id="5" name="rev-l1">
            <a:extLst xmlns:a="http://schemas.openxmlformats.org/drawingml/2006/main">
              <a:ext uri="{FF2B5EF4-FFF2-40B4-BE49-F238E27FC236}">
                <a16:creationId xmlns:a16="http://schemas.microsoft.com/office/drawing/2014/main" id="{4D5D7DDE-56D9-415D-8969-617875C61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低质量让利</a:t>
            </a:r>
          </a:p>
        </p:txBody>
      </p:sp>
      <p:sp>
        <p:nvSpPr>
          <p:cNvPr id="6" name="rev-key1">
            <a:extLst xmlns:a="http://schemas.openxmlformats.org/drawingml/2006/main">
              <a:ext uri="{FF2B5EF4-FFF2-40B4-BE49-F238E27FC236}">
                <a16:creationId xmlns:a16="http://schemas.microsoft.com/office/drawing/2014/main" id="{F5677FEF-2872-47BE-BD1C-13BF6018CB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rev-l2">
            <a:extLst xmlns:a="http://schemas.openxmlformats.org/drawingml/2006/main">
              <a:ext uri="{FF2B5EF4-FFF2-40B4-BE49-F238E27FC236}">
                <a16:creationId xmlns:a16="http://schemas.microsoft.com/office/drawing/2014/main" id="{14538415-2B3E-4C95-918D-465F2EDEB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28875" y="23431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392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可持续贡献</a:t>
            </a:r>
          </a:p>
        </p:txBody>
      </p:sp>
      <p:sp>
        <p:nvSpPr>
          <p:cNvPr id="8" name="rev-key2">
            <a:extLst xmlns:a="http://schemas.openxmlformats.org/drawingml/2006/main">
              <a:ext uri="{FF2B5EF4-FFF2-40B4-BE49-F238E27FC236}">
                <a16:creationId xmlns:a16="http://schemas.microsoft.com/office/drawing/2014/main" id="{778832C1-A6F5-4D66-B849-2D8D13BC9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57625" y="2390775"/>
            <a:ext cx="17145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rev-current">
            <a:extLst xmlns:a="http://schemas.openxmlformats.org/drawingml/2006/main">
              <a:ext uri="{FF2B5EF4-FFF2-40B4-BE49-F238E27FC236}">
                <a16:creationId xmlns:a16="http://schemas.microsoft.com/office/drawing/2014/main" id="{30610B85-C020-449E-BEB0-AA5B1554C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2420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现状</a:t>
            </a:r>
          </a:p>
        </p:txBody>
      </p:sp>
      <p:sp>
        <p:nvSpPr>
          <p:cNvPr id="10" name="rev-cur-a">
            <a:extLst xmlns:a="http://schemas.openxmlformats.org/drawingml/2006/main">
              <a:ext uri="{FF2B5EF4-FFF2-40B4-BE49-F238E27FC236}">
                <a16:creationId xmlns:a16="http://schemas.microsoft.com/office/drawing/2014/main" id="{BED1DFF3-EE3C-4FCE-B14D-C3863EF2E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3048000"/>
            <a:ext cx="18097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rev-cur-b">
            <a:extLst xmlns:a="http://schemas.openxmlformats.org/drawingml/2006/main">
              <a:ext uri="{FF2B5EF4-FFF2-40B4-BE49-F238E27FC236}">
                <a16:creationId xmlns:a16="http://schemas.microsoft.com/office/drawing/2014/main" id="{E19E9442-FEC0-4E90-9498-832DA8FACA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48000"/>
            <a:ext cx="24765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rev-future">
            <a:extLst xmlns:a="http://schemas.openxmlformats.org/drawingml/2006/main">
              <a:ext uri="{FF2B5EF4-FFF2-40B4-BE49-F238E27FC236}">
                <a16:creationId xmlns:a16="http://schemas.microsoft.com/office/drawing/2014/main" id="{BF72E8EC-087C-4F89-B0C3-2B8193181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171950"/>
            <a:ext cx="762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6667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优化后</a:t>
            </a:r>
          </a:p>
        </p:txBody>
      </p:sp>
      <p:sp>
        <p:nvSpPr>
          <p:cNvPr id="13" name="rev-fut-a">
            <a:extLst xmlns:a="http://schemas.openxmlformats.org/drawingml/2006/main">
              <a:ext uri="{FF2B5EF4-FFF2-40B4-BE49-F238E27FC236}">
                <a16:creationId xmlns:a16="http://schemas.microsoft.com/office/drawing/2014/main" id="{293022FE-58AE-48C5-80C0-7869FCE41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095750"/>
            <a:ext cx="106680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8BCC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rev-fut-b">
            <a:extLst xmlns:a="http://schemas.openxmlformats.org/drawingml/2006/main">
              <a:ext uri="{FF2B5EF4-FFF2-40B4-BE49-F238E27FC236}">
                <a16:creationId xmlns:a16="http://schemas.microsoft.com/office/drawing/2014/main" id="{B7ED11CA-32D4-4C31-A5C4-3F74D05CE0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95550" y="4095750"/>
            <a:ext cx="32194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rev-direction">
            <a:extLst xmlns:a="http://schemas.openxmlformats.org/drawingml/2006/main">
              <a:ext uri="{FF2B5EF4-FFF2-40B4-BE49-F238E27FC236}">
                <a16:creationId xmlns:a16="http://schemas.microsoft.com/office/drawing/2014/main" id="{264299CA-EFA7-4C10-9AC2-D2EB34946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762500"/>
            <a:ext cx="4286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让利占比下降                         长期贡献占比提升</a:t>
            </a:r>
          </a:p>
        </p:txBody>
      </p:sp>
      <p:sp>
        <p:nvSpPr>
          <p:cNvPr id="16" name="chart-note">
            <a:extLst xmlns:a="http://schemas.openxmlformats.org/drawingml/2006/main">
              <a:ext uri="{FF2B5EF4-FFF2-40B4-BE49-F238E27FC236}">
                <a16:creationId xmlns:a16="http://schemas.microsoft.com/office/drawing/2014/main" id="{40CD1E31-2406-4454-97D4-2A02FFA130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600700"/>
            <a:ext cx="5334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示意：结构变化，不代表真实客户数据</a:t>
            </a:r>
          </a:p>
        </p:txBody>
      </p:sp>
      <p:sp>
        <p:nvSpPr>
          <p:cNvPr id="17" name="rev-h">
            <a:extLst xmlns:a="http://schemas.openxmlformats.org/drawingml/2006/main">
              <a:ext uri="{FF2B5EF4-FFF2-40B4-BE49-F238E27FC236}">
                <a16:creationId xmlns:a16="http://schemas.microsoft.com/office/drawing/2014/main" id="{D212FE1F-48C5-4B18-A0CE-2D5E8C206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18669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如何参与</a:t>
            </a:r>
          </a:p>
        </p:txBody>
      </p:sp>
      <p:sp>
        <p:nvSpPr>
          <p:cNvPr id="18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B59B9814-D43E-4D9F-8975-568224DE0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270">
            <a:extLst xmlns:a="http://schemas.openxmlformats.org/drawingml/2006/main">
              <a:ext uri="{FF2B5EF4-FFF2-40B4-BE49-F238E27FC236}">
                <a16:creationId xmlns:a16="http://schemas.microsoft.com/office/drawing/2014/main" id="{2B6B89F4-A399-4A85-BE3C-9A5D28F2A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25717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3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识别高优惠、低复购、低贡献的门店与活动</a:t>
            </a:r>
          </a:p>
        </p:txBody>
      </p:sp>
      <p:sp>
        <p:nvSpPr>
          <p:cNvPr id="20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594406EA-82E9-4F27-A374-F240BB93C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342">
            <a:extLst xmlns:a="http://schemas.openxmlformats.org/drawingml/2006/main">
              <a:ext uri="{FF2B5EF4-FFF2-40B4-BE49-F238E27FC236}">
                <a16:creationId xmlns:a16="http://schemas.microsoft.com/office/drawing/2014/main" id="{9D465CCA-AA6A-4D53-84BA-78E900A15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2575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按餐段、渠道、会员阶段给出差异化策略</a:t>
            </a:r>
          </a:p>
        </p:txBody>
      </p:sp>
      <p:sp>
        <p:nvSpPr>
          <p:cNvPr id="22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CBA52529-BA85-4F1D-8B78-AD3A446D6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414">
            <a:extLst xmlns:a="http://schemas.openxmlformats.org/drawingml/2006/main">
              <a:ext uri="{FF2B5EF4-FFF2-40B4-BE49-F238E27FC236}">
                <a16:creationId xmlns:a16="http://schemas.microsoft.com/office/drawing/2014/main" id="{B191FB27-163B-4F21-91F2-B7482467F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3943350"/>
            <a:ext cx="410527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持续观察订单、客单、复购与贡献利润</a:t>
            </a:r>
          </a:p>
        </p:txBody>
      </p:sp>
      <p:sp>
        <p:nvSpPr>
          <p:cNvPr id="24" name="rev-out">
            <a:extLst xmlns:a="http://schemas.openxmlformats.org/drawingml/2006/main">
              <a:ext uri="{FF2B5EF4-FFF2-40B4-BE49-F238E27FC236}">
                <a16:creationId xmlns:a16="http://schemas.microsoft.com/office/drawing/2014/main" id="{7BFDFD44-B55E-4940-99B6-86E55FCCA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00875" y="4953000"/>
            <a:ext cx="4333875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目标不是“少打折”，而是让每一元营销投入带回更多长期贡献。</a:t>
            </a:r>
          </a:p>
        </p:txBody>
      </p:sp>
    </p:spTree>
    <p:extLst>
      <p:ext uri="{BB962C8B-B14F-4D97-AF65-F5344CB8AC3E}">
        <p14:creationId xmlns:p14="http://schemas.microsoft.com/office/powerpoint/2010/main" val="91128687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eyebrow">
            <a:extLst xmlns:a="http://schemas.openxmlformats.org/drawingml/2006/main">
              <a:ext uri="{FF2B5EF4-FFF2-40B4-BE49-F238E27FC236}">
                <a16:creationId xmlns:a16="http://schemas.microsoft.com/office/drawing/2014/main" id="{25C4DD63-8DC3-4A00-A1BF-7A13DCA03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B906FDF-90B6-41E8-B318-B1E9F947D0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把成本差异穿透到采购、生产、配送与门店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72BC951-6A10-4675-83D0-EA28A8F99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15</a:t>
            </a:r>
          </a:p>
        </p:txBody>
      </p:sp>
      <p:sp>
        <p:nvSpPr>
          <p:cNvPr id="4" name="cost-axis">
            <a:extLst xmlns:a="http://schemas.openxmlformats.org/drawingml/2006/main">
              <a:ext uri="{FF2B5EF4-FFF2-40B4-BE49-F238E27FC236}">
                <a16:creationId xmlns:a16="http://schemas.microsoft.com/office/drawing/2014/main" id="{46B9BF97-F2EB-49D7-AD98-65553F066A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790700"/>
            <a:ext cx="2476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成本指数（示意）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762000" y="5219700"/>
            <a:ext cx="61912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0A0A0A"/>
            </a:solidFill>
            <a:prstDash val="solid"/>
          </a:ln>
        </p:spPr>
      </p:cxnSp>
      <p:sp>
        <p:nvSpPr>
          <p:cNvPr id="6" name="costbar0">
            <a:extLst xmlns:a="http://schemas.openxmlformats.org/drawingml/2006/main">
              <a:ext uri="{FF2B5EF4-FFF2-40B4-BE49-F238E27FC236}">
                <a16:creationId xmlns:a16="http://schemas.microsoft.com/office/drawing/2014/main" id="{D92AE590-D5C9-438D-85F3-0B93FD2B6D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790825"/>
            <a:ext cx="590550" cy="24288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ostv0">
            <a:extLst xmlns:a="http://schemas.openxmlformats.org/drawingml/2006/main">
              <a:ext uri="{FF2B5EF4-FFF2-40B4-BE49-F238E27FC236}">
                <a16:creationId xmlns:a16="http://schemas.microsoft.com/office/drawing/2014/main" id="{C79CB37C-F481-4F4C-8B05-FC32609F9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505075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100</a:t>
            </a:r>
          </a:p>
        </p:txBody>
      </p:sp>
      <p:sp>
        <p:nvSpPr>
          <p:cNvPr id="8" name="costlab0">
            <a:extLst xmlns:a="http://schemas.openxmlformats.org/drawingml/2006/main">
              <a:ext uri="{FF2B5EF4-FFF2-40B4-BE49-F238E27FC236}">
                <a16:creationId xmlns:a16="http://schemas.microsoft.com/office/drawing/2014/main" id="{B86CC943-4824-43A2-84C5-6450514253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</a:t>
            </a:r>
          </a:p>
        </p:txBody>
      </p:sp>
      <p:sp>
        <p:nvSpPr>
          <p:cNvPr id="9" name="costbar1">
            <a:extLst xmlns:a="http://schemas.openxmlformats.org/drawingml/2006/main">
              <a:ext uri="{FF2B5EF4-FFF2-40B4-BE49-F238E27FC236}">
                <a16:creationId xmlns:a16="http://schemas.microsoft.com/office/drawing/2014/main" id="{0D64C096-6230-416F-AC1D-978293339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costv1">
            <a:extLst xmlns:a="http://schemas.openxmlformats.org/drawingml/2006/main">
              <a:ext uri="{FF2B5EF4-FFF2-40B4-BE49-F238E27FC236}">
                <a16:creationId xmlns:a16="http://schemas.microsoft.com/office/drawing/2014/main" id="{AB2CBFF7-14D9-4D01-8CB4-3D8ABA547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7</a:t>
            </a:r>
          </a:p>
        </p:txBody>
      </p:sp>
      <p:sp>
        <p:nvSpPr>
          <p:cNvPr id="11" name="costlab1">
            <a:extLst xmlns:a="http://schemas.openxmlformats.org/drawingml/2006/main">
              <a:ext uri="{FF2B5EF4-FFF2-40B4-BE49-F238E27FC236}">
                <a16:creationId xmlns:a16="http://schemas.microsoft.com/office/drawing/2014/main" id="{438FBB01-1599-4299-A607-56623F7B2C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7240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采购价差</a:t>
            </a:r>
          </a:p>
        </p:txBody>
      </p:sp>
      <p:sp>
        <p:nvSpPr>
          <p:cNvPr id="12" name="costbar2">
            <a:extLst xmlns:a="http://schemas.openxmlformats.org/drawingml/2006/main">
              <a:ext uri="{FF2B5EF4-FFF2-40B4-BE49-F238E27FC236}">
                <a16:creationId xmlns:a16="http://schemas.microsoft.com/office/drawing/2014/main" id="{05AD9074-7AA7-4D63-8204-F5FDA06617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costv2">
            <a:extLst xmlns:a="http://schemas.openxmlformats.org/drawingml/2006/main">
              <a:ext uri="{FF2B5EF4-FFF2-40B4-BE49-F238E27FC236}">
                <a16:creationId xmlns:a16="http://schemas.microsoft.com/office/drawing/2014/main" id="{765384D5-8899-4CF3-B925-FE267F065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765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5</a:t>
            </a:r>
          </a:p>
        </p:txBody>
      </p:sp>
      <p:sp>
        <p:nvSpPr>
          <p:cNvPr id="14" name="costlab2">
            <a:extLst xmlns:a="http://schemas.openxmlformats.org/drawingml/2006/main">
              <a:ext uri="{FF2B5EF4-FFF2-40B4-BE49-F238E27FC236}">
                <a16:creationId xmlns:a16="http://schemas.microsoft.com/office/drawing/2014/main" id="{50D682A5-C69E-483A-A949-6D9D387880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146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生产损耗</a:t>
            </a:r>
          </a:p>
        </p:txBody>
      </p:sp>
      <p:sp>
        <p:nvSpPr>
          <p:cNvPr id="15" name="costbar3">
            <a:extLst xmlns:a="http://schemas.openxmlformats.org/drawingml/2006/main">
              <a:ext uri="{FF2B5EF4-FFF2-40B4-BE49-F238E27FC236}">
                <a16:creationId xmlns:a16="http://schemas.microsoft.com/office/drawing/2014/main" id="{A71F5EB5-BDE9-4712-8E25-8DC94F6CB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costv3">
            <a:extLst xmlns:a="http://schemas.openxmlformats.org/drawingml/2006/main">
              <a:ext uri="{FF2B5EF4-FFF2-40B4-BE49-F238E27FC236}">
                <a16:creationId xmlns:a16="http://schemas.microsoft.com/office/drawing/2014/main" id="{BBE78ABD-DBB8-4AA6-8256-52F08A093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671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</a:t>
            </a:r>
          </a:p>
        </p:txBody>
      </p:sp>
      <p:sp>
        <p:nvSpPr>
          <p:cNvPr id="17" name="costlab3">
            <a:extLst xmlns:a="http://schemas.openxmlformats.org/drawingml/2006/main">
              <a:ext uri="{FF2B5EF4-FFF2-40B4-BE49-F238E27FC236}">
                <a16:creationId xmlns:a16="http://schemas.microsoft.com/office/drawing/2014/main" id="{A4577D96-5153-4703-90F4-A8E369EB4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052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配送差异</a:t>
            </a:r>
          </a:p>
        </p:txBody>
      </p:sp>
      <p:sp>
        <p:nvSpPr>
          <p:cNvPr id="18" name="costbar4">
            <a:extLst xmlns:a="http://schemas.openxmlformats.org/drawingml/2006/main">
              <a:ext uri="{FF2B5EF4-FFF2-40B4-BE49-F238E27FC236}">
                <a16:creationId xmlns:a16="http://schemas.microsoft.com/office/drawing/2014/main" id="{51890178-6AA7-4C7E-B2C2-2BA7D6F16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972050"/>
            <a:ext cx="590550" cy="247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ostv4">
            <a:extLst xmlns:a="http://schemas.openxmlformats.org/drawingml/2006/main">
              <a:ext uri="{FF2B5EF4-FFF2-40B4-BE49-F238E27FC236}">
                <a16:creationId xmlns:a16="http://schemas.microsoft.com/office/drawing/2014/main" id="{A948D52D-3FBD-415B-A98E-DCE0D0936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57750" y="4686300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6</a:t>
            </a:r>
          </a:p>
        </p:txBody>
      </p:sp>
      <p:sp>
        <p:nvSpPr>
          <p:cNvPr id="20" name="costlab4">
            <a:extLst xmlns:a="http://schemas.openxmlformats.org/drawingml/2006/main">
              <a:ext uri="{FF2B5EF4-FFF2-40B4-BE49-F238E27FC236}">
                <a16:creationId xmlns:a16="http://schemas.microsoft.com/office/drawing/2014/main" id="{AA766253-3523-497F-8D0E-75FB31272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盘点报损</a:t>
            </a:r>
          </a:p>
        </p:txBody>
      </p:sp>
      <p:sp>
        <p:nvSpPr>
          <p:cNvPr id="21" name="costbar5">
            <a:extLst xmlns:a="http://schemas.openxmlformats.org/drawingml/2006/main">
              <a:ext uri="{FF2B5EF4-FFF2-40B4-BE49-F238E27FC236}">
                <a16:creationId xmlns:a16="http://schemas.microsoft.com/office/drawing/2014/main" id="{3673C44A-3376-4759-878C-BD6342D443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280761"/>
            <a:ext cx="590550" cy="2938939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costv5">
            <a:extLst xmlns:a="http://schemas.openxmlformats.org/drawingml/2006/main">
              <a:ext uri="{FF2B5EF4-FFF2-40B4-BE49-F238E27FC236}">
                <a16:creationId xmlns:a16="http://schemas.microsoft.com/office/drawing/2014/main" id="{B113F945-3D7A-4F90-8B38-E117AB61B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1995011"/>
            <a:ext cx="5905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70588"/>
          </a:bodyPr>
          <a:lstStyle xmlns:a="http://schemas.openxmlformats.org/drawingml/2006/main"/>
          <a:p xmlns:a="http://schemas.openxmlformats.org/drawingml/2006/main">
            <a:pPr algn="ctr">
              <a:defRPr sz="12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2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121</a:t>
            </a:r>
          </a:p>
        </p:txBody>
      </p:sp>
      <p:sp>
        <p:nvSpPr>
          <p:cNvPr id="23" name="costlab5">
            <a:extLst xmlns:a="http://schemas.openxmlformats.org/drawingml/2006/main">
              <a:ext uri="{FF2B5EF4-FFF2-40B4-BE49-F238E27FC236}">
                <a16:creationId xmlns:a16="http://schemas.microsoft.com/office/drawing/2014/main" id="{30222A50-E7BB-4A3E-AB2F-81C781A3B7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86425" y="5381625"/>
            <a:ext cx="914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</a:t>
            </a:r>
          </a:p>
        </p:txBody>
      </p:sp>
      <p:sp>
        <p:nvSpPr>
          <p:cNvPr id="24" name="cost-note">
            <a:extLst xmlns:a="http://schemas.openxmlformats.org/drawingml/2006/main">
              <a:ext uri="{FF2B5EF4-FFF2-40B4-BE49-F238E27FC236}">
                <a16:creationId xmlns:a16="http://schemas.microsoft.com/office/drawing/2014/main" id="{07EF84C5-6ED4-46F0-B804-FA098CD63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781675"/>
            <a:ext cx="5715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111"/>
          </a:bodyPr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示意指数，以标准成本=100</a:t>
            </a:r>
          </a:p>
        </p:txBody>
      </p:sp>
      <p:sp>
        <p:nvSpPr>
          <p:cNvPr id="25" name="cost-h">
            <a:extLst xmlns:a="http://schemas.openxmlformats.org/drawingml/2006/main">
              <a:ext uri="{FF2B5EF4-FFF2-40B4-BE49-F238E27FC236}">
                <a16:creationId xmlns:a16="http://schemas.microsoft.com/office/drawing/2014/main" id="{EC859F98-83B0-4F3E-9E1E-B624812D17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1828800"/>
            <a:ext cx="3429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556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数字模型回答四个问题</a:t>
            </a:r>
          </a:p>
        </p:txBody>
      </p:sp>
      <p:sp>
        <p:nvSpPr>
          <p:cNvPr id="26" name="bullet-dot-270">
            <a:extLst xmlns:a="http://schemas.openxmlformats.org/drawingml/2006/main">
              <a:ext uri="{FF2B5EF4-FFF2-40B4-BE49-F238E27FC236}">
                <a16:creationId xmlns:a16="http://schemas.microsoft.com/office/drawing/2014/main" id="{85995BE6-1F48-4C12-8A41-0A219DAB2B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26384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bullet-270">
            <a:extLst xmlns:a="http://schemas.openxmlformats.org/drawingml/2006/main">
              <a:ext uri="{FF2B5EF4-FFF2-40B4-BE49-F238E27FC236}">
                <a16:creationId xmlns:a16="http://schemas.microsoft.com/office/drawing/2014/main" id="{1CBF244D-D365-4AAE-B072-DA2EA9202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25717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差异发生在哪里？</a:t>
            </a:r>
          </a:p>
        </p:txBody>
      </p:sp>
      <p:sp>
        <p:nvSpPr>
          <p:cNvPr id="28" name="bullet-dot-342">
            <a:extLst xmlns:a="http://schemas.openxmlformats.org/drawingml/2006/main">
              <a:ext uri="{FF2B5EF4-FFF2-40B4-BE49-F238E27FC236}">
                <a16:creationId xmlns:a16="http://schemas.microsoft.com/office/drawing/2014/main" id="{2462D87E-4DC6-4854-9B4A-1E6DA05B67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33242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bullet-342">
            <a:extLst xmlns:a="http://schemas.openxmlformats.org/drawingml/2006/main">
              <a:ext uri="{FF2B5EF4-FFF2-40B4-BE49-F238E27FC236}">
                <a16:creationId xmlns:a16="http://schemas.microsoft.com/office/drawing/2014/main" id="{E95DEA24-8409-4266-99F8-EAC82FC678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2575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由哪个单据与对象造成？</a:t>
            </a:r>
          </a:p>
        </p:txBody>
      </p:sp>
      <p:sp>
        <p:nvSpPr>
          <p:cNvPr id="30" name="bullet-dot-414">
            <a:extLst xmlns:a="http://schemas.openxmlformats.org/drawingml/2006/main">
              <a:ext uri="{FF2B5EF4-FFF2-40B4-BE49-F238E27FC236}">
                <a16:creationId xmlns:a16="http://schemas.microsoft.com/office/drawing/2014/main" id="{C33EF2C9-E151-49F0-B88E-B55147686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0100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1" name="bullet-414">
            <a:extLst xmlns:a="http://schemas.openxmlformats.org/drawingml/2006/main">
              <a:ext uri="{FF2B5EF4-FFF2-40B4-BE49-F238E27FC236}">
                <a16:creationId xmlns:a16="http://schemas.microsoft.com/office/drawing/2014/main" id="{6B89B462-C83A-4165-B31E-5C3D865C7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39433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可以回收多少？</a:t>
            </a:r>
          </a:p>
        </p:txBody>
      </p:sp>
      <p:sp>
        <p:nvSpPr>
          <p:cNvPr id="32" name="bullet-dot-486">
            <a:extLst xmlns:a="http://schemas.openxmlformats.org/drawingml/2006/main">
              <a:ext uri="{FF2B5EF4-FFF2-40B4-BE49-F238E27FC236}">
                <a16:creationId xmlns:a16="http://schemas.microsoft.com/office/drawing/2014/main" id="{7016A625-FFF0-4CA3-90C7-2DA7841A5B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53375" y="4695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3" name="bullet-486">
            <a:extLst xmlns:a="http://schemas.openxmlformats.org/drawingml/2006/main">
              <a:ext uri="{FF2B5EF4-FFF2-40B4-BE49-F238E27FC236}">
                <a16:creationId xmlns:a16="http://schemas.microsoft.com/office/drawing/2014/main" id="{E8E95FB5-22AD-4471-9792-E23D6635E1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81975" y="4629150"/>
            <a:ext cx="3200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如何证明没有伤害销量与品质？</a:t>
            </a:r>
          </a:p>
        </p:txBody>
      </p:sp>
    </p:spTree>
    <p:extLst>
      <p:ext uri="{BB962C8B-B14F-4D97-AF65-F5344CB8AC3E}">
        <p14:creationId xmlns:p14="http://schemas.microsoft.com/office/powerpoint/2010/main" val="460647125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407F879F-9453-4D1C-9229-8DFACD5ADD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9ADAC73C-EC00-425C-9B59-88D8E296D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老板、总部、区域、店长，共用一个经营认知体系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298E7B83-3024-4B62-AB73-B21F21DD0E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16</a:t>
            </a:r>
          </a:p>
        </p:txBody>
      </p:sp>
      <p:sp>
        <p:nvSpPr>
          <p:cNvPr id="4" name="role0">
            <a:extLst xmlns:a="http://schemas.openxmlformats.org/drawingml/2006/main">
              <a:ext uri="{FF2B5EF4-FFF2-40B4-BE49-F238E27FC236}">
                <a16:creationId xmlns:a16="http://schemas.microsoft.com/office/drawing/2014/main" id="{37F0DAAA-2FDC-4EFA-8022-5CD3AB092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6" name="roled0">
            <a:extLst xmlns:a="http://schemas.openxmlformats.org/drawingml/2006/main">
              <a:ext uri="{FF2B5EF4-FFF2-40B4-BE49-F238E27FC236}">
                <a16:creationId xmlns:a16="http://schemas.microsoft.com/office/drawing/2014/main" id="{D6054712-18FF-4C1C-B70C-FE38DA6FB6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看全局经营状态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判断资本配置与未来风险</a:t>
            </a:r>
          </a:p>
        </p:txBody>
      </p:sp>
      <p:sp>
        <p:nvSpPr>
          <p:cNvPr id="7" name="role1">
            <a:extLst xmlns:a="http://schemas.openxmlformats.org/drawingml/2006/main">
              <a:ext uri="{FF2B5EF4-FFF2-40B4-BE49-F238E27FC236}">
                <a16:creationId xmlns:a16="http://schemas.microsoft.com/office/drawing/2014/main" id="{3453B626-A74D-4542-841F-9F8A07D54B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总部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385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roled1">
            <a:extLst xmlns:a="http://schemas.openxmlformats.org/drawingml/2006/main">
              <a:ext uri="{FF2B5EF4-FFF2-40B4-BE49-F238E27FC236}">
                <a16:creationId xmlns:a16="http://schemas.microsoft.com/office/drawing/2014/main" id="{A78CEEC9-165D-497C-A48C-E30E87CBA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385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构建标准与策略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商品、供应链、人力、财务协同</a:t>
            </a:r>
          </a:p>
        </p:txBody>
      </p:sp>
      <p:sp>
        <p:nvSpPr>
          <p:cNvPr id="10" name="role2">
            <a:extLst xmlns:a="http://schemas.openxmlformats.org/drawingml/2006/main">
              <a:ext uri="{FF2B5EF4-FFF2-40B4-BE49-F238E27FC236}">
                <a16:creationId xmlns:a16="http://schemas.microsoft.com/office/drawing/2014/main" id="{B9768193-2B13-4AEC-AD84-F88C94EDB8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区域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07695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roled2">
            <a:extLst xmlns:a="http://schemas.openxmlformats.org/drawingml/2006/main">
              <a:ext uri="{FF2B5EF4-FFF2-40B4-BE49-F238E27FC236}">
                <a16:creationId xmlns:a16="http://schemas.microsoft.com/office/drawing/2014/main" id="{C6EC46D2-B26A-4B0B-B168-A8A467A1DE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7695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验证问题与根因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推动跨店执行和经验复制</a:t>
            </a:r>
          </a:p>
        </p:txBody>
      </p:sp>
      <p:sp>
        <p:nvSpPr>
          <p:cNvPr id="13" name="role3">
            <a:extLst xmlns:a="http://schemas.openxmlformats.org/drawingml/2006/main">
              <a:ext uri="{FF2B5EF4-FFF2-40B4-BE49-F238E27FC236}">
                <a16:creationId xmlns:a16="http://schemas.microsoft.com/office/drawing/2014/main" id="{84EF13DE-FF34-4286-9766-9377D2CA8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1952625"/>
            <a:ext cx="2571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851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店长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15400" y="2533650"/>
            <a:ext cx="25241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roled3">
            <a:extLst xmlns:a="http://schemas.openxmlformats.org/drawingml/2006/main">
              <a:ext uri="{FF2B5EF4-FFF2-40B4-BE49-F238E27FC236}">
                <a16:creationId xmlns:a16="http://schemas.microsoft.com/office/drawing/2014/main" id="{46054346-5398-4731-B9B7-1A79F41B01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3000375"/>
            <a:ext cx="252412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接收现场任务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执行、举证并反馈经营结果</a:t>
            </a:r>
          </a:p>
        </p:txBody>
      </p:sp>
      <p:sp>
        <p:nvSpPr>
          <p:cNvPr id="16" name="role-flow">
            <a:extLst xmlns:a="http://schemas.openxmlformats.org/drawingml/2006/main">
              <a:ext uri="{FF2B5EF4-FFF2-40B4-BE49-F238E27FC236}">
                <a16:creationId xmlns:a16="http://schemas.microsoft.com/office/drawing/2014/main" id="{D61BA06C-A828-4908-AB62-10D348765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953000"/>
            <a:ext cx="11391900" cy="781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role-flow-text">
            <a:extLst xmlns:a="http://schemas.openxmlformats.org/drawingml/2006/main">
              <a:ext uri="{FF2B5EF4-FFF2-40B4-BE49-F238E27FC236}">
                <a16:creationId xmlns:a16="http://schemas.microsoft.com/office/drawing/2014/main" id="{40005FB7-2043-4899-A8D5-188FB4CAD5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43500"/>
            <a:ext cx="10858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老板定方向 → 总部建模型与策略 → 区域推动验证 → 店长现场执行 → 经营结果反向校准智脑</a:t>
            </a:r>
          </a:p>
        </p:txBody>
      </p:sp>
    </p:spTree>
    <p:extLst>
      <p:ext uri="{BB962C8B-B14F-4D97-AF65-F5344CB8AC3E}">
        <p14:creationId xmlns:p14="http://schemas.microsoft.com/office/powerpoint/2010/main" val="184331250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0" name="eyebrow">
            <a:extLst xmlns:a="http://schemas.openxmlformats.org/drawingml/2006/main">
              <a:ext uri="{FF2B5EF4-FFF2-40B4-BE49-F238E27FC236}">
                <a16:creationId xmlns:a16="http://schemas.microsoft.com/office/drawing/2014/main" id="{5F90480C-4D1C-4C73-9224-E444F6F20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7CC72435-AA2E-47BB-A02F-972C528BB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生产数据保密，从架构与使用方式同时控制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95B91EF4-E8DE-4C33-AC72-1BBD2C6066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17</a:t>
            </a:r>
          </a:p>
        </p:txBody>
      </p:sp>
      <p:sp>
        <p:nvSpPr>
          <p:cNvPr id="4" name="secno0">
            <a:extLst xmlns:a="http://schemas.openxmlformats.org/drawingml/2006/main">
              <a:ext uri="{FF2B5EF4-FFF2-40B4-BE49-F238E27FC236}">
                <a16:creationId xmlns:a16="http://schemas.microsoft.com/office/drawing/2014/main" id="{01A71C40-0C46-4232-AE17-3B085A4D4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145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5" name="sech0">
            <a:extLst xmlns:a="http://schemas.openxmlformats.org/drawingml/2006/main">
              <a:ext uri="{FF2B5EF4-FFF2-40B4-BE49-F238E27FC236}">
                <a16:creationId xmlns:a16="http://schemas.microsoft.com/office/drawing/2014/main" id="{FA328F47-5878-4A89-89ED-1C97CDB494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17145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部署边界</a:t>
            </a:r>
          </a:p>
        </p:txBody>
      </p:sp>
      <p:sp>
        <p:nvSpPr>
          <p:cNvPr id="6" name="secb0">
            <a:extLst xmlns:a="http://schemas.openxmlformats.org/drawingml/2006/main">
              <a:ext uri="{FF2B5EF4-FFF2-40B4-BE49-F238E27FC236}">
                <a16:creationId xmlns:a16="http://schemas.microsoft.com/office/drawing/2014/main" id="{45B90C90-7066-4D1D-A513-50C2564F5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17145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支持专有环境部署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生产数据不进入公开演示资产</a:t>
            </a:r>
          </a:p>
        </p:txBody>
      </p:sp>
      <p:cxnSp>
        <p:nvCxnSpPr>
          <p:cNvPr id="26" name=""/>
          <p:cNvCxnSpPr/>
          <p:nvPr/>
        </p:nvCxnSpPr>
        <p:spPr>
          <a:xfrm xmlns:a="http://schemas.openxmlformats.org/drawingml/2006/main">
            <a:off x="400050" y="25146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8" name="secno1">
            <a:extLst xmlns:a="http://schemas.openxmlformats.org/drawingml/2006/main">
              <a:ext uri="{FF2B5EF4-FFF2-40B4-BE49-F238E27FC236}">
                <a16:creationId xmlns:a16="http://schemas.microsoft.com/office/drawing/2014/main" id="{823FB873-86E5-4E33-BF15-0354A3CF3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9" name="sech1">
            <a:extLst xmlns:a="http://schemas.openxmlformats.org/drawingml/2006/main">
              <a:ext uri="{FF2B5EF4-FFF2-40B4-BE49-F238E27FC236}">
                <a16:creationId xmlns:a16="http://schemas.microsoft.com/office/drawing/2014/main" id="{E1185387-A775-4A9A-9FCC-C94BF6631C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27432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权限边界</a:t>
            </a:r>
          </a:p>
        </p:txBody>
      </p:sp>
      <p:sp>
        <p:nvSpPr>
          <p:cNvPr id="10" name="secb1">
            <a:extLst xmlns:a="http://schemas.openxmlformats.org/drawingml/2006/main">
              <a:ext uri="{FF2B5EF4-FFF2-40B4-BE49-F238E27FC236}">
                <a16:creationId xmlns:a16="http://schemas.microsoft.com/office/drawing/2014/main" id="{3CE3AAED-11F3-401D-9D4A-FF62AEAEA7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27432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总部、区域、门店、部门分角色授权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最小权限访问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400050" y="35433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2" name="secno2">
            <a:extLst xmlns:a="http://schemas.openxmlformats.org/drawingml/2006/main">
              <a:ext uri="{FF2B5EF4-FFF2-40B4-BE49-F238E27FC236}">
                <a16:creationId xmlns:a16="http://schemas.microsoft.com/office/drawing/2014/main" id="{8D8C5D2E-FC64-4D5A-ACDA-BCD12A72EA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7719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ech2">
            <a:extLst xmlns:a="http://schemas.openxmlformats.org/drawingml/2006/main">
              <a:ext uri="{FF2B5EF4-FFF2-40B4-BE49-F238E27FC236}">
                <a16:creationId xmlns:a16="http://schemas.microsoft.com/office/drawing/2014/main" id="{1663DDB6-37F5-4E56-9EE0-55590A9A83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37719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边界</a:t>
            </a:r>
          </a:p>
        </p:txBody>
      </p:sp>
      <p:sp>
        <p:nvSpPr>
          <p:cNvPr id="14" name="secb2">
            <a:extLst xmlns:a="http://schemas.openxmlformats.org/drawingml/2006/main">
              <a:ext uri="{FF2B5EF4-FFF2-40B4-BE49-F238E27FC236}">
                <a16:creationId xmlns:a16="http://schemas.microsoft.com/office/drawing/2014/main" id="{32CBDB68-BE00-4EA9-B5E2-F652E6BC0C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37719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敏感字段脱敏或不入模型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提示词与结果可审计</a:t>
            </a:r>
          </a:p>
        </p:txBody>
      </p:sp>
      <p:cxnSp>
        <p:nvCxnSpPr>
          <p:cNvPr id="34" name=""/>
          <p:cNvCxnSpPr/>
          <p:nvPr/>
        </p:nvCxnSpPr>
        <p:spPr>
          <a:xfrm xmlns:a="http://schemas.openxmlformats.org/drawingml/2006/main">
            <a:off x="400050" y="45720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secno3">
            <a:extLst xmlns:a="http://schemas.openxmlformats.org/drawingml/2006/main">
              <a:ext uri="{FF2B5EF4-FFF2-40B4-BE49-F238E27FC236}">
                <a16:creationId xmlns:a16="http://schemas.microsoft.com/office/drawing/2014/main" id="{9D91432F-CEB4-4193-A98A-8D0592001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800600"/>
            <a:ext cx="5524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7" name="sech3">
            <a:extLst xmlns:a="http://schemas.openxmlformats.org/drawingml/2006/main">
              <a:ext uri="{FF2B5EF4-FFF2-40B4-BE49-F238E27FC236}">
                <a16:creationId xmlns:a16="http://schemas.microsoft.com/office/drawing/2014/main" id="{F651FA45-12F5-4028-B1E2-250B7ED3B8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" y="4800600"/>
            <a:ext cx="1905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数据边界</a:t>
            </a:r>
          </a:p>
        </p:txBody>
      </p:sp>
      <p:sp>
        <p:nvSpPr>
          <p:cNvPr id="18" name="secb3">
            <a:extLst xmlns:a="http://schemas.openxmlformats.org/drawingml/2006/main">
              <a:ext uri="{FF2B5EF4-FFF2-40B4-BE49-F238E27FC236}">
                <a16:creationId xmlns:a16="http://schemas.microsoft.com/office/drawing/2014/main" id="{E3BA3214-ECB1-4552-92AD-4FEC2CF00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4800600"/>
            <a:ext cx="762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批次、期间、来源、质量状态可追溯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异常数据不自动用于考核</a:t>
            </a:r>
          </a:p>
        </p:txBody>
      </p:sp>
      <p:cxnSp>
        <p:nvCxnSpPr>
          <p:cNvPr id="38" name=""/>
          <p:cNvCxnSpPr/>
          <p:nvPr/>
        </p:nvCxnSpPr>
        <p:spPr>
          <a:xfrm xmlns:a="http://schemas.openxmlformats.org/drawingml/2006/main">
            <a:off x="400050" y="5600700"/>
            <a:ext cx="113919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</p:spTree>
    <p:extLst>
      <p:ext uri="{BB962C8B-B14F-4D97-AF65-F5344CB8AC3E}">
        <p14:creationId xmlns:p14="http://schemas.microsoft.com/office/powerpoint/2010/main" val="1285190688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eyebrow">
            <a:extLst xmlns:a="http://schemas.openxmlformats.org/drawingml/2006/main">
              <a:ext uri="{FF2B5EF4-FFF2-40B4-BE49-F238E27FC236}">
                <a16:creationId xmlns:a16="http://schemas.microsoft.com/office/drawing/2014/main" id="{2454C6F9-9258-4F08-BB0B-5C56AED7B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A01ABA5-6897-48D2-B071-4077A30B5F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从企业现有数据出发，逐步建立经营认知与决策能力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DB5849C0-E8FF-4036-AA92-A536CF6B6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18</a:t>
            </a:r>
          </a:p>
        </p:txBody>
      </p:sp>
      <p:cxnSp>
        <p:nvCxnSpPr>
          <p:cNvPr id="18" name=""/>
          <p:cNvCxnSpPr/>
          <p:nvPr/>
        </p:nvCxnSpPr>
        <p:spPr>
          <a:xfrm xmlns:a="http://schemas.openxmlformats.org/drawingml/2006/main">
            <a:off x="1381125" y="3048000"/>
            <a:ext cx="904875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phase-dot0">
            <a:extLst xmlns:a="http://schemas.openxmlformats.org/drawingml/2006/main">
              <a:ext uri="{FF2B5EF4-FFF2-40B4-BE49-F238E27FC236}">
                <a16:creationId xmlns:a16="http://schemas.microsoft.com/office/drawing/2014/main" id="{2D30295F-1DA6-46A1-B35E-C45EDD28F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8587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phaseh0">
            <a:extLst xmlns:a="http://schemas.openxmlformats.org/drawingml/2006/main">
              <a:ext uri="{FF2B5EF4-FFF2-40B4-BE49-F238E27FC236}">
                <a16:creationId xmlns:a16="http://schemas.microsoft.com/office/drawing/2014/main" id="{B686809A-879F-4581-9A2C-8872076EF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01 · 本体映射</a:t>
            </a:r>
          </a:p>
        </p:txBody>
      </p:sp>
      <p:sp>
        <p:nvSpPr>
          <p:cNvPr id="7" name="phaseb0">
            <a:extLst xmlns:a="http://schemas.openxmlformats.org/drawingml/2006/main">
              <a:ext uri="{FF2B5EF4-FFF2-40B4-BE49-F238E27FC236}">
                <a16:creationId xmlns:a16="http://schemas.microsoft.com/office/drawing/2014/main" id="{0CFDEF70-22FE-401F-A1D8-D7E2CBB97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盘点现有数据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统一对象、关系与指标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形成企业经营全景</a:t>
            </a:r>
          </a:p>
        </p:txBody>
      </p:sp>
      <p:sp>
        <p:nvSpPr>
          <p:cNvPr id="8" name="phase-dot1">
            <a:extLst xmlns:a="http://schemas.openxmlformats.org/drawingml/2006/main">
              <a:ext uri="{FF2B5EF4-FFF2-40B4-BE49-F238E27FC236}">
                <a16:creationId xmlns:a16="http://schemas.microsoft.com/office/drawing/2014/main" id="{A1D07AEF-4D49-447C-930C-A51CC10FC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48250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phaseh1">
            <a:extLst xmlns:a="http://schemas.openxmlformats.org/drawingml/2006/main">
              <a:ext uri="{FF2B5EF4-FFF2-40B4-BE49-F238E27FC236}">
                <a16:creationId xmlns:a16="http://schemas.microsoft.com/office/drawing/2014/main" id="{81492CCD-9753-4742-B708-3D5EED8B7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02 · 模型落地</a:t>
            </a:r>
          </a:p>
        </p:txBody>
      </p:sp>
      <p:sp>
        <p:nvSpPr>
          <p:cNvPr id="10" name="phaseb1">
            <a:extLst xmlns:a="http://schemas.openxmlformats.org/drawingml/2006/main">
              <a:ext uri="{FF2B5EF4-FFF2-40B4-BE49-F238E27FC236}">
                <a16:creationId xmlns:a16="http://schemas.microsoft.com/office/drawing/2014/main" id="{79302358-C3B2-4A94-ACA7-E401F7D6D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19625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构建运营管理数字模型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识别问题与利润机会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沉淀最佳实践</a:t>
            </a:r>
          </a:p>
        </p:txBody>
      </p:sp>
      <p:sp>
        <p:nvSpPr>
          <p:cNvPr id="11" name="phase-dot2">
            <a:extLst xmlns:a="http://schemas.openxmlformats.org/drawingml/2006/main">
              <a:ext uri="{FF2B5EF4-FFF2-40B4-BE49-F238E27FC236}">
                <a16:creationId xmlns:a16="http://schemas.microsoft.com/office/drawing/2014/main" id="{51DE3728-E49F-46DA-8B90-2F8A8D457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2867025"/>
            <a:ext cx="361950" cy="361950"/>
          </a:xfrm>
          <a:prstGeom xmlns:a="http://schemas.openxmlformats.org/drawingml/2006/main" prst="roundRect">
            <a:avLst>
              <a:gd name="adj" fmla="val 21053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phaseh2">
            <a:extLst xmlns:a="http://schemas.openxmlformats.org/drawingml/2006/main">
              <a:ext uri="{FF2B5EF4-FFF2-40B4-BE49-F238E27FC236}">
                <a16:creationId xmlns:a16="http://schemas.microsoft.com/office/drawing/2014/main" id="{0DC8F28C-D8C0-49B3-B81E-D674A970A0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1809750"/>
            <a:ext cx="276225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03 · 智脑进化</a:t>
            </a:r>
          </a:p>
        </p:txBody>
      </p:sp>
      <p:sp>
        <p:nvSpPr>
          <p:cNvPr id="13" name="phaseb2">
            <a:extLst xmlns:a="http://schemas.openxmlformats.org/drawingml/2006/main">
              <a:ext uri="{FF2B5EF4-FFF2-40B4-BE49-F238E27FC236}">
                <a16:creationId xmlns:a16="http://schemas.microsoft.com/office/drawing/2014/main" id="{5D908E97-5CF8-4E48-92E6-A220AA311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571875"/>
            <a:ext cx="285750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AI 生成决策建议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推演经营影响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用执行结果持续校准</a:t>
            </a:r>
          </a:p>
        </p:txBody>
      </p:sp>
      <p:sp>
        <p:nvSpPr>
          <p:cNvPr id="14" name="delivery">
            <a:extLst xmlns:a="http://schemas.openxmlformats.org/drawingml/2006/main">
              <a:ext uri="{FF2B5EF4-FFF2-40B4-BE49-F238E27FC236}">
                <a16:creationId xmlns:a16="http://schemas.microsoft.com/office/drawing/2014/main" id="{A0080551-0C39-4A21-9841-441BDCC37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67375"/>
            <a:ext cx="10668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0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不改变企业已有系统，先建立统一认知，再逐步增强预测与决策能力。</a:t>
            </a:r>
          </a:p>
        </p:txBody>
      </p:sp>
    </p:spTree>
    <p:extLst>
      <p:ext uri="{BB962C8B-B14F-4D97-AF65-F5344CB8AC3E}">
        <p14:creationId xmlns:p14="http://schemas.microsoft.com/office/powerpoint/2010/main" val="964535293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8B8A13CC-92A6-42D6-A706-BBFFEBC79B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D0F3FDB-C1C0-471F-9926-ACAAC46FD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行业模型越完善，企业获得的经营洞察越深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7498E04-F08B-463C-8604-4F76D32CBB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19</a:t>
            </a:r>
          </a:p>
        </p:txBody>
      </p:sp>
      <p:sp>
        <p:nvSpPr>
          <p:cNvPr id="4" name="metric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A5391F6C-7FFF-4C05-A540-81A3903A0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metric-accent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72685248-21C1-4837-86B7-070E8E970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metric-value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A058CC9F-BD90-4646-9AD7-5A44C407E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本体化</a:t>
            </a:r>
          </a:p>
        </p:txBody>
      </p:sp>
      <p:sp>
        <p:nvSpPr>
          <p:cNvPr id="7" name="metric-label-建立行业统一对象、关系与语言">
            <a:extLst xmlns:a="http://schemas.openxmlformats.org/drawingml/2006/main">
              <a:ext uri="{FF2B5EF4-FFF2-40B4-BE49-F238E27FC236}">
                <a16:creationId xmlns:a16="http://schemas.microsoft.com/office/drawing/2014/main" id="{79FC751C-9BB4-4EB5-87BB-EFB40C8BCF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39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建立行业统一对象、关系与语言</a:t>
            </a:r>
          </a:p>
        </p:txBody>
      </p:sp>
      <p:sp>
        <p:nvSpPr>
          <p:cNvPr id="8" name="metric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49FFF2C4-EBDB-4F4B-B809-CFDE1BBF4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metric-accent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96216168-DC6E-4FBE-86FC-420D23C58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2D4F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metric-value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65D1F795-6ACB-4A66-AC83-EDD0A9BAA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模型化</a:t>
            </a:r>
          </a:p>
        </p:txBody>
      </p:sp>
      <p:sp>
        <p:nvSpPr>
          <p:cNvPr id="11" name="metric-label-把最佳实践沉淀为可计算规则">
            <a:extLst xmlns:a="http://schemas.openxmlformats.org/drawingml/2006/main">
              <a:ext uri="{FF2B5EF4-FFF2-40B4-BE49-F238E27FC236}">
                <a16:creationId xmlns:a16="http://schemas.microsoft.com/office/drawing/2014/main" id="{626E3A40-9132-4073-A2D6-1CC0F86F2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57725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把最佳实践沉淀为可计算规则</a:t>
            </a:r>
          </a:p>
        </p:txBody>
      </p:sp>
      <p:sp>
        <p:nvSpPr>
          <p:cNvPr id="12" name="metric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99C891A9-0DFC-4BBA-92ED-61BC63CA9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metric-accent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ECF306D6-5D24-446A-B031-320770C58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58200" y="2000250"/>
            <a:ext cx="3333750" cy="76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metric-value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46E6F8C9-D6A2-4F85-82B6-782EF7EF6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2333625"/>
            <a:ext cx="28765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4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智能化</a:t>
            </a:r>
          </a:p>
        </p:txBody>
      </p:sp>
      <p:sp>
        <p:nvSpPr>
          <p:cNvPr id="15" name="metric-label-让 AI 在可信语义上分析与推演">
            <a:extLst xmlns:a="http://schemas.openxmlformats.org/drawingml/2006/main">
              <a:ext uri="{FF2B5EF4-FFF2-40B4-BE49-F238E27FC236}">
                <a16:creationId xmlns:a16="http://schemas.microsoft.com/office/drawing/2014/main" id="{636A84B9-9212-4A05-BEFA-923469514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86800" y="3200400"/>
            <a:ext cx="28765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58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让 AI 在可信语义上分析与推演</a:t>
            </a:r>
          </a:p>
        </p:txBody>
      </p:sp>
      <p:sp>
        <p:nvSpPr>
          <p:cNvPr id="16" name="flywheel-title">
            <a:extLst xmlns:a="http://schemas.openxmlformats.org/drawingml/2006/main">
              <a:ext uri="{FF2B5EF4-FFF2-40B4-BE49-F238E27FC236}">
                <a16:creationId xmlns:a16="http://schemas.microsoft.com/office/drawing/2014/main" id="{CCAFE404-3CE2-4570-9BC0-07B966F723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86300"/>
            <a:ext cx="2857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444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行业知识飞轮</a:t>
            </a:r>
          </a:p>
        </p:txBody>
      </p:sp>
      <p:sp>
        <p:nvSpPr>
          <p:cNvPr id="17" name="flywheel">
            <a:extLst xmlns:a="http://schemas.openxmlformats.org/drawingml/2006/main">
              <a:ext uri="{FF2B5EF4-FFF2-40B4-BE49-F238E27FC236}">
                <a16:creationId xmlns:a16="http://schemas.microsoft.com/office/drawing/2014/main" id="{0563A516-8E8C-4BEC-8DFB-36A737859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238750"/>
            <a:ext cx="110490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更多业务场景 → 更完整的行业本体 → 更成熟的运营模型 → 更准确的 AI 建议 → 更高质量的决策反馈</a:t>
            </a:r>
          </a:p>
        </p:txBody>
      </p:sp>
    </p:spTree>
    <p:extLst>
      <p:ext uri="{BB962C8B-B14F-4D97-AF65-F5344CB8AC3E}">
        <p14:creationId xmlns:p14="http://schemas.microsoft.com/office/powerpoint/2010/main" val="65849334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DAF2F46B-5EB3-4838-B8E4-2F94160E7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F5784E7-8661-44DB-8D67-3F862FA490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不再建系统，而是建立统一经营认知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0B5CAC4-F7C3-41A1-BC99-824965C88D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4" name="n0">
            <a:extLst xmlns:a="http://schemas.openxmlformats.org/drawingml/2006/main">
              <a:ext uri="{FF2B5EF4-FFF2-40B4-BE49-F238E27FC236}">
                <a16:creationId xmlns:a16="http://schemas.microsoft.com/office/drawing/2014/main" id="{EC131FF2-E4A5-45DA-B2CE-DF91D52C2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cxnSp>
        <p:nvCxnSpPr>
          <p:cNvPr id="21" name=""/>
          <p:cNvCxnSpPr/>
          <p:nvPr/>
        </p:nvCxnSpPr>
        <p:spPr>
          <a:xfrm xmlns:a="http://schemas.openxmlformats.org/drawingml/2006/main">
            <a:off x="40005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h0">
            <a:extLst xmlns:a="http://schemas.openxmlformats.org/drawingml/2006/main">
              <a:ext uri="{FF2B5EF4-FFF2-40B4-BE49-F238E27FC236}">
                <a16:creationId xmlns:a16="http://schemas.microsoft.com/office/drawing/2014/main" id="{CB35FA2D-6ED2-4427-A19C-E14EC544D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不替换现有系统</a:t>
            </a:r>
          </a:p>
        </p:txBody>
      </p:sp>
      <p:sp>
        <p:nvSpPr>
          <p:cNvPr id="7" name="b0">
            <a:extLst xmlns:a="http://schemas.openxmlformats.org/drawingml/2006/main">
              <a:ext uri="{FF2B5EF4-FFF2-40B4-BE49-F238E27FC236}">
                <a16:creationId xmlns:a16="http://schemas.microsoft.com/office/drawing/2014/main" id="{13CC563B-1361-4F59-B510-913E80C8F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连接 POS、ERP、会员、供应链、财务与人事，让已有系统继续发挥作用</a:t>
            </a:r>
          </a:p>
        </p:txBody>
      </p:sp>
      <p:sp>
        <p:nvSpPr>
          <p:cNvPr id="8" name="n1">
            <a:extLst xmlns:a="http://schemas.openxmlformats.org/drawingml/2006/main">
              <a:ext uri="{FF2B5EF4-FFF2-40B4-BE49-F238E27FC236}">
                <a16:creationId xmlns:a16="http://schemas.microsoft.com/office/drawing/2014/main" id="{C990C42F-D3C9-417D-AEF3-0605EE6058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4257675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0" name="h1">
            <a:extLst xmlns:a="http://schemas.openxmlformats.org/drawingml/2006/main">
              <a:ext uri="{FF2B5EF4-FFF2-40B4-BE49-F238E27FC236}">
                <a16:creationId xmlns:a16="http://schemas.microsoft.com/office/drawing/2014/main" id="{1422C4A7-4A74-4BAD-A44A-5A49C4967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不增加一线负担</a:t>
            </a:r>
          </a:p>
        </p:txBody>
      </p:sp>
      <p:sp>
        <p:nvSpPr>
          <p:cNvPr id="11" name="b1">
            <a:extLst xmlns:a="http://schemas.openxmlformats.org/drawingml/2006/main">
              <a:ext uri="{FF2B5EF4-FFF2-40B4-BE49-F238E27FC236}">
                <a16:creationId xmlns:a16="http://schemas.microsoft.com/office/drawing/2014/main" id="{D4E3CFED-4FF9-4706-B3C1-7E6E2886EF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7675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复用现有数据与管理流程，不要求门店重复填报、重新生产数据</a:t>
            </a:r>
          </a:p>
        </p:txBody>
      </p:sp>
      <p:sp>
        <p:nvSpPr>
          <p:cNvPr id="12" name="n2">
            <a:extLst xmlns:a="http://schemas.openxmlformats.org/drawingml/2006/main">
              <a:ext uri="{FF2B5EF4-FFF2-40B4-BE49-F238E27FC236}">
                <a16:creationId xmlns:a16="http://schemas.microsoft.com/office/drawing/2014/main" id="{77903AE7-5509-4242-927F-DF373B6395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1952625"/>
            <a:ext cx="7620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148"/>
          </a:bodyPr>
          <a:lstStyle xmlns:a="http://schemas.openxmlformats.org/drawingml/2006/main"/>
          <a:p xmlns:a="http://schemas.openxmlformats.org/drawingml/2006/main">
            <a:pPr algn="l">
              <a:defRPr sz="27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7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9" name=""/>
          <p:cNvCxnSpPr/>
          <p:nvPr/>
        </p:nvCxnSpPr>
        <p:spPr>
          <a:xfrm xmlns:a="http://schemas.openxmlformats.org/drawingml/2006/main">
            <a:off x="8115300" y="2571750"/>
            <a:ext cx="333375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4" name="h2">
            <a:extLst xmlns:a="http://schemas.openxmlformats.org/drawingml/2006/main">
              <a:ext uri="{FF2B5EF4-FFF2-40B4-BE49-F238E27FC236}">
                <a16:creationId xmlns:a16="http://schemas.microsoft.com/office/drawing/2014/main" id="{FD6C4CC7-7236-44C0-983A-81D9D478B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2857500"/>
            <a:ext cx="33337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2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不止于数据展示</a:t>
            </a:r>
          </a:p>
        </p:txBody>
      </p:sp>
      <p:sp>
        <p:nvSpPr>
          <p:cNvPr id="15" name="b2">
            <a:extLst xmlns:a="http://schemas.openxmlformats.org/drawingml/2006/main">
              <a:ext uri="{FF2B5EF4-FFF2-40B4-BE49-F238E27FC236}">
                <a16:creationId xmlns:a16="http://schemas.microsoft.com/office/drawing/2014/main" id="{D282E0C4-08BE-4698-A8D5-691025B22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15300" y="3486150"/>
            <a:ext cx="3333750" cy="1190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用行业模型解释数据关系，把经营现状转化为判断、建议与行动</a:t>
            </a:r>
          </a:p>
        </p:txBody>
      </p:sp>
      <p:sp>
        <p:nvSpPr>
          <p:cNvPr id="16" name="takeaway">
            <a:extLst xmlns:a="http://schemas.openxmlformats.org/drawingml/2006/main">
              <a:ext uri="{FF2B5EF4-FFF2-40B4-BE49-F238E27FC236}">
                <a16:creationId xmlns:a16="http://schemas.microsoft.com/office/drawing/2014/main" id="{E5658445-DF37-4025-96AC-CEC2EC6AE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62600"/>
            <a:ext cx="105727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真正的数字化价值，是让企业拥有统一、准确、可推演的经营语言。</a:t>
            </a:r>
          </a:p>
        </p:txBody>
      </p:sp>
    </p:spTree>
    <p:extLst>
      <p:ext uri="{BB962C8B-B14F-4D97-AF65-F5344CB8AC3E}">
        <p14:creationId xmlns:p14="http://schemas.microsoft.com/office/powerpoint/2010/main" val="1402660240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close-brand">
            <a:extLst xmlns:a="http://schemas.openxmlformats.org/drawingml/2006/main">
              <a:ext uri="{FF2B5EF4-FFF2-40B4-BE49-F238E27FC236}">
                <a16:creationId xmlns:a16="http://schemas.microsoft.com/office/drawing/2014/main" id="{A9FF2026-237F-4D92-8DBA-1CD1F3793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61950"/>
            <a:ext cx="285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424"/>
          </a:bodyPr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SBrain</a:t>
            </a:r>
          </a:p>
        </p:txBody>
      </p:sp>
      <p:sp>
        <p:nvSpPr>
          <p:cNvPr id="2" name="close-title">
            <a:extLst xmlns:a="http://schemas.openxmlformats.org/drawingml/2006/main">
              <a:ext uri="{FF2B5EF4-FFF2-40B4-BE49-F238E27FC236}">
                <a16:creationId xmlns:a16="http://schemas.microsoft.com/office/drawing/2014/main" id="{14DB2083-7E9B-4704-8552-5549FC2140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19250"/>
            <a:ext cx="10668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整合现有数据，看清企业现在</a:t>
            </a:r>
          </a:p>
          <a:p xmlns:a="http://schemas.openxmlformats.org/drawingml/2006/main">
            <a:pPr algn="l">
              <a:defRPr sz="4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4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借助 AI 智脑，掌控经营未来</a:t>
            </a:r>
          </a:p>
        </p:txBody>
      </p:sp>
      <p:sp>
        <p:nvSpPr>
          <p:cNvPr id="3" name="close-sub">
            <a:extLst xmlns:a="http://schemas.openxmlformats.org/drawingml/2006/main">
              <a:ext uri="{FF2B5EF4-FFF2-40B4-BE49-F238E27FC236}">
                <a16:creationId xmlns:a16="http://schemas.microsoft.com/office/drawing/2014/main" id="{01CBF8CA-5AC0-4DAC-9AEB-5E62A7467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191000"/>
            <a:ext cx="9334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2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行业数字本体，是企业运营管理智能化的共同语言</a:t>
            </a:r>
          </a:p>
        </p:txBody>
      </p:sp>
      <p:sp>
        <p:nvSpPr>
          <p:cNvPr id="4" name="close-accent">
            <a:extLst xmlns:a="http://schemas.openxmlformats.org/drawingml/2006/main">
              <a:ext uri="{FF2B5EF4-FFF2-40B4-BE49-F238E27FC236}">
                <a16:creationId xmlns:a16="http://schemas.microsoft.com/office/drawing/2014/main" id="{AEEB99B0-2365-43C5-966F-A08511DC7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581650"/>
            <a:ext cx="113919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close-next">
            <a:extLst xmlns:a="http://schemas.openxmlformats.org/drawingml/2006/main">
              <a:ext uri="{FF2B5EF4-FFF2-40B4-BE49-F238E27FC236}">
                <a16:creationId xmlns:a16="http://schemas.microsoft.com/office/drawing/2014/main" id="{A5967258-BD3E-4DDD-9CE1-54EB634F4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24550"/>
            <a:ext cx="9525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3333"/>
          </a:bodyPr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建议下一步：选择一个完整经营月，完成数据预检与利润基线共创</a:t>
            </a:r>
          </a:p>
        </p:txBody>
      </p:sp>
    </p:spTree>
    <p:extLst>
      <p:ext uri="{BB962C8B-B14F-4D97-AF65-F5344CB8AC3E}">
        <p14:creationId xmlns:p14="http://schemas.microsoft.com/office/powerpoint/2010/main" val="200880840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9" name="eyebrow">
            <a:extLst xmlns:a="http://schemas.openxmlformats.org/drawingml/2006/main">
              <a:ext uri="{FF2B5EF4-FFF2-40B4-BE49-F238E27FC236}">
                <a16:creationId xmlns:a16="http://schemas.microsoft.com/office/drawing/2014/main" id="{FF138255-D3DA-47D9-B017-214C56737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25B7D38E-49E5-42C9-B1EA-626419BBEA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运营管理数字模型，把经验沉淀为可计算的决策逻辑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A9445EC-5BE7-4575-B11A-04E1C8A1B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1047750" y="3143250"/>
            <a:ext cx="9906000" cy="0"/>
          </a:xfrm>
          <a:prstGeom xmlns:a="http://schemas.openxmlformats.org/drawingml/2006/main" prst="straightConnector1">
            <a:avLst/>
          </a:prstGeom>
          <a:ln xmlns:a="http://schemas.openxmlformats.org/drawingml/2006/main" w="19050">
            <a:solidFill>
              <a:srgbClr val="0A0A0A"/>
            </a:solidFill>
            <a:prstDash val="solid"/>
          </a:ln>
        </p:spPr>
      </p:cxnSp>
      <p:sp>
        <p:nvSpPr>
          <p:cNvPr id="5" name="dot0">
            <a:extLst xmlns:a="http://schemas.openxmlformats.org/drawingml/2006/main">
              <a:ext uri="{FF2B5EF4-FFF2-40B4-BE49-F238E27FC236}">
                <a16:creationId xmlns:a16="http://schemas.microsoft.com/office/drawing/2014/main" id="{5A4E9D3C-2CD7-4300-BD63-1CA71E41E7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57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tep0">
            <a:extLst xmlns:a="http://schemas.openxmlformats.org/drawingml/2006/main">
              <a:ext uri="{FF2B5EF4-FFF2-40B4-BE49-F238E27FC236}">
                <a16:creationId xmlns:a16="http://schemas.microsoft.com/office/drawing/2014/main" id="{7540497F-7309-47F9-AC13-A34467D06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定义对象</a:t>
            </a:r>
          </a:p>
        </p:txBody>
      </p:sp>
      <p:sp>
        <p:nvSpPr>
          <p:cNvPr id="7" name="desc0">
            <a:extLst xmlns:a="http://schemas.openxmlformats.org/drawingml/2006/main">
              <a:ext uri="{FF2B5EF4-FFF2-40B4-BE49-F238E27FC236}">
                <a16:creationId xmlns:a16="http://schemas.microsoft.com/office/drawing/2014/main" id="{81050259-8345-4751-8C61-12FFB4B34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门店、商品、顾客、原料、组织与资金</a:t>
            </a:r>
          </a:p>
        </p:txBody>
      </p:sp>
      <p:sp>
        <p:nvSpPr>
          <p:cNvPr id="8" name="dot1">
            <a:extLst xmlns:a="http://schemas.openxmlformats.org/drawingml/2006/main">
              <a:ext uri="{FF2B5EF4-FFF2-40B4-BE49-F238E27FC236}">
                <a16:creationId xmlns:a16="http://schemas.microsoft.com/office/drawing/2014/main" id="{565DB626-7A07-4AF3-A758-B41F9C37E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tep1">
            <a:extLst xmlns:a="http://schemas.openxmlformats.org/drawingml/2006/main">
              <a:ext uri="{FF2B5EF4-FFF2-40B4-BE49-F238E27FC236}">
                <a16:creationId xmlns:a16="http://schemas.microsoft.com/office/drawing/2014/main" id="{BC616EB2-92B1-45F8-879D-089AA63587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连接关系</a:t>
            </a:r>
          </a:p>
        </p:txBody>
      </p:sp>
      <p:sp>
        <p:nvSpPr>
          <p:cNvPr id="10" name="desc1">
            <a:extLst xmlns:a="http://schemas.openxmlformats.org/drawingml/2006/main">
              <a:ext uri="{FF2B5EF4-FFF2-40B4-BE49-F238E27FC236}">
                <a16:creationId xmlns:a16="http://schemas.microsoft.com/office/drawing/2014/main" id="{D6368930-9BD9-421E-A003-DFC46ABC1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619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销售、成本、库存、人员和供应链相互关联</a:t>
            </a:r>
          </a:p>
        </p:txBody>
      </p:sp>
      <p:sp>
        <p:nvSpPr>
          <p:cNvPr id="11" name="dot2">
            <a:extLst xmlns:a="http://schemas.openxmlformats.org/drawingml/2006/main">
              <a:ext uri="{FF2B5EF4-FFF2-40B4-BE49-F238E27FC236}">
                <a16:creationId xmlns:a16="http://schemas.microsoft.com/office/drawing/2014/main" id="{B8C7C58D-BB92-4A55-8DDE-8A461A9979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723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tep2">
            <a:extLst xmlns:a="http://schemas.openxmlformats.org/drawingml/2006/main">
              <a:ext uri="{FF2B5EF4-FFF2-40B4-BE49-F238E27FC236}">
                <a16:creationId xmlns:a16="http://schemas.microsoft.com/office/drawing/2014/main" id="{11C6699A-7411-4E5F-B332-AADEA103BB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衡量状态</a:t>
            </a:r>
          </a:p>
        </p:txBody>
      </p:sp>
      <p:sp>
        <p:nvSpPr>
          <p:cNvPr id="13" name="desc2">
            <a:extLst xmlns:a="http://schemas.openxmlformats.org/drawingml/2006/main">
              <a:ext uri="{FF2B5EF4-FFF2-40B4-BE49-F238E27FC236}">
                <a16:creationId xmlns:a16="http://schemas.microsoft.com/office/drawing/2014/main" id="{2F6914A9-A5C2-43A2-80BF-68168F2498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统一指标判断健康度、风险与利润机会</a:t>
            </a:r>
          </a:p>
        </p:txBody>
      </p:sp>
      <p:sp>
        <p:nvSpPr>
          <p:cNvPr id="14" name="dot3">
            <a:extLst xmlns:a="http://schemas.openxmlformats.org/drawingml/2006/main">
              <a:ext uri="{FF2B5EF4-FFF2-40B4-BE49-F238E27FC236}">
                <a16:creationId xmlns:a16="http://schemas.microsoft.com/office/drawing/2014/main" id="{98BCDBE5-4C25-46B9-8147-9C997284F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990850"/>
            <a:ext cx="304800" cy="304800"/>
          </a:xfrm>
          <a:prstGeom xmlns:a="http://schemas.openxmlformats.org/drawingml/2006/main" prst="roundRect">
            <a:avLst>
              <a:gd name="adj" fmla="val 25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tep3">
            <a:extLst xmlns:a="http://schemas.openxmlformats.org/drawingml/2006/main">
              <a:ext uri="{FF2B5EF4-FFF2-40B4-BE49-F238E27FC236}">
                <a16:creationId xmlns:a16="http://schemas.microsoft.com/office/drawing/2014/main" id="{41A67379-C7FA-4873-B5AF-4F4FDE2BE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2000250"/>
            <a:ext cx="1762125" cy="609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5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推演行动</a:t>
            </a:r>
          </a:p>
        </p:txBody>
      </p:sp>
      <p:sp>
        <p:nvSpPr>
          <p:cNvPr id="16" name="desc3">
            <a:extLst xmlns:a="http://schemas.openxmlformats.org/drawingml/2006/main">
              <a:ext uri="{FF2B5EF4-FFF2-40B4-BE49-F238E27FC236}">
                <a16:creationId xmlns:a16="http://schemas.microsoft.com/office/drawing/2014/main" id="{082A7086-63F7-4846-9C91-C8354CD2B6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3571875"/>
            <a:ext cx="20002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结合最佳实践预测影响并形成决策建议</a:t>
            </a:r>
          </a:p>
        </p:txBody>
      </p:sp>
      <p:sp>
        <p:nvSpPr>
          <p:cNvPr id="17" name="loop">
            <a:extLst xmlns:a="http://schemas.openxmlformats.org/drawingml/2006/main">
              <a:ext uri="{FF2B5EF4-FFF2-40B4-BE49-F238E27FC236}">
                <a16:creationId xmlns:a16="http://schemas.microsoft.com/office/drawing/2014/main" id="{C960C28D-7BBF-4BEA-99A5-103D74D11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391150"/>
            <a:ext cx="11391900" cy="571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looptext">
            <a:extLst xmlns:a="http://schemas.openxmlformats.org/drawingml/2006/main">
              <a:ext uri="{FF2B5EF4-FFF2-40B4-BE49-F238E27FC236}">
                <a16:creationId xmlns:a16="http://schemas.microsoft.com/office/drawing/2014/main" id="{E8B083F4-6996-4906-89C1-C26D805B5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514975"/>
            <a:ext cx="109347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ctr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企业经营经验 → 行业数字模型 → AI 智脑分析 → 决策结果反馈 → 模型持续进化</a:t>
            </a:r>
          </a:p>
        </p:txBody>
      </p:sp>
    </p:spTree>
    <p:extLst>
      <p:ext uri="{BB962C8B-B14F-4D97-AF65-F5344CB8AC3E}">
        <p14:creationId xmlns:p14="http://schemas.microsoft.com/office/powerpoint/2010/main" val="97790825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eyebrow">
            <a:extLst xmlns:a="http://schemas.openxmlformats.org/drawingml/2006/main">
              <a:ext uri="{FF2B5EF4-FFF2-40B4-BE49-F238E27FC236}">
                <a16:creationId xmlns:a16="http://schemas.microsoft.com/office/drawing/2014/main" id="{BF762552-5D17-4D8B-9CAC-E8139A068C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1537BE38-6421-43C7-8114-A0277898E5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行业数字本体，让分散数据还原为完整经营图景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AE8C9A58-66ED-4CB5-A525-76A722C76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4" name="domain0">
            <a:extLst xmlns:a="http://schemas.openxmlformats.org/drawingml/2006/main">
              <a:ext uri="{FF2B5EF4-FFF2-40B4-BE49-F238E27FC236}">
                <a16:creationId xmlns:a16="http://schemas.microsoft.com/office/drawing/2014/main" id="{B544EB36-E96B-44DF-B1B4-BF9E92F240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dno0">
            <a:extLst xmlns:a="http://schemas.openxmlformats.org/drawingml/2006/main">
              <a:ext uri="{FF2B5EF4-FFF2-40B4-BE49-F238E27FC236}">
                <a16:creationId xmlns:a16="http://schemas.microsoft.com/office/drawing/2014/main" id="{3C9A04B2-7438-4228-ABD2-8964D8C290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6" name="dh0">
            <a:extLst xmlns:a="http://schemas.openxmlformats.org/drawingml/2006/main">
              <a:ext uri="{FF2B5EF4-FFF2-40B4-BE49-F238E27FC236}">
                <a16:creationId xmlns:a16="http://schemas.microsoft.com/office/drawing/2014/main" id="{65238CD3-006F-4D8A-9CF3-0F356134CD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收入增长</a:t>
            </a:r>
          </a:p>
        </p:txBody>
      </p:sp>
      <p:sp>
        <p:nvSpPr>
          <p:cNvPr id="7" name="db0">
            <a:extLst xmlns:a="http://schemas.openxmlformats.org/drawingml/2006/main">
              <a:ext uri="{FF2B5EF4-FFF2-40B4-BE49-F238E27FC236}">
                <a16:creationId xmlns:a16="http://schemas.microsoft.com/office/drawing/2014/main" id="{D0F8ED52-CAC1-4EF9-B85E-D716BA321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 / 餐段 / 渠道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会员复购 / 平台优惠</a:t>
            </a:r>
          </a:p>
        </p:txBody>
      </p:sp>
      <p:sp>
        <p:nvSpPr>
          <p:cNvPr id="8" name="domain1">
            <a:extLst xmlns:a="http://schemas.openxmlformats.org/drawingml/2006/main">
              <a:ext uri="{FF2B5EF4-FFF2-40B4-BE49-F238E27FC236}">
                <a16:creationId xmlns:a16="http://schemas.microsoft.com/office/drawing/2014/main" id="{20195266-4328-41C9-902F-476F77A0F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7652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dno1">
            <a:extLst xmlns:a="http://schemas.openxmlformats.org/drawingml/2006/main">
              <a:ext uri="{FF2B5EF4-FFF2-40B4-BE49-F238E27FC236}">
                <a16:creationId xmlns:a16="http://schemas.microsoft.com/office/drawing/2014/main" id="{E17AD6E2-44C4-4208-AAF9-506D3E38F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dh1">
            <a:extLst xmlns:a="http://schemas.openxmlformats.org/drawingml/2006/main">
              <a:ext uri="{FF2B5EF4-FFF2-40B4-BE49-F238E27FC236}">
                <a16:creationId xmlns:a16="http://schemas.microsoft.com/office/drawing/2014/main" id="{A9F8E8EA-FE01-48E8-9E2A-B698A8CB6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商品经营</a:t>
            </a:r>
          </a:p>
        </p:txBody>
      </p:sp>
      <p:sp>
        <p:nvSpPr>
          <p:cNvPr id="11" name="db1">
            <a:extLst xmlns:a="http://schemas.openxmlformats.org/drawingml/2006/main">
              <a:ext uri="{FF2B5EF4-FFF2-40B4-BE49-F238E27FC236}">
                <a16:creationId xmlns:a16="http://schemas.microsoft.com/office/drawing/2014/main" id="{3A014CCE-2227-4EDE-8BA2-F8DA64DFA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6702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SKU 分层 / 搭售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菜品成本 / BOM 穿透</a:t>
            </a:r>
          </a:p>
        </p:txBody>
      </p:sp>
      <p:sp>
        <p:nvSpPr>
          <p:cNvPr id="12" name="domain2">
            <a:extLst xmlns:a="http://schemas.openxmlformats.org/drawingml/2006/main">
              <a:ext uri="{FF2B5EF4-FFF2-40B4-BE49-F238E27FC236}">
                <a16:creationId xmlns:a16="http://schemas.microsoft.com/office/drawing/2014/main" id="{41A45539-EB04-4C00-AC09-04BF7B65F6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dno2">
            <a:extLst xmlns:a="http://schemas.openxmlformats.org/drawingml/2006/main">
              <a:ext uri="{FF2B5EF4-FFF2-40B4-BE49-F238E27FC236}">
                <a16:creationId xmlns:a16="http://schemas.microsoft.com/office/drawing/2014/main" id="{95D0D6CB-852B-4EE1-8940-B5C3B2883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4" name="dh2">
            <a:extLst xmlns:a="http://schemas.openxmlformats.org/drawingml/2006/main">
              <a:ext uri="{FF2B5EF4-FFF2-40B4-BE49-F238E27FC236}">
                <a16:creationId xmlns:a16="http://schemas.microsoft.com/office/drawing/2014/main" id="{D275D0F1-CBFB-4BA8-9938-6A3CA493FC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供应链</a:t>
            </a:r>
          </a:p>
        </p:txBody>
      </p:sp>
      <p:sp>
        <p:nvSpPr>
          <p:cNvPr id="15" name="db2">
            <a:extLst xmlns:a="http://schemas.openxmlformats.org/drawingml/2006/main">
              <a:ext uri="{FF2B5EF4-FFF2-40B4-BE49-F238E27FC236}">
                <a16:creationId xmlns:a16="http://schemas.microsoft.com/office/drawing/2014/main" id="{4157C8D2-1E5E-43CD-9BCA-9EA6ADBE3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4350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采购 / 库存 / 配送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中央厨房 / 生产要货</a:t>
            </a:r>
          </a:p>
        </p:txBody>
      </p:sp>
      <p:sp>
        <p:nvSpPr>
          <p:cNvPr id="16" name="domain3">
            <a:extLst xmlns:a="http://schemas.openxmlformats.org/drawingml/2006/main">
              <a:ext uri="{FF2B5EF4-FFF2-40B4-BE49-F238E27FC236}">
                <a16:creationId xmlns:a16="http://schemas.microsoft.com/office/drawing/2014/main" id="{95CF1D03-3AA7-4DAD-B830-B96C995750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29475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dno3">
            <a:extLst xmlns:a="http://schemas.openxmlformats.org/drawingml/2006/main">
              <a:ext uri="{FF2B5EF4-FFF2-40B4-BE49-F238E27FC236}">
                <a16:creationId xmlns:a16="http://schemas.microsoft.com/office/drawing/2014/main" id="{B6D28542-9C2B-46F4-A3CC-6198A76E0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8" name="dh3">
            <a:extLst xmlns:a="http://schemas.openxmlformats.org/drawingml/2006/main">
              <a:ext uri="{FF2B5EF4-FFF2-40B4-BE49-F238E27FC236}">
                <a16:creationId xmlns:a16="http://schemas.microsoft.com/office/drawing/2014/main" id="{52847965-502F-4AEB-BDB8-8D761CD0D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门店效率</a:t>
            </a:r>
          </a:p>
        </p:txBody>
      </p:sp>
      <p:sp>
        <p:nvSpPr>
          <p:cNvPr id="19" name="db3">
            <a:extLst xmlns:a="http://schemas.openxmlformats.org/drawingml/2006/main">
              <a:ext uri="{FF2B5EF4-FFF2-40B4-BE49-F238E27FC236}">
                <a16:creationId xmlns:a16="http://schemas.microsoft.com/office/drawing/2014/main" id="{33C0DCB0-EF84-4742-89A5-A47A4F5C4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19975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407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费用 / 人效 / 排班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区域与店长工作台</a:t>
            </a:r>
          </a:p>
        </p:txBody>
      </p:sp>
      <p:sp>
        <p:nvSpPr>
          <p:cNvPr id="20" name="domain4">
            <a:extLst xmlns:a="http://schemas.openxmlformats.org/drawingml/2006/main">
              <a:ext uri="{FF2B5EF4-FFF2-40B4-BE49-F238E27FC236}">
                <a16:creationId xmlns:a16="http://schemas.microsoft.com/office/drawing/2014/main" id="{92B46558-4A34-413B-A9CF-4EF387D73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1905000"/>
            <a:ext cx="2047875" cy="3333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dno4">
            <a:extLst xmlns:a="http://schemas.openxmlformats.org/drawingml/2006/main">
              <a:ext uri="{FF2B5EF4-FFF2-40B4-BE49-F238E27FC236}">
                <a16:creationId xmlns:a16="http://schemas.microsoft.com/office/drawing/2014/main" id="{223F5782-7D64-4C28-B29A-F5B3B7CE9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114550"/>
            <a:ext cx="523875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22" name="dh4">
            <a:extLst xmlns:a="http://schemas.openxmlformats.org/drawingml/2006/main">
              <a:ext uri="{FF2B5EF4-FFF2-40B4-BE49-F238E27FC236}">
                <a16:creationId xmlns:a16="http://schemas.microsoft.com/office/drawing/2014/main" id="{996154AD-F78C-4A19-BCC4-E8F9BD068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2800350"/>
            <a:ext cx="1666875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治理与风控</a:t>
            </a:r>
          </a:p>
        </p:txBody>
      </p:sp>
      <p:sp>
        <p:nvSpPr>
          <p:cNvPr id="23" name="db4">
            <a:extLst xmlns:a="http://schemas.openxmlformats.org/drawingml/2006/main">
              <a:ext uri="{FF2B5EF4-FFF2-40B4-BE49-F238E27FC236}">
                <a16:creationId xmlns:a16="http://schemas.microsoft.com/office/drawing/2014/main" id="{6DB7F427-D956-405C-81FC-A12E27C7A7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696450" y="3667125"/>
            <a:ext cx="1666875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464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数据质量 / 指标字典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本体标准 / 风险内控</a:t>
            </a:r>
          </a:p>
        </p:txBody>
      </p:sp>
      <p:sp>
        <p:nvSpPr>
          <p:cNvPr id="24" name="scope">
            <a:extLst xmlns:a="http://schemas.openxmlformats.org/drawingml/2006/main">
              <a:ext uri="{FF2B5EF4-FFF2-40B4-BE49-F238E27FC236}">
                <a16:creationId xmlns:a16="http://schemas.microsoft.com/office/drawing/2014/main" id="{4E2B25C2-4F85-48AD-97CE-BB7F01172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629275"/>
            <a:ext cx="10668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7436"/>
          </a:bodyPr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数据不再按系统孤立存在，而是围绕经营对象、业务关系和管理目标被统一理解。</a:t>
            </a:r>
          </a:p>
        </p:txBody>
      </p:sp>
    </p:spTree>
    <p:extLst>
      <p:ext uri="{BB962C8B-B14F-4D97-AF65-F5344CB8AC3E}">
        <p14:creationId xmlns:p14="http://schemas.microsoft.com/office/powerpoint/2010/main" val="174590157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7" name="eyebrow">
            <a:extLst xmlns:a="http://schemas.openxmlformats.org/drawingml/2006/main">
              <a:ext uri="{FF2B5EF4-FFF2-40B4-BE49-F238E27FC236}">
                <a16:creationId xmlns:a16="http://schemas.microsoft.com/office/drawing/2014/main" id="{8375FF65-546D-408C-89EE-42F05A13AF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D0A946ED-7655-42AE-83BD-5ACC55EE0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不是生产更多数据，而是让现有数据拥有统一语义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7AFE049A-4933-4756-B34F-E586E4F32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05</a:t>
            </a:r>
          </a:p>
        </p:txBody>
      </p:sp>
      <p:sp>
        <p:nvSpPr>
          <p:cNvPr id="4" name="layer0">
            <a:extLst xmlns:a="http://schemas.openxmlformats.org/drawingml/2006/main">
              <a:ext uri="{FF2B5EF4-FFF2-40B4-BE49-F238E27FC236}">
                <a16:creationId xmlns:a16="http://schemas.microsoft.com/office/drawing/2014/main" id="{2EA8FEC1-8AE5-4472-9E0E-838F971CF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165735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lh0">
            <a:extLst xmlns:a="http://schemas.openxmlformats.org/drawingml/2006/main">
              <a:ext uri="{FF2B5EF4-FFF2-40B4-BE49-F238E27FC236}">
                <a16:creationId xmlns:a16="http://schemas.microsoft.com/office/drawing/2014/main" id="{A2B2A2D5-338A-4DC4-8F6A-332B0EF64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183832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企业现有数据</a:t>
            </a:r>
          </a:p>
        </p:txBody>
      </p:sp>
      <p:sp>
        <p:nvSpPr>
          <p:cNvPr id="6" name="lb0">
            <a:extLst xmlns:a="http://schemas.openxmlformats.org/drawingml/2006/main">
              <a:ext uri="{FF2B5EF4-FFF2-40B4-BE49-F238E27FC236}">
                <a16:creationId xmlns:a16="http://schemas.microsoft.com/office/drawing/2014/main" id="{EDC2E1A5-2CA9-4908-9BE5-676915047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183832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POS · ERP · 会员 · 库存 · 采购 · 配送 · 财务 · 人事</a:t>
            </a:r>
          </a:p>
        </p:txBody>
      </p:sp>
      <p:sp>
        <p:nvSpPr>
          <p:cNvPr id="7" name="layer1">
            <a:extLst xmlns:a="http://schemas.openxmlformats.org/drawingml/2006/main">
              <a:ext uri="{FF2B5EF4-FFF2-40B4-BE49-F238E27FC236}">
                <a16:creationId xmlns:a16="http://schemas.microsoft.com/office/drawing/2014/main" id="{25CF0060-961E-416C-B466-48C2F8570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65747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lh1">
            <a:extLst xmlns:a="http://schemas.openxmlformats.org/drawingml/2006/main">
              <a:ext uri="{FF2B5EF4-FFF2-40B4-BE49-F238E27FC236}">
                <a16:creationId xmlns:a16="http://schemas.microsoft.com/office/drawing/2014/main" id="{61582894-B32B-45E8-AEB4-EABB30F98E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83845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行业数字本体</a:t>
            </a:r>
          </a:p>
        </p:txBody>
      </p:sp>
      <p:sp>
        <p:nvSpPr>
          <p:cNvPr id="9" name="lb1">
            <a:extLst xmlns:a="http://schemas.openxmlformats.org/drawingml/2006/main">
              <a:ext uri="{FF2B5EF4-FFF2-40B4-BE49-F238E27FC236}">
                <a16:creationId xmlns:a16="http://schemas.microsoft.com/office/drawing/2014/main" id="{0F9DEA17-6A26-4B66-B2C0-63991332B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283845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2878FF"/>
                </a:solidFill>
                <a:latin typeface="Arial"/>
                <a:ea typeface="Arial"/>
                <a:cs typeface="Arial"/>
              </a:rPr>
              <a:t>门店 · 商品 · 顾客 · 原料 · 组织 · 资金 · 业务关系</a:t>
            </a:r>
          </a:p>
        </p:txBody>
      </p:sp>
      <p:sp>
        <p:nvSpPr>
          <p:cNvPr id="10" name="layer2">
            <a:extLst xmlns:a="http://schemas.openxmlformats.org/drawingml/2006/main">
              <a:ext uri="{FF2B5EF4-FFF2-40B4-BE49-F238E27FC236}">
                <a16:creationId xmlns:a16="http://schemas.microsoft.com/office/drawing/2014/main" id="{EB3BFA67-AF56-410B-9ACA-312F78E19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657600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lh2">
            <a:extLst xmlns:a="http://schemas.openxmlformats.org/drawingml/2006/main">
              <a:ext uri="{FF2B5EF4-FFF2-40B4-BE49-F238E27FC236}">
                <a16:creationId xmlns:a16="http://schemas.microsoft.com/office/drawing/2014/main" id="{CA309A22-2613-4B60-A0AB-3F9D043268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3838575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运营管理模型</a:t>
            </a:r>
          </a:p>
        </p:txBody>
      </p:sp>
      <p:sp>
        <p:nvSpPr>
          <p:cNvPr id="12" name="lb2">
            <a:extLst xmlns:a="http://schemas.openxmlformats.org/drawingml/2006/main">
              <a:ext uri="{FF2B5EF4-FFF2-40B4-BE49-F238E27FC236}">
                <a16:creationId xmlns:a16="http://schemas.microsoft.com/office/drawing/2014/main" id="{608865D2-C598-46DC-89F1-7F926A542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3838575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收入质量 · 成本桥 · 人效 · 风险 · 对标 · 预测 · 决策规则</a:t>
            </a:r>
          </a:p>
        </p:txBody>
      </p:sp>
      <p:sp>
        <p:nvSpPr>
          <p:cNvPr id="13" name="layer3">
            <a:extLst xmlns:a="http://schemas.openxmlformats.org/drawingml/2006/main">
              <a:ext uri="{FF2B5EF4-FFF2-40B4-BE49-F238E27FC236}">
                <a16:creationId xmlns:a16="http://schemas.microsoft.com/office/drawing/2014/main" id="{30D84F3B-E2E0-4E33-9D93-190A9AD72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657725"/>
            <a:ext cx="10668000" cy="7429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lh3">
            <a:extLst xmlns:a="http://schemas.openxmlformats.org/drawingml/2006/main">
              <a:ext uri="{FF2B5EF4-FFF2-40B4-BE49-F238E27FC236}">
                <a16:creationId xmlns:a16="http://schemas.microsoft.com/office/drawing/2014/main" id="{B882A77E-B02A-4269-A490-B2496A7494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838700"/>
            <a:ext cx="23812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8611"/>
          </a:bodyPr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8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经营智脑</a:t>
            </a:r>
          </a:p>
        </p:txBody>
      </p:sp>
      <p:sp>
        <p:nvSpPr>
          <p:cNvPr id="15" name="lb3">
            <a:extLst xmlns:a="http://schemas.openxmlformats.org/drawingml/2006/main">
              <a:ext uri="{FF2B5EF4-FFF2-40B4-BE49-F238E27FC236}">
                <a16:creationId xmlns:a16="http://schemas.microsoft.com/office/drawing/2014/main" id="{3C0A0E27-263E-4E0B-A6EE-244EB03C3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24250" y="4838700"/>
            <a:ext cx="75247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理解现状 · 解释原因 · 生成建议 · 推演影响 · 辅助决策</a:t>
            </a:r>
          </a:p>
        </p:txBody>
      </p:sp>
      <p:sp>
        <p:nvSpPr>
          <p:cNvPr id="16" name="foundation">
            <a:extLst xmlns:a="http://schemas.openxmlformats.org/drawingml/2006/main">
              <a:ext uri="{FF2B5EF4-FFF2-40B4-BE49-F238E27FC236}">
                <a16:creationId xmlns:a16="http://schemas.microsoft.com/office/drawing/2014/main" id="{21FB6A59-6479-4034-AA55-05696184D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876925"/>
            <a:ext cx="10287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406"/>
          </a:bodyPr>
          <a:lstStyle xmlns:a="http://schemas.openxmlformats.org/drawingml/2006/main"/>
          <a:p xmlns:a="http://schemas.openxmlformats.org/drawingml/2006/main">
            <a:pPr algn="ctr">
              <a:defRPr sz="17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统一语义、统一口径和证据追溯，是 AI 能够理解企业经营的前提。</a:t>
            </a:r>
          </a:p>
        </p:txBody>
      </p:sp>
    </p:spTree>
    <p:extLst>
      <p:ext uri="{BB962C8B-B14F-4D97-AF65-F5344CB8AC3E}">
        <p14:creationId xmlns:p14="http://schemas.microsoft.com/office/powerpoint/2010/main" val="147377434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8" name="eyebrow">
            <a:extLst xmlns:a="http://schemas.openxmlformats.org/drawingml/2006/main">
              <a:ext uri="{FF2B5EF4-FFF2-40B4-BE49-F238E27FC236}">
                <a16:creationId xmlns:a16="http://schemas.microsoft.com/office/drawing/2014/main" id="{718CFBE2-0D56-4BB0-A7D1-005DEE8313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SBrain · 行业数字本体与 AI 经营智脑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582745B-1767-453A-912E-7E8F8C62C0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智脑：看清现在，推演未来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EAD4656-9815-47CC-8057-1310A68E1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06</a:t>
            </a:r>
          </a:p>
        </p:txBody>
      </p:sp>
      <p:sp>
        <p:nvSpPr>
          <p:cNvPr id="4" name="aih0">
            <a:extLst xmlns:a="http://schemas.openxmlformats.org/drawingml/2006/main">
              <a:ext uri="{FF2B5EF4-FFF2-40B4-BE49-F238E27FC236}">
                <a16:creationId xmlns:a16="http://schemas.microsoft.com/office/drawing/2014/main" id="{F05A0E33-C1DB-4C55-8841-2F5F0627CB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确定性规则</a:t>
            </a:r>
          </a:p>
        </p:txBody>
      </p:sp>
      <p:cxnSp>
        <p:nvCxnSpPr>
          <p:cNvPr id="22" name=""/>
          <p:cNvCxnSpPr/>
          <p:nvPr/>
        </p:nvCxnSpPr>
        <p:spPr>
          <a:xfrm xmlns:a="http://schemas.openxmlformats.org/drawingml/2006/main">
            <a:off x="400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6" name="aib0">
            <a:extLst xmlns:a="http://schemas.openxmlformats.org/drawingml/2006/main">
              <a:ext uri="{FF2B5EF4-FFF2-40B4-BE49-F238E27FC236}">
                <a16:creationId xmlns:a16="http://schemas.microsoft.com/office/drawing/2014/main" id="{50E46571-A4A4-409C-B213-7F18173A6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口径计算、阈值预警、异常金额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高风险决策可解释、可复算</a:t>
            </a:r>
          </a:p>
        </p:txBody>
      </p:sp>
      <p:sp>
        <p:nvSpPr>
          <p:cNvPr id="7" name="aih1">
            <a:extLst xmlns:a="http://schemas.openxmlformats.org/drawingml/2006/main">
              <a:ext uri="{FF2B5EF4-FFF2-40B4-BE49-F238E27FC236}">
                <a16:creationId xmlns:a16="http://schemas.microsoft.com/office/drawing/2014/main" id="{B93A8BC6-088A-4406-B061-6F9AF0239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预测模型</a:t>
            </a:r>
          </a:p>
        </p:txBody>
      </p:sp>
      <p:cxnSp>
        <p:nvCxnSpPr>
          <p:cNvPr id="25" name=""/>
          <p:cNvCxnSpPr/>
          <p:nvPr/>
        </p:nvCxnSpPr>
        <p:spPr>
          <a:xfrm xmlns:a="http://schemas.openxmlformats.org/drawingml/2006/main">
            <a:off x="3257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9" name="aib1">
            <a:extLst xmlns:a="http://schemas.openxmlformats.org/drawingml/2006/main">
              <a:ext uri="{FF2B5EF4-FFF2-40B4-BE49-F238E27FC236}">
                <a16:creationId xmlns:a16="http://schemas.microsoft.com/office/drawing/2014/main" id="{9D71E97C-5853-4D6C-9DFB-0B22122A6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客流、排班、原料需求、趋势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将经验判断变成可更新的预测</a:t>
            </a:r>
          </a:p>
        </p:txBody>
      </p:sp>
      <p:sp>
        <p:nvSpPr>
          <p:cNvPr id="10" name="aih2">
            <a:extLst xmlns:a="http://schemas.openxmlformats.org/drawingml/2006/main">
              <a:ext uri="{FF2B5EF4-FFF2-40B4-BE49-F238E27FC236}">
                <a16:creationId xmlns:a16="http://schemas.microsoft.com/office/drawing/2014/main" id="{E03DEB32-42A1-446F-BB5A-32D3EA419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大模型助手</a:t>
            </a:r>
          </a:p>
        </p:txBody>
      </p:sp>
      <p:cxnSp>
        <p:nvCxnSpPr>
          <p:cNvPr id="28" name=""/>
          <p:cNvCxnSpPr/>
          <p:nvPr/>
        </p:nvCxnSpPr>
        <p:spPr>
          <a:xfrm xmlns:a="http://schemas.openxmlformats.org/drawingml/2006/main">
            <a:off x="61150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28575">
            <a:solidFill>
              <a:srgbClr val="2878FF"/>
            </a:solidFill>
            <a:prstDash val="solid"/>
          </a:ln>
        </p:spPr>
      </p:cxnSp>
      <p:sp>
        <p:nvSpPr>
          <p:cNvPr id="12" name="aib2">
            <a:extLst xmlns:a="http://schemas.openxmlformats.org/drawingml/2006/main">
              <a:ext uri="{FF2B5EF4-FFF2-40B4-BE49-F238E27FC236}">
                <a16:creationId xmlns:a16="http://schemas.microsoft.com/office/drawing/2014/main" id="{67170DD6-FA92-4D93-8D00-09E38D4BA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归因线索、经营摘要、任务草案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把复杂分析翻译成角色化行动</a:t>
            </a:r>
          </a:p>
        </p:txBody>
      </p:sp>
      <p:sp>
        <p:nvSpPr>
          <p:cNvPr id="13" name="aih3">
            <a:extLst xmlns:a="http://schemas.openxmlformats.org/drawingml/2006/main">
              <a:ext uri="{FF2B5EF4-FFF2-40B4-BE49-F238E27FC236}">
                <a16:creationId xmlns:a16="http://schemas.microsoft.com/office/drawing/2014/main" id="{BC7A62E6-7186-4242-9912-607A8499B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2047875"/>
            <a:ext cx="24765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217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7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人工审批</a:t>
            </a:r>
          </a:p>
        </p:txBody>
      </p:sp>
      <p:cxnSp>
        <p:nvCxnSpPr>
          <p:cNvPr id="31" name=""/>
          <p:cNvCxnSpPr/>
          <p:nvPr/>
        </p:nvCxnSpPr>
        <p:spPr>
          <a:xfrm xmlns:a="http://schemas.openxmlformats.org/drawingml/2006/main">
            <a:off x="8972550" y="2667000"/>
            <a:ext cx="2476500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5" name="aib3">
            <a:extLst xmlns:a="http://schemas.openxmlformats.org/drawingml/2006/main">
              <a:ext uri="{FF2B5EF4-FFF2-40B4-BE49-F238E27FC236}">
                <a16:creationId xmlns:a16="http://schemas.microsoft.com/office/drawing/2014/main" id="{0D559C3E-68B4-4AF6-A41F-8135FBD529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72550" y="3048000"/>
            <a:ext cx="24765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9603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财务确认、任务验收、策略发布</a:t>
            </a:r>
          </a:p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关键结论保留业务责任与审计链</a:t>
            </a:r>
          </a:p>
        </p:txBody>
      </p:sp>
      <p:sp>
        <p:nvSpPr>
          <p:cNvPr id="16" name="principle">
            <a:extLst xmlns:a="http://schemas.openxmlformats.org/drawingml/2006/main">
              <a:ext uri="{FF2B5EF4-FFF2-40B4-BE49-F238E27FC236}">
                <a16:creationId xmlns:a16="http://schemas.microsoft.com/office/drawing/2014/main" id="{722BBC13-87AB-47CC-9FB4-B9AE59F9B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95875"/>
            <a:ext cx="11391900" cy="838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principle-text">
            <a:extLst xmlns:a="http://schemas.openxmlformats.org/drawingml/2006/main">
              <a:ext uri="{FF2B5EF4-FFF2-40B4-BE49-F238E27FC236}">
                <a16:creationId xmlns:a16="http://schemas.microsoft.com/office/drawing/2014/main" id="{077A307C-8D70-4AAB-8324-6316FD1EE2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286375"/>
            <a:ext cx="10858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ctr">
              <a:defRPr sz="1950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950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AI 给出证据、原因假设、最佳实践与影响推演；最终决策仍由管理者掌握。</a:t>
            </a:r>
          </a:p>
        </p:txBody>
      </p:sp>
    </p:spTree>
    <p:extLst>
      <p:ext uri="{BB962C8B-B14F-4D97-AF65-F5344CB8AC3E}">
        <p14:creationId xmlns:p14="http://schemas.microsoft.com/office/powerpoint/2010/main" val="208162855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1" name="eyebrow">
            <a:extLst xmlns:a="http://schemas.openxmlformats.org/drawingml/2006/main">
              <a:ext uri="{FF2B5EF4-FFF2-40B4-BE49-F238E27FC236}">
                <a16:creationId xmlns:a16="http://schemas.microsoft.com/office/drawing/2014/main" id="{C3200C22-A8FB-4A20-B39B-902D5605F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非真实客户数据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4672206F-09AB-4498-8B31-FF660DFEB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匿名案例一：某区域连锁品牌开展食材成本专项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103E73F8-5D94-41F1-A8B4-DF4CAE3E4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07</a:t>
            </a:r>
          </a:p>
        </p:txBody>
      </p:sp>
      <p:sp>
        <p:nvSpPr>
          <p:cNvPr id="4" name="case-context">
            <a:extLst xmlns:a="http://schemas.openxmlformats.org/drawingml/2006/main">
              <a:ext uri="{FF2B5EF4-FFF2-40B4-BE49-F238E27FC236}">
                <a16:creationId xmlns:a16="http://schemas.microsoft.com/office/drawing/2014/main" id="{89A286F3-B05E-4A30-BF1F-42849622D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743075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企业现象</a:t>
            </a:r>
          </a:p>
        </p:txBody>
      </p:sp>
      <p:sp>
        <p:nvSpPr>
          <p:cNvPr id="5" name="case-context-body">
            <a:extLst xmlns:a="http://schemas.openxmlformats.org/drawingml/2006/main">
              <a:ext uri="{FF2B5EF4-FFF2-40B4-BE49-F238E27FC236}">
                <a16:creationId xmlns:a16="http://schemas.microsoft.com/office/drawing/2014/main" id="{029C6BED-0E0F-4CD9-81BB-533FE45E8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43150"/>
            <a:ext cx="3667125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多个区域的门店成本率同时上升，传统报表只能看到门店排名，无法判断问题发生在采购、生产、配送还是门店。</a:t>
            </a:r>
          </a:p>
        </p:txBody>
      </p:sp>
      <p:sp>
        <p:nvSpPr>
          <p:cNvPr id="6" name="case-index">
            <a:extLst xmlns:a="http://schemas.openxmlformats.org/drawingml/2006/main">
              <a:ext uri="{FF2B5EF4-FFF2-40B4-BE49-F238E27FC236}">
                <a16:creationId xmlns:a16="http://schemas.microsoft.com/office/drawing/2014/main" id="{7F0BD1E5-26EB-4483-8B1D-2881B99A6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3905250"/>
            <a:ext cx="3667125" cy="133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case-index-v">
            <a:extLst xmlns:a="http://schemas.openxmlformats.org/drawingml/2006/main">
              <a:ext uri="{FF2B5EF4-FFF2-40B4-BE49-F238E27FC236}">
                <a16:creationId xmlns:a16="http://schemas.microsoft.com/office/drawing/2014/main" id="{78C1D8A7-C8D4-4F24-B5E1-38EE4A271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095750"/>
            <a:ext cx="1190625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1667"/>
          </a:bodyPr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30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112</a:t>
            </a:r>
          </a:p>
        </p:txBody>
      </p:sp>
      <p:sp>
        <p:nvSpPr>
          <p:cNvPr id="8" name="case-index-l">
            <a:extLst xmlns:a="http://schemas.openxmlformats.org/drawingml/2006/main">
              <a:ext uri="{FF2B5EF4-FFF2-40B4-BE49-F238E27FC236}">
                <a16:creationId xmlns:a16="http://schemas.microsoft.com/office/drawing/2014/main" id="{B2104C34-AFC3-4658-BB9E-F94122582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52625" y="4114800"/>
            <a:ext cx="1809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实际成本指数</a:t>
            </a:r>
          </a:p>
          <a:p xmlns:a="http://schemas.openxmlformats.org/drawingml/2006/main">
            <a:pPr algn="l">
              <a:defRPr sz="15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标准成本 = 100</a:t>
            </a:r>
          </a:p>
        </p:txBody>
      </p:sp>
      <p:sp>
        <p:nvSpPr>
          <p:cNvPr id="9" name="case-ai">
            <a:extLst xmlns:a="http://schemas.openxmlformats.org/drawingml/2006/main">
              <a:ext uri="{FF2B5EF4-FFF2-40B4-BE49-F238E27FC236}">
                <a16:creationId xmlns:a16="http://schemas.microsoft.com/office/drawing/2014/main" id="{F256D036-63C5-493F-BCDC-E385000C7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本体关联与智脑诊断</a:t>
            </a:r>
          </a:p>
        </p:txBody>
      </p:sp>
      <p:sp>
        <p:nvSpPr>
          <p:cNvPr id="10" name="bullet-dot-250">
            <a:extLst xmlns:a="http://schemas.openxmlformats.org/drawingml/2006/main">
              <a:ext uri="{FF2B5EF4-FFF2-40B4-BE49-F238E27FC236}">
                <a16:creationId xmlns:a16="http://schemas.microsoft.com/office/drawing/2014/main" id="{FECE051E-4697-4130-8E33-4C15388E6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24479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bullet-250">
            <a:extLst xmlns:a="http://schemas.openxmlformats.org/drawingml/2006/main">
              <a:ext uri="{FF2B5EF4-FFF2-40B4-BE49-F238E27FC236}">
                <a16:creationId xmlns:a16="http://schemas.microsoft.com/office/drawing/2014/main" id="{1198D644-C900-4566-AE43-B25BF30F2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23812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采购价格异常集中在少数核心原料</a:t>
            </a:r>
          </a:p>
        </p:txBody>
      </p:sp>
      <p:sp>
        <p:nvSpPr>
          <p:cNvPr id="12" name="bullet-dot-326">
            <a:extLst xmlns:a="http://schemas.openxmlformats.org/drawingml/2006/main">
              <a:ext uri="{FF2B5EF4-FFF2-40B4-BE49-F238E27FC236}">
                <a16:creationId xmlns:a16="http://schemas.microsoft.com/office/drawing/2014/main" id="{496311CB-549D-4273-9DBF-DF8E49DE0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1718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bullet-326">
            <a:extLst xmlns:a="http://schemas.openxmlformats.org/drawingml/2006/main">
              <a:ext uri="{FF2B5EF4-FFF2-40B4-BE49-F238E27FC236}">
                <a16:creationId xmlns:a16="http://schemas.microsoft.com/office/drawing/2014/main" id="{E93F9161-822A-4DC6-A84B-1B3CE6C3D0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1051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761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部分半成品实际耗用高于标准配方</a:t>
            </a:r>
          </a:p>
        </p:txBody>
      </p:sp>
      <p:sp>
        <p:nvSpPr>
          <p:cNvPr id="14" name="bullet-dot-402">
            <a:extLst xmlns:a="http://schemas.openxmlformats.org/drawingml/2006/main">
              <a:ext uri="{FF2B5EF4-FFF2-40B4-BE49-F238E27FC236}">
                <a16:creationId xmlns:a16="http://schemas.microsoft.com/office/drawing/2014/main" id="{122A8093-C60F-479B-869C-CC2285EF0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91050" y="38957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bullet-402">
            <a:extLst xmlns:a="http://schemas.openxmlformats.org/drawingml/2006/main">
              <a:ext uri="{FF2B5EF4-FFF2-40B4-BE49-F238E27FC236}">
                <a16:creationId xmlns:a16="http://schemas.microsoft.com/office/drawing/2014/main" id="{44BD2344-878C-438F-96F3-A43E88760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19650" y="3829050"/>
            <a:ext cx="29146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2784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个别门店存在负耗用与盘点异常</a:t>
            </a:r>
          </a:p>
        </p:txBody>
      </p:sp>
      <p:sp>
        <p:nvSpPr>
          <p:cNvPr id="16" name="case-action">
            <a:extLst xmlns:a="http://schemas.openxmlformats.org/drawingml/2006/main">
              <a:ext uri="{FF2B5EF4-FFF2-40B4-BE49-F238E27FC236}">
                <a16:creationId xmlns:a16="http://schemas.microsoft.com/office/drawing/2014/main" id="{2ECC9384-40D6-4F9F-90E4-4855E6974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1743075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30 天动作与验收</a:t>
            </a:r>
          </a:p>
        </p:txBody>
      </p:sp>
      <p:sp>
        <p:nvSpPr>
          <p:cNvPr id="17" name="case-action-body">
            <a:extLst xmlns:a="http://schemas.openxmlformats.org/drawingml/2006/main">
              <a:ext uri="{FF2B5EF4-FFF2-40B4-BE49-F238E27FC236}">
                <a16:creationId xmlns:a16="http://schemas.microsoft.com/office/drawing/2014/main" id="{6F87B93D-A6E5-4B89-B3B6-18E13B9C8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362200"/>
            <a:ext cx="3143250" cy="2286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核查核心原料采购价与供应商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复核配方单位、出成率和领料</a:t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• 对异常门店执行日盘点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验收：同口径成本指数下降，销量、缺货与客诉不恶化。</a:t>
            </a:r>
          </a:p>
        </p:txBody>
      </p:sp>
      <p:sp>
        <p:nvSpPr>
          <p:cNvPr id="18" name="case-result">
            <a:extLst xmlns:a="http://schemas.openxmlformats.org/drawingml/2006/main">
              <a:ext uri="{FF2B5EF4-FFF2-40B4-BE49-F238E27FC236}">
                <a16:creationId xmlns:a16="http://schemas.microsoft.com/office/drawing/2014/main" id="{C4F050D2-759C-478D-83FB-BE26E8317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905375"/>
            <a:ext cx="3143250" cy="6286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case-result-t">
            <a:extLst xmlns:a="http://schemas.openxmlformats.org/drawingml/2006/main">
              <a:ext uri="{FF2B5EF4-FFF2-40B4-BE49-F238E27FC236}">
                <a16:creationId xmlns:a16="http://schemas.microsoft.com/office/drawing/2014/main" id="{D9D63D97-3D2F-4A5B-9873-5CC4CBE49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9625" y="5048250"/>
            <a:ext cx="2762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8000"/>
          </a:bodyPr>
          <a:lstStyle xmlns:a="http://schemas.openxmlformats.org/drawingml/2006/main"/>
          <a:p xmlns:a="http://schemas.openxmlformats.org/drawingml/2006/main">
            <a:pPr algn="ctr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目标指数：112 → 104</a:t>
            </a:r>
          </a:p>
        </p:txBody>
      </p:sp>
      <p:sp>
        <p:nvSpPr>
          <p:cNvPr id="20" name="case-foot">
            <a:extLst xmlns:a="http://schemas.openxmlformats.org/drawingml/2006/main">
              <a:ext uri="{FF2B5EF4-FFF2-40B4-BE49-F238E27FC236}">
                <a16:creationId xmlns:a16="http://schemas.microsoft.com/office/drawing/2014/main" id="{10C4E47B-F9DB-4C9A-96EA-A60C6DD7E8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905500"/>
            <a:ext cx="76200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示意指标用于说明工作方法，不代表任何真实品牌经营结果。</a:t>
            </a:r>
          </a:p>
        </p:txBody>
      </p:sp>
    </p:spTree>
    <p:extLst>
      <p:ext uri="{BB962C8B-B14F-4D97-AF65-F5344CB8AC3E}">
        <p14:creationId xmlns:p14="http://schemas.microsoft.com/office/powerpoint/2010/main" val="214313667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eyebrow">
            <a:extLst xmlns:a="http://schemas.openxmlformats.org/drawingml/2006/main">
              <a:ext uri="{FF2B5EF4-FFF2-40B4-BE49-F238E27FC236}">
                <a16:creationId xmlns:a16="http://schemas.microsoft.com/office/drawing/2014/main" id="{BCBA54D6-2051-4E14-B8D2-98EFABB0C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门店 A-017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FDB01EFC-112E-4E72-954E-70DD028A3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匿名案例二：某门店营收靠前，却没有带来相应利润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62A43233-B3ED-4057-A89D-84EA0ABA8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08</a:t>
            </a:r>
          </a:p>
        </p:txBody>
      </p:sp>
      <p:sp>
        <p:nvSpPr>
          <p:cNvPr id="4" name="store-thesis">
            <a:extLst xmlns:a="http://schemas.openxmlformats.org/drawingml/2006/main">
              <a:ext uri="{FF2B5EF4-FFF2-40B4-BE49-F238E27FC236}">
                <a16:creationId xmlns:a16="http://schemas.microsoft.com/office/drawing/2014/main" id="{897DD517-36B3-4017-BC44-4E3E4599EA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638300"/>
            <a:ext cx="10763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8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8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单看销售排名，它是一家“优秀门店”；加入成本、人工和优惠后，经营结论完全不同。</a:t>
            </a:r>
          </a:p>
        </p:txBody>
      </p:sp>
      <p:sp>
        <p:nvSpPr>
          <p:cNvPr id="5" name="sm0">
            <a:extLst xmlns:a="http://schemas.openxmlformats.org/drawingml/2006/main">
              <a:ext uri="{FF2B5EF4-FFF2-40B4-BE49-F238E27FC236}">
                <a16:creationId xmlns:a16="http://schemas.microsoft.com/office/drawing/2014/main" id="{9F06D55C-D421-4477-8E6A-6A74CDB8C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smv0">
            <a:extLst xmlns:a="http://schemas.openxmlformats.org/drawingml/2006/main">
              <a:ext uri="{FF2B5EF4-FFF2-40B4-BE49-F238E27FC236}">
                <a16:creationId xmlns:a16="http://schemas.microsoft.com/office/drawing/2014/main" id="{B051A2E6-7C38-40C8-B31E-3DD536C15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118</a:t>
            </a:r>
          </a:p>
        </p:txBody>
      </p:sp>
      <p:sp>
        <p:nvSpPr>
          <p:cNvPr id="7" name="sml0">
            <a:extLst xmlns:a="http://schemas.openxmlformats.org/drawingml/2006/main">
              <a:ext uri="{FF2B5EF4-FFF2-40B4-BE49-F238E27FC236}">
                <a16:creationId xmlns:a16="http://schemas.microsoft.com/office/drawing/2014/main" id="{6FE29E9B-C23D-4E77-8D33-96C01F70D6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383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营收指数</a:t>
            </a:r>
          </a:p>
        </p:txBody>
      </p:sp>
      <p:sp>
        <p:nvSpPr>
          <p:cNvPr id="8" name="sm1">
            <a:extLst xmlns:a="http://schemas.openxmlformats.org/drawingml/2006/main">
              <a:ext uri="{FF2B5EF4-FFF2-40B4-BE49-F238E27FC236}">
                <a16:creationId xmlns:a16="http://schemas.microsoft.com/office/drawing/2014/main" id="{CF971649-B5C9-4726-A4D2-BD66A1972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194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smv1">
            <a:extLst xmlns:a="http://schemas.openxmlformats.org/drawingml/2006/main">
              <a:ext uri="{FF2B5EF4-FFF2-40B4-BE49-F238E27FC236}">
                <a16:creationId xmlns:a16="http://schemas.microsoft.com/office/drawing/2014/main" id="{86ABC49A-B42B-4B2D-94E2-4CA80DC4F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99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132</a:t>
            </a:r>
          </a:p>
        </p:txBody>
      </p:sp>
      <p:sp>
        <p:nvSpPr>
          <p:cNvPr id="10" name="sml1">
            <a:extLst xmlns:a="http://schemas.openxmlformats.org/drawingml/2006/main">
              <a:ext uri="{FF2B5EF4-FFF2-40B4-BE49-F238E27FC236}">
                <a16:creationId xmlns:a16="http://schemas.microsoft.com/office/drawing/2014/main" id="{0598F8A7-EFD1-49D1-85AD-8D0994B79A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人工率指数</a:t>
            </a:r>
          </a:p>
        </p:txBody>
      </p:sp>
      <p:sp>
        <p:nvSpPr>
          <p:cNvPr id="11" name="sm2">
            <a:extLst xmlns:a="http://schemas.openxmlformats.org/drawingml/2006/main">
              <a:ext uri="{FF2B5EF4-FFF2-40B4-BE49-F238E27FC236}">
                <a16:creationId xmlns:a16="http://schemas.microsoft.com/office/drawing/2014/main" id="{72002040-4D4C-4642-8EEB-868D83E378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0F1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smv2">
            <a:extLst xmlns:a="http://schemas.openxmlformats.org/drawingml/2006/main">
              <a:ext uri="{FF2B5EF4-FFF2-40B4-BE49-F238E27FC236}">
                <a16:creationId xmlns:a16="http://schemas.microsoft.com/office/drawing/2014/main" id="{42100D8F-ED7C-4F19-8F20-635020F0A5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141</a:t>
            </a:r>
          </a:p>
        </p:txBody>
      </p:sp>
      <p:sp>
        <p:nvSpPr>
          <p:cNvPr id="13" name="sml2">
            <a:extLst xmlns:a="http://schemas.openxmlformats.org/drawingml/2006/main">
              <a:ext uri="{FF2B5EF4-FFF2-40B4-BE49-F238E27FC236}">
                <a16:creationId xmlns:a16="http://schemas.microsoft.com/office/drawing/2014/main" id="{C0A2630F-7E20-4B20-8CAA-D96A4EE71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771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优惠成本指数</a:t>
            </a:r>
          </a:p>
        </p:txBody>
      </p:sp>
      <p:sp>
        <p:nvSpPr>
          <p:cNvPr id="14" name="sm3">
            <a:extLst xmlns:a="http://schemas.openxmlformats.org/drawingml/2006/main">
              <a:ext uri="{FF2B5EF4-FFF2-40B4-BE49-F238E27FC236}">
                <a16:creationId xmlns:a16="http://schemas.microsoft.com/office/drawing/2014/main" id="{456682B0-62DF-41AE-9A1C-FB4CB6BD7A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324100"/>
            <a:ext cx="2524125" cy="1238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smv3">
            <a:extLst xmlns:a="http://schemas.openxmlformats.org/drawingml/2006/main">
              <a:ext uri="{FF2B5EF4-FFF2-40B4-BE49-F238E27FC236}">
                <a16:creationId xmlns:a16="http://schemas.microsoft.com/office/drawing/2014/main" id="{EA28BE5C-FE15-44D1-8618-FCCCBCBB70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2514600"/>
            <a:ext cx="1000125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325"/>
          </a:bodyPr>
          <a:lstStyle xmlns:a="http://schemas.openxmlformats.org/drawingml/2006/main"/>
          <a:p xmlns:a="http://schemas.openxmlformats.org/drawingml/2006/main">
            <a:pPr algn="l">
              <a:defRPr sz="2925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62</a:t>
            </a:r>
          </a:p>
        </p:txBody>
      </p:sp>
      <p:sp>
        <p:nvSpPr>
          <p:cNvPr id="16" name="sml3">
            <a:extLst xmlns:a="http://schemas.openxmlformats.org/drawingml/2006/main">
              <a:ext uri="{FF2B5EF4-FFF2-40B4-BE49-F238E27FC236}">
                <a16:creationId xmlns:a16="http://schemas.microsoft.com/office/drawing/2014/main" id="{27F1E145-9C63-4A1A-B44F-906A12E1A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0" y="2600325"/>
            <a:ext cx="1095375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3750"/>
          </a:bodyPr>
          <a:lstStyle xmlns:a="http://schemas.openxmlformats.org/drawingml/2006/main"/>
          <a:p xmlns:a="http://schemas.openxmlformats.org/drawingml/2006/main">
            <a:pPr algn="l">
              <a:defRPr sz="14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贡献利润指数</a:t>
            </a:r>
          </a:p>
        </p:txBody>
      </p:sp>
      <p:sp>
        <p:nvSpPr>
          <p:cNvPr id="17" name="store-root">
            <a:extLst xmlns:a="http://schemas.openxmlformats.org/drawingml/2006/main">
              <a:ext uri="{FF2B5EF4-FFF2-40B4-BE49-F238E27FC236}">
                <a16:creationId xmlns:a16="http://schemas.microsoft.com/office/drawing/2014/main" id="{9FE4863C-039B-4EC3-8C72-3C95495E5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000500"/>
            <a:ext cx="4476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与规则联合给出的根因线索</a:t>
            </a:r>
          </a:p>
        </p:txBody>
      </p:sp>
      <p:sp>
        <p:nvSpPr>
          <p:cNvPr id="18" name="bullet-dot-480">
            <a:extLst xmlns:a="http://schemas.openxmlformats.org/drawingml/2006/main">
              <a:ext uri="{FF2B5EF4-FFF2-40B4-BE49-F238E27FC236}">
                <a16:creationId xmlns:a16="http://schemas.microsoft.com/office/drawing/2014/main" id="{E9287D9D-A9AC-4807-A4F2-C525D09DAF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6386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bullet-480">
            <a:extLst xmlns:a="http://schemas.openxmlformats.org/drawingml/2006/main">
              <a:ext uri="{FF2B5EF4-FFF2-40B4-BE49-F238E27FC236}">
                <a16:creationId xmlns:a16="http://schemas.microsoft.com/office/drawing/2014/main" id="{D7413B28-3285-4B91-9EC2-D4F9975017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45720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低谷时段人员配置没有随客流下降</a:t>
            </a:r>
          </a:p>
        </p:txBody>
      </p:sp>
      <p:sp>
        <p:nvSpPr>
          <p:cNvPr id="20" name="bullet-dot-538">
            <a:extLst xmlns:a="http://schemas.openxmlformats.org/drawingml/2006/main">
              <a:ext uri="{FF2B5EF4-FFF2-40B4-BE49-F238E27FC236}">
                <a16:creationId xmlns:a16="http://schemas.microsoft.com/office/drawing/2014/main" id="{AE2F8A11-F980-4FE5-89C4-DD31A2EA1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19112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bullet-538">
            <a:extLst xmlns:a="http://schemas.openxmlformats.org/drawingml/2006/main">
              <a:ext uri="{FF2B5EF4-FFF2-40B4-BE49-F238E27FC236}">
                <a16:creationId xmlns:a16="http://schemas.microsoft.com/office/drawing/2014/main" id="{9266C040-3562-46F0-B52A-25402D68FC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12445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高优惠订单集中在低贡献渠道</a:t>
            </a:r>
          </a:p>
        </p:txBody>
      </p:sp>
      <p:sp>
        <p:nvSpPr>
          <p:cNvPr id="22" name="bullet-dot-596">
            <a:extLst xmlns:a="http://schemas.openxmlformats.org/drawingml/2006/main">
              <a:ext uri="{FF2B5EF4-FFF2-40B4-BE49-F238E27FC236}">
                <a16:creationId xmlns:a16="http://schemas.microsoft.com/office/drawing/2014/main" id="{6A6DE3CF-6137-49B7-87D7-EEB546A8C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743575"/>
            <a:ext cx="95250" cy="95250"/>
          </a:xfrm>
          <a:prstGeom xmlns:a="http://schemas.openxmlformats.org/drawingml/2006/main" prst="roundRect">
            <a:avLst>
              <a:gd name="adj" fmla="val 50000"/>
            </a:avLst>
          </a:prstGeom>
          <a:solidFill xmlns:a="http://schemas.openxmlformats.org/drawingml/2006/main">
            <a:srgbClr val="2878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bullet-596">
            <a:extLst xmlns:a="http://schemas.openxmlformats.org/drawingml/2006/main">
              <a:ext uri="{FF2B5EF4-FFF2-40B4-BE49-F238E27FC236}">
                <a16:creationId xmlns:a16="http://schemas.microsoft.com/office/drawing/2014/main" id="{439DBC9B-4A95-43FA-AA23-051794711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676900"/>
            <a:ext cx="47244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两类高销量菜品实际耗用偏离标准</a:t>
            </a:r>
          </a:p>
        </p:txBody>
      </p:sp>
      <p:sp>
        <p:nvSpPr>
          <p:cNvPr id="24" name="store-plan">
            <a:extLst xmlns:a="http://schemas.openxmlformats.org/drawingml/2006/main">
              <a:ext uri="{FF2B5EF4-FFF2-40B4-BE49-F238E27FC236}">
                <a16:creationId xmlns:a16="http://schemas.microsoft.com/office/drawing/2014/main" id="{5235393E-A2FD-4624-891D-2D2E636F7A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000500"/>
            <a:ext cx="2190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门店整改卡</a:t>
            </a:r>
          </a:p>
        </p:txBody>
      </p:sp>
      <p:sp>
        <p:nvSpPr>
          <p:cNvPr id="25" name="store-plan-box">
            <a:extLst xmlns:a="http://schemas.openxmlformats.org/drawingml/2006/main">
              <a:ext uri="{FF2B5EF4-FFF2-40B4-BE49-F238E27FC236}">
                <a16:creationId xmlns:a16="http://schemas.microsoft.com/office/drawing/2014/main" id="{6A7FC3FB-244E-4CE8-A184-717051ECCF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0" y="4533900"/>
            <a:ext cx="4905375" cy="13525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5F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store-plan-text">
            <a:extLst xmlns:a="http://schemas.openxmlformats.org/drawingml/2006/main">
              <a:ext uri="{FF2B5EF4-FFF2-40B4-BE49-F238E27FC236}">
                <a16:creationId xmlns:a16="http://schemas.microsoft.com/office/drawing/2014/main" id="{FED5E013-674C-4E79-9EB2-ED9FFDB7E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15125" y="4714875"/>
            <a:ext cx="4429125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659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低谷缩班与跨岗 → 活动分时停投 → 核心原料抽称日清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pPr algn="l">
              <a:defRPr sz="1575" b="0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0A0A0A"/>
                </a:solidFill>
                <a:latin typeface="Arial"/>
                <a:ea typeface="Arial"/>
                <a:cs typeface="Arial"/>
              </a:rPr>
              <a:t>验收：每工时贡献提高、活动净贡献转正、成本差异收窄，同时监控出餐时长与客诉。</a:t>
            </a:r>
          </a:p>
        </p:txBody>
      </p:sp>
    </p:spTree>
    <p:extLst>
      <p:ext uri="{BB962C8B-B14F-4D97-AF65-F5344CB8AC3E}">
        <p14:creationId xmlns:p14="http://schemas.microsoft.com/office/powerpoint/2010/main" val="169276999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FFFFF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eyebrow">
            <a:extLst xmlns:a="http://schemas.openxmlformats.org/drawingml/2006/main">
              <a:ext uri="{FF2B5EF4-FFF2-40B4-BE49-F238E27FC236}">
                <a16:creationId xmlns:a16="http://schemas.microsoft.com/office/drawing/2014/main" id="{D89C1506-AD50-4CBE-B547-C602486B7E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85750"/>
            <a:ext cx="619125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833"/>
          </a:bodyPr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1">
                <a:solidFill>
                  <a:srgbClr val="5E6572"/>
                </a:solidFill>
                <a:latin typeface="Arial"/>
                <a:ea typeface="Arial"/>
                <a:cs typeface="Arial"/>
              </a:rPr>
              <a:t>匿名复合案例 · 营销活动 X</a:t>
            </a:r>
          </a:p>
        </p:txBody>
      </p:sp>
      <p:sp>
        <p:nvSpPr>
          <p:cNvPr id="2" name="title">
            <a:extLst xmlns:a="http://schemas.openxmlformats.org/drawingml/2006/main">
              <a:ext uri="{FF2B5EF4-FFF2-40B4-BE49-F238E27FC236}">
                <a16:creationId xmlns:a16="http://schemas.microsoft.com/office/drawing/2014/main" id="{BA198750-93BD-44A2-B2CB-0B945D347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47700"/>
            <a:ext cx="11049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6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36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匿名案例三：订单增长了，活动却可能在消耗利润</a:t>
            </a:r>
          </a:p>
        </p:txBody>
      </p:sp>
      <p:sp>
        <p:nvSpPr>
          <p:cNvPr id="3" name="page">
            <a:extLst xmlns:a="http://schemas.openxmlformats.org/drawingml/2006/main">
              <a:ext uri="{FF2B5EF4-FFF2-40B4-BE49-F238E27FC236}">
                <a16:creationId xmlns:a16="http://schemas.microsoft.com/office/drawing/2014/main" id="{E01B6718-4EBF-4C8A-A04C-4D496D671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20450" y="6305550"/>
            <a:ext cx="5715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68889"/>
          </a:bodyPr>
          <a:lstStyle xmlns:a="http://schemas.openxmlformats.org/drawingml/2006/main"/>
          <a:p xmlns:a="http://schemas.openxmlformats.org/drawingml/2006/main">
            <a:pPr algn="r">
              <a:defRPr sz="11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1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09</a:t>
            </a:r>
          </a:p>
        </p:txBody>
      </p:sp>
      <p:sp>
        <p:nvSpPr>
          <p:cNvPr id="4" name="mv0">
            <a:extLst xmlns:a="http://schemas.openxmlformats.org/drawingml/2006/main">
              <a:ext uri="{FF2B5EF4-FFF2-40B4-BE49-F238E27FC236}">
                <a16:creationId xmlns:a16="http://schemas.microsoft.com/office/drawing/2014/main" id="{6861366D-D3F4-4B7F-B2E1-6980291C8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2878FF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2878FF"/>
                </a:solidFill>
                <a:latin typeface="Arial"/>
                <a:ea typeface="Arial"/>
                <a:cs typeface="Arial"/>
              </a:rPr>
              <a:t>115</a:t>
            </a:r>
          </a:p>
        </p:txBody>
      </p:sp>
      <p:sp>
        <p:nvSpPr>
          <p:cNvPr id="5" name="ml0">
            <a:extLst xmlns:a="http://schemas.openxmlformats.org/drawingml/2006/main">
              <a:ext uri="{FF2B5EF4-FFF2-40B4-BE49-F238E27FC236}">
                <a16:creationId xmlns:a16="http://schemas.microsoft.com/office/drawing/2014/main" id="{656FA063-33A5-46AB-8842-37E5A8049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订单指数</a:t>
            </a:r>
          </a:p>
        </p:txBody>
      </p:sp>
      <p:cxnSp>
        <p:nvCxnSpPr>
          <p:cNvPr id="27" name=""/>
          <p:cNvCxnSpPr/>
          <p:nvPr/>
        </p:nvCxnSpPr>
        <p:spPr>
          <a:xfrm xmlns:a="http://schemas.openxmlformats.org/drawingml/2006/main">
            <a:off x="400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2878FF"/>
            </a:solidFill>
            <a:prstDash val="solid"/>
          </a:ln>
        </p:spPr>
      </p:cxnSp>
      <p:sp>
        <p:nvSpPr>
          <p:cNvPr id="7" name="mv1">
            <a:extLst xmlns:a="http://schemas.openxmlformats.org/drawingml/2006/main">
              <a:ext uri="{FF2B5EF4-FFF2-40B4-BE49-F238E27FC236}">
                <a16:creationId xmlns:a16="http://schemas.microsoft.com/office/drawing/2014/main" id="{95226BE6-7F3E-40B0-AF79-FBF408EE28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E55555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E55555"/>
                </a:solidFill>
                <a:latin typeface="Arial"/>
                <a:ea typeface="Arial"/>
                <a:cs typeface="Arial"/>
              </a:rPr>
              <a:t>82</a:t>
            </a:r>
          </a:p>
        </p:txBody>
      </p:sp>
      <p:sp>
        <p:nvSpPr>
          <p:cNvPr id="8" name="ml1">
            <a:extLst xmlns:a="http://schemas.openxmlformats.org/drawingml/2006/main">
              <a:ext uri="{FF2B5EF4-FFF2-40B4-BE49-F238E27FC236}">
                <a16:creationId xmlns:a16="http://schemas.microsoft.com/office/drawing/2014/main" id="{F8884D8E-DA55-42EA-90CF-6DE940A9A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575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活动贡献指数</a:t>
            </a:r>
          </a:p>
        </p:txBody>
      </p:sp>
      <p:cxnSp>
        <p:nvCxnSpPr>
          <p:cNvPr id="30" name=""/>
          <p:cNvCxnSpPr/>
          <p:nvPr/>
        </p:nvCxnSpPr>
        <p:spPr>
          <a:xfrm xmlns:a="http://schemas.openxmlformats.org/drawingml/2006/main">
            <a:off x="32575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E55555"/>
            </a:solidFill>
            <a:prstDash val="solid"/>
          </a:ln>
        </p:spPr>
      </p:cxnSp>
      <p:sp>
        <p:nvSpPr>
          <p:cNvPr id="10" name="mv2">
            <a:extLst xmlns:a="http://schemas.openxmlformats.org/drawingml/2006/main">
              <a:ext uri="{FF2B5EF4-FFF2-40B4-BE49-F238E27FC236}">
                <a16:creationId xmlns:a16="http://schemas.microsoft.com/office/drawing/2014/main" id="{2F2A78FD-C89D-447B-8690-EA50048E8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1952625"/>
            <a:ext cx="2381250" cy="714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3750" b="1">
                <a:solidFill>
                  <a:srgbClr val="D89122"/>
                </a:solidFill>
                <a:latin typeface="Arial"/>
                <a:ea typeface="Arial"/>
                <a:cs typeface="Arial"/>
              </a:defRPr>
            </a:pPr>
            <a:r>
              <a:rPr sz="3750" b="1">
                <a:solidFill>
                  <a:srgbClr val="D89122"/>
                </a:solidFill>
                <a:latin typeface="Arial"/>
                <a:ea typeface="Arial"/>
                <a:cs typeface="Arial"/>
              </a:rPr>
              <a:t>93</a:t>
            </a:r>
          </a:p>
        </p:txBody>
      </p:sp>
      <p:sp>
        <p:nvSpPr>
          <p:cNvPr id="11" name="ml2">
            <a:extLst xmlns:a="http://schemas.openxmlformats.org/drawingml/2006/main">
              <a:ext uri="{FF2B5EF4-FFF2-40B4-BE49-F238E27FC236}">
                <a16:creationId xmlns:a16="http://schemas.microsoft.com/office/drawing/2014/main" id="{7DD0A40F-8EB4-4350-A858-8BB98BFBB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43200"/>
            <a:ext cx="2381250" cy="333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6212"/>
          </a:bodyPr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65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复购指数</a:t>
            </a:r>
          </a:p>
        </p:txBody>
      </p:sp>
      <p:cxnSp>
        <p:nvCxnSpPr>
          <p:cNvPr id="33" name=""/>
          <p:cNvCxnSpPr/>
          <p:nvPr/>
        </p:nvCxnSpPr>
        <p:spPr>
          <a:xfrm xmlns:a="http://schemas.openxmlformats.org/drawingml/2006/main">
            <a:off x="6115050" y="3238500"/>
            <a:ext cx="2381250" cy="0"/>
          </a:xfrm>
          <a:prstGeom xmlns:a="http://schemas.openxmlformats.org/drawingml/2006/main" prst="straightConnector1">
            <a:avLst/>
          </a:prstGeom>
          <a:ln xmlns:a="http://schemas.openxmlformats.org/drawingml/2006/main" w="38100">
            <a:solidFill>
              <a:srgbClr val="D89122"/>
            </a:solidFill>
            <a:prstDash val="solid"/>
          </a:ln>
        </p:spPr>
      </p:cxnSp>
      <p:sp>
        <p:nvSpPr>
          <p:cNvPr id="13" name="m-read">
            <a:extLst xmlns:a="http://schemas.openxmlformats.org/drawingml/2006/main">
              <a:ext uri="{FF2B5EF4-FFF2-40B4-BE49-F238E27FC236}">
                <a16:creationId xmlns:a16="http://schemas.microsoft.com/office/drawing/2014/main" id="{9B29DBC6-E97B-45A0-AD14-CA987ED0FD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1952625"/>
            <a:ext cx="20955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0476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智脑判断</a:t>
            </a:r>
          </a:p>
        </p:txBody>
      </p:sp>
      <p:sp>
        <p:nvSpPr>
          <p:cNvPr id="14" name="m-read-b">
            <a:extLst xmlns:a="http://schemas.openxmlformats.org/drawingml/2006/main">
              <a:ext uri="{FF2B5EF4-FFF2-40B4-BE49-F238E27FC236}">
                <a16:creationId xmlns:a16="http://schemas.microsoft.com/office/drawing/2014/main" id="{3808B045-56FE-4CD3-8572-C957C6209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39250" y="2571750"/>
            <a:ext cx="20955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活动带来订单，但佣金、优惠和食材成本吞噬增量；新增顾客没有形成足够二购。</a:t>
            </a:r>
          </a:p>
        </p:txBody>
      </p:sp>
      <p:cxnSp>
        <p:nvCxnSpPr>
          <p:cNvPr id="36" name=""/>
          <p:cNvCxnSpPr/>
          <p:nvPr/>
        </p:nvCxnSpPr>
        <p:spPr>
          <a:xfrm xmlns:a="http://schemas.openxmlformats.org/drawingml/2006/main">
            <a:off x="400050" y="4095750"/>
            <a:ext cx="10982325" cy="0"/>
          </a:xfrm>
          <a:prstGeom xmlns:a="http://schemas.openxmlformats.org/drawingml/2006/main" prst="straightConnector1">
            <a:avLst/>
          </a:prstGeom>
          <a:ln xmlns:a="http://schemas.openxmlformats.org/drawingml/2006/main" w="9525">
            <a:solidFill>
              <a:srgbClr val="B8BCC4"/>
            </a:solidFill>
            <a:prstDash val="solid"/>
          </a:ln>
        </p:spPr>
      </p:cxnSp>
      <p:sp>
        <p:nvSpPr>
          <p:cNvPr id="16" name="m-ai-h">
            <a:extLst xmlns:a="http://schemas.openxmlformats.org/drawingml/2006/main">
              <a:ext uri="{FF2B5EF4-FFF2-40B4-BE49-F238E27FC236}">
                <a16:creationId xmlns:a16="http://schemas.microsoft.com/office/drawing/2014/main" id="{E6962C97-6216-40AE-B4D0-2FCF6AD83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4476750"/>
            <a:ext cx="2286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4524"/>
          </a:bodyPr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0A0A0A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0A0A0A"/>
                </a:solidFill>
                <a:latin typeface="Arial"/>
                <a:ea typeface="Arial"/>
                <a:cs typeface="Arial"/>
              </a:rPr>
              <a:t>AI 辅助动作</a:t>
            </a:r>
          </a:p>
        </p:txBody>
      </p:sp>
      <p:sp>
        <p:nvSpPr>
          <p:cNvPr id="17" name="m-ai-b">
            <a:extLst xmlns:a="http://schemas.openxmlformats.org/drawingml/2006/main">
              <a:ext uri="{FF2B5EF4-FFF2-40B4-BE49-F238E27FC236}">
                <a16:creationId xmlns:a16="http://schemas.microsoft.com/office/drawing/2014/main" id="{EF9F056A-C4AC-4540-897F-4A99DB87F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5010150"/>
            <a:ext cx="61912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725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识别高响应餐段与人群 → 缩小投放范围 → 保留贡献为正的组合 → 追踪 7/30 日复购</a:t>
            </a:r>
          </a:p>
        </p:txBody>
      </p:sp>
      <p:sp>
        <p:nvSpPr>
          <p:cNvPr id="18" name="m-accept">
            <a:extLst xmlns:a="http://schemas.openxmlformats.org/drawingml/2006/main">
              <a:ext uri="{FF2B5EF4-FFF2-40B4-BE49-F238E27FC236}">
                <a16:creationId xmlns:a16="http://schemas.microsoft.com/office/drawing/2014/main" id="{D250F914-0054-4198-BF6B-EF0FDAD3DE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4476750"/>
            <a:ext cx="3952875" cy="1219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A0A0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m-accept-h">
            <a:extLst xmlns:a="http://schemas.openxmlformats.org/drawingml/2006/main">
              <a:ext uri="{FF2B5EF4-FFF2-40B4-BE49-F238E27FC236}">
                <a16:creationId xmlns:a16="http://schemas.microsoft.com/office/drawing/2014/main" id="{6DCCE3F6-40D9-4524-BBB3-583005F7A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4667250"/>
            <a:ext cx="347662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1333"/>
          </a:bodyPr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875" b="1">
                <a:solidFill>
                  <a:srgbClr val="FFFFFF"/>
                </a:solidFill>
                <a:latin typeface="Arial"/>
                <a:ea typeface="Arial"/>
                <a:cs typeface="Arial"/>
              </a:rPr>
              <a:t>验收不只看订单量</a:t>
            </a:r>
          </a:p>
        </p:txBody>
      </p:sp>
      <p:sp>
        <p:nvSpPr>
          <p:cNvPr id="20" name="m-accept-b">
            <a:extLst xmlns:a="http://schemas.openxmlformats.org/drawingml/2006/main">
              <a:ext uri="{FF2B5EF4-FFF2-40B4-BE49-F238E27FC236}">
                <a16:creationId xmlns:a16="http://schemas.microsoft.com/office/drawing/2014/main" id="{671721CE-19F6-4008-87EA-2ACEB85C36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5124450"/>
            <a:ext cx="3476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95640"/>
          </a:bodyPr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FFFFFF"/>
                </a:solidFill>
                <a:latin typeface="Arial"/>
                <a:ea typeface="Arial"/>
                <a:cs typeface="Arial"/>
              </a:defRPr>
            </a:pPr>
            <a:r>
              <a:rPr sz="1575" b="0">
                <a:solidFill>
                  <a:srgbClr val="FFFFFF"/>
                </a:solidFill>
                <a:latin typeface="Arial"/>
                <a:ea typeface="Arial"/>
                <a:cs typeface="Arial"/>
              </a:rPr>
              <a:t>佣金后贡献提高 + 复购改善 + 客单稳定</a:t>
            </a:r>
          </a:p>
        </p:txBody>
      </p:sp>
      <p:sp>
        <p:nvSpPr>
          <p:cNvPr id="21" name="m-foot">
            <a:extLst xmlns:a="http://schemas.openxmlformats.org/drawingml/2006/main">
              <a:ext uri="{FF2B5EF4-FFF2-40B4-BE49-F238E27FC236}">
                <a16:creationId xmlns:a16="http://schemas.microsoft.com/office/drawing/2014/main" id="{EDD7693E-B21C-499A-81AE-07EDAFAAC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050" y="6019800"/>
            <a:ext cx="57150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t">
            <a:normAutofit fontScale="80208"/>
          </a:bodyPr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E6572"/>
                </a:solidFill>
                <a:latin typeface="Arial"/>
                <a:ea typeface="Arial"/>
                <a:cs typeface="Arial"/>
              </a:defRPr>
            </a:pPr>
            <a:r>
              <a:rPr sz="1200" b="0">
                <a:solidFill>
                  <a:srgbClr val="5E6572"/>
                </a:solidFill>
                <a:latin typeface="Arial"/>
                <a:ea typeface="Arial"/>
                <a:cs typeface="Arial"/>
              </a:rPr>
              <a:t>所有指数以活动前基线=100，仅用于阐释方法。</a:t>
            </a:r>
          </a:p>
        </p:txBody>
      </p:sp>
    </p:spTree>
    <p:extLst>
      <p:ext uri="{BB962C8B-B14F-4D97-AF65-F5344CB8AC3E}">
        <p14:creationId xmlns:p14="http://schemas.microsoft.com/office/powerpoint/2010/main" val="23578781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2026-08-01T05:42:20.7300000Z</dcterms:created>
  <dcterms:modified xsi:type="dcterms:W3CDTF">2026-08-01T05:42:20.7300000Z</dcterms:modified>
</coreProperties>
</file>