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</p:sldIdLst>
  <p:sldSz cx="12192000" cy="68580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匿名复合案例，SKU结构比例为虚构示意；不代表真实客户数据。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匿名复合案例，需求与人员指数为示意；排班方案必须符合劳动规则并由管理者确认。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匿名复合案例，门店情景与现金流指数均为虚构示意；不构成真实关店建议。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匿名复合案例，用于说明标杆模型复制方法；未使用真实门店或选址数据。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融资支持能力描述，不构成授信承诺或财务建议；未使用真实融资或生产数据。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数据资产为管理与技术概念；不等同于会计入表资产，具体确认需遵循法规和专业评估。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长期发展能力为产品价值描述，不包含真实客户经营或并购数据。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lide Image Placeholder 1"/>
          <p:cNvSpPr>
            <a:spLocks noGrp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[Sources]</a:t>
            </a:r>
          </a:p>
          <a:p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brand"/>
          <p:cNvSpPr>
            <a:spLocks noGrp="1"/>
          </p:cNvSpPr>
          <p:nvPr/>
        </p:nvSpPr>
        <p:spPr>
          <a:xfrm>
            <a:off x="400050" y="323850"/>
            <a:ext cx="2857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</a:t>
            </a:r>
            <a:endParaRPr sz="16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cover-title"/>
          <p:cNvSpPr>
            <a:spLocks noGrp="1"/>
          </p:cNvSpPr>
          <p:nvPr/>
        </p:nvSpPr>
        <p:spPr>
          <a:xfrm>
            <a:off x="400050" y="1666875"/>
            <a:ext cx="10287000" cy="2000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5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5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连锁</a:t>
            </a:r>
            <a:r>
              <a:rPr lang="zh-CN" sz="5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餐饮</a:t>
            </a:r>
            <a:r>
              <a:rPr sz="5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行业AI 经营智脑</a:t>
            </a:r>
            <a:endParaRPr sz="5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cover-sub"/>
          <p:cNvSpPr>
            <a:spLocks noGrp="1"/>
          </p:cNvSpPr>
          <p:nvPr/>
        </p:nvSpPr>
        <p:spPr>
          <a:xfrm>
            <a:off x="400050" y="3114040"/>
            <a:ext cx="971550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lnSpcReduction="10000"/>
          </a:bodyPr>
          <a:lstStyle/>
          <a:p>
            <a:pPr marL="342900" indent="-342900" algn="l">
              <a:buFont typeface="Arial" panose="020B0604020202090204" pitchFamily="34" charset="0"/>
              <a:buChar char="•"/>
              <a:def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整合现有数据，准确展现经营现状；</a:t>
            </a:r>
            <a:endParaRPr sz="22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342900" indent="-342900" algn="l">
              <a:buFont typeface="Arial" panose="020B0604020202090204" pitchFamily="34" charset="0"/>
              <a:buChar char="•"/>
              <a:def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沉淀行业模型，帮助决策者掌控未来</a:t>
            </a:r>
            <a:endParaRPr sz="22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over-accent"/>
          <p:cNvSpPr>
            <a:spLocks noGrp="1"/>
          </p:cNvSpPr>
          <p:nvPr/>
        </p:nvSpPr>
        <p:spPr>
          <a:xfrm>
            <a:off x="400050" y="5734050"/>
            <a:ext cx="1139190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5" name="confidential"/>
          <p:cNvSpPr>
            <a:spLocks noGrp="1"/>
          </p:cNvSpPr>
          <p:nvPr/>
        </p:nvSpPr>
        <p:spPr>
          <a:xfrm>
            <a:off x="400050" y="601980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 lnSpcReduction="10000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lang="en-US"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2026</a:t>
            </a:r>
            <a:r>
              <a:rPr lang="zh-CN" altLang="en-US"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年</a:t>
            </a:r>
            <a:r>
              <a:rPr lang="en-US" altLang="zh-CN"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7</a:t>
            </a:r>
            <a:r>
              <a:rPr lang="zh-CN" altLang="en-US"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月</a:t>
            </a:r>
            <a:endParaRPr lang="zh-CN" altLang="en-US"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9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SKU 组合决策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案例四：商品很多，不等于顾客选择更多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sku-thesis"/>
          <p:cNvSpPr>
            <a:spLocks noGrp="1"/>
          </p:cNvSpPr>
          <p:nvPr/>
        </p:nvSpPr>
        <p:spPr>
          <a:xfrm>
            <a:off x="400050" y="1638300"/>
            <a:ext cx="106680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某连锁品牌菜单持续扩张，但新品没有带来相应增长，反而增加采购、库存、训练和出品复杂度。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skun0"/>
          <p:cNvSpPr>
            <a:spLocks noGrp="1"/>
          </p:cNvSpPr>
          <p:nvPr/>
        </p:nvSpPr>
        <p:spPr>
          <a:xfrm>
            <a:off x="400050" y="2362200"/>
            <a:ext cx="1619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615"/>
          </a:bodyPr>
          <a:lstStyle/>
          <a:p>
            <a:pPr algn="l">
              <a:def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核心商品</a:t>
            </a:r>
            <a:endParaRPr sz="1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skuc0"/>
          <p:cNvSpPr>
            <a:spLocks noGrp="1"/>
          </p:cNvSpPr>
          <p:nvPr/>
        </p:nvSpPr>
        <p:spPr>
          <a:xfrm>
            <a:off x="2190750" y="23622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6%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skur0"/>
          <p:cNvSpPr>
            <a:spLocks noGrp="1"/>
          </p:cNvSpPr>
          <p:nvPr/>
        </p:nvSpPr>
        <p:spPr>
          <a:xfrm>
            <a:off x="3143250" y="23907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skuv0"/>
          <p:cNvSpPr>
            <a:spLocks noGrp="1"/>
          </p:cNvSpPr>
          <p:nvPr/>
        </p:nvSpPr>
        <p:spPr>
          <a:xfrm>
            <a:off x="4572000" y="23622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68%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skul0"/>
          <p:cNvSpPr>
            <a:spLocks noGrp="1"/>
          </p:cNvSpPr>
          <p:nvPr/>
        </p:nvSpPr>
        <p:spPr>
          <a:xfrm>
            <a:off x="5524500" y="23907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贡献占比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skua0"/>
          <p:cNvSpPr>
            <a:spLocks noGrp="1"/>
          </p:cNvSpPr>
          <p:nvPr/>
        </p:nvSpPr>
        <p:spPr>
          <a:xfrm>
            <a:off x="7239000" y="2362200"/>
            <a:ext cx="3810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保障供应与品质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400050" y="2905125"/>
            <a:ext cx="1095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skun1"/>
          <p:cNvSpPr>
            <a:spLocks noGrp="1"/>
          </p:cNvSpPr>
          <p:nvPr/>
        </p:nvSpPr>
        <p:spPr>
          <a:xfrm>
            <a:off x="400050" y="3352800"/>
            <a:ext cx="1619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615"/>
          </a:bodyPr>
          <a:lstStyle/>
          <a:p>
            <a:pPr algn="l">
              <a:def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成长商品</a:t>
            </a:r>
            <a:endParaRPr sz="1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skuc1"/>
          <p:cNvSpPr>
            <a:spLocks noGrp="1"/>
          </p:cNvSpPr>
          <p:nvPr/>
        </p:nvSpPr>
        <p:spPr>
          <a:xfrm>
            <a:off x="2190750" y="33528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23%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skur1"/>
          <p:cNvSpPr>
            <a:spLocks noGrp="1"/>
          </p:cNvSpPr>
          <p:nvPr/>
        </p:nvSpPr>
        <p:spPr>
          <a:xfrm>
            <a:off x="3143250" y="33813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skuv1"/>
          <p:cNvSpPr>
            <a:spLocks noGrp="1"/>
          </p:cNvSpPr>
          <p:nvPr/>
        </p:nvSpPr>
        <p:spPr>
          <a:xfrm>
            <a:off x="4572000" y="33528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23%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skul1"/>
          <p:cNvSpPr>
            <a:spLocks noGrp="1"/>
          </p:cNvSpPr>
          <p:nvPr/>
        </p:nvSpPr>
        <p:spPr>
          <a:xfrm>
            <a:off x="5524500" y="33813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贡献占比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skua1"/>
          <p:cNvSpPr>
            <a:spLocks noGrp="1"/>
          </p:cNvSpPr>
          <p:nvPr/>
        </p:nvSpPr>
        <p:spPr>
          <a:xfrm>
            <a:off x="7239000" y="3352800"/>
            <a:ext cx="3810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组合测试与重点培育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400050" y="3895725"/>
            <a:ext cx="1095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9" name="skun2"/>
          <p:cNvSpPr>
            <a:spLocks noGrp="1"/>
          </p:cNvSpPr>
          <p:nvPr/>
        </p:nvSpPr>
        <p:spPr>
          <a:xfrm>
            <a:off x="400050" y="4343400"/>
            <a:ext cx="1619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615"/>
          </a:bodyPr>
          <a:lstStyle/>
          <a:p>
            <a:pPr algn="l">
              <a:def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长尾商品</a:t>
            </a:r>
            <a:endParaRPr sz="1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skuc2"/>
          <p:cNvSpPr>
            <a:spLocks noGrp="1"/>
          </p:cNvSpPr>
          <p:nvPr/>
        </p:nvSpPr>
        <p:spPr>
          <a:xfrm>
            <a:off x="2190750" y="43434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71%</a:t>
            </a:r>
            <a:endParaRPr sz="2025" b="1">
              <a:solidFill>
                <a:srgbClr val="E55555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skur2"/>
          <p:cNvSpPr>
            <a:spLocks noGrp="1"/>
          </p:cNvSpPr>
          <p:nvPr/>
        </p:nvSpPr>
        <p:spPr>
          <a:xfrm>
            <a:off x="3143250" y="43719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skuv2"/>
          <p:cNvSpPr>
            <a:spLocks noGrp="1"/>
          </p:cNvSpPr>
          <p:nvPr/>
        </p:nvSpPr>
        <p:spPr>
          <a:xfrm>
            <a:off x="4572000" y="4343400"/>
            <a:ext cx="9525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481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9%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3" name="skul2"/>
          <p:cNvSpPr>
            <a:spLocks noGrp="1"/>
          </p:cNvSpPr>
          <p:nvPr/>
        </p:nvSpPr>
        <p:spPr>
          <a:xfrm>
            <a:off x="5524500" y="4371975"/>
            <a:ext cx="9525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196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贡献占比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skua2"/>
          <p:cNvSpPr>
            <a:spLocks noGrp="1"/>
          </p:cNvSpPr>
          <p:nvPr/>
        </p:nvSpPr>
        <p:spPr>
          <a:xfrm>
            <a:off x="7239000" y="4343400"/>
            <a:ext cx="3810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评估替代、停用与清库存</a:t>
            </a:r>
            <a:endParaRPr sz="1650" b="0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>
            <a:off x="400050" y="4886325"/>
            <a:ext cx="1095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26" name="sku-ai"/>
          <p:cNvSpPr>
            <a:spLocks noGrp="1"/>
          </p:cNvSpPr>
          <p:nvPr/>
        </p:nvSpPr>
        <p:spPr>
          <a:xfrm>
            <a:off x="400050" y="5486400"/>
            <a:ext cx="10953750" cy="5143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27" name="sku-ai-t"/>
          <p:cNvSpPr>
            <a:spLocks noGrp="1"/>
          </p:cNvSpPr>
          <p:nvPr/>
        </p:nvSpPr>
        <p:spPr>
          <a:xfrm>
            <a:off x="590550" y="5600700"/>
            <a:ext cx="10572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7273"/>
          </a:bodyPr>
          <a:lstStyle/>
          <a:p>
            <a:pPr algn="ctr">
              <a:def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智脑同时评估贡献利润、独有原料、库存占用、替代关系与顾客迁移，不按销量简单删菜。</a:t>
            </a:r>
            <a:endParaRPr sz="16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8" name="sku-foot"/>
          <p:cNvSpPr>
            <a:spLocks noGrp="1"/>
          </p:cNvSpPr>
          <p:nvPr/>
        </p:nvSpPr>
        <p:spPr>
          <a:xfrm>
            <a:off x="400050" y="6153150"/>
            <a:ext cx="7429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l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比例均为示意；SKU 上下架须由商品、运营与供应链共同审批。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智能排班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案例五：午市排队，下午却出现大量空闲工时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sched-sub"/>
          <p:cNvSpPr>
            <a:spLocks noGrp="1"/>
          </p:cNvSpPr>
          <p:nvPr/>
        </p:nvSpPr>
        <p:spPr>
          <a:xfrm>
            <a:off x="400050" y="1619250"/>
            <a:ext cx="10287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客流与人员配置使用不同的管理节奏，导致高峰服务不足、低谷人效偏低。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sched-chart"/>
          <p:cNvSpPr>
            <a:spLocks noGrp="1"/>
          </p:cNvSpPr>
          <p:nvPr/>
        </p:nvSpPr>
        <p:spPr>
          <a:xfrm>
            <a:off x="400050" y="2190750"/>
            <a:ext cx="4953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8406"/>
          </a:bodyPr>
          <a:lstStyle/>
          <a:p>
            <a:pPr algn="l">
              <a:def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分时需求与在岗人数（示意指数）</a:t>
            </a:r>
            <a:endParaRPr sz="17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dem0"/>
          <p:cNvSpPr>
            <a:spLocks noGrp="1"/>
          </p:cNvSpPr>
          <p:nvPr/>
        </p:nvSpPr>
        <p:spPr>
          <a:xfrm>
            <a:off x="590550" y="4348163"/>
            <a:ext cx="266700" cy="700088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7" name="stf0"/>
          <p:cNvSpPr>
            <a:spLocks noGrp="1"/>
          </p:cNvSpPr>
          <p:nvPr/>
        </p:nvSpPr>
        <p:spPr>
          <a:xfrm>
            <a:off x="895350" y="3888105"/>
            <a:ext cx="266700" cy="1160145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8" name="tl0"/>
          <p:cNvSpPr>
            <a:spLocks noGrp="1"/>
          </p:cNvSpPr>
          <p:nvPr/>
        </p:nvSpPr>
        <p:spPr>
          <a:xfrm>
            <a:off x="54292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dem1"/>
          <p:cNvSpPr>
            <a:spLocks noGrp="1"/>
          </p:cNvSpPr>
          <p:nvPr/>
        </p:nvSpPr>
        <p:spPr>
          <a:xfrm>
            <a:off x="1409700" y="3808095"/>
            <a:ext cx="266700" cy="1240155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0" name="stf1"/>
          <p:cNvSpPr>
            <a:spLocks noGrp="1"/>
          </p:cNvSpPr>
          <p:nvPr/>
        </p:nvSpPr>
        <p:spPr>
          <a:xfrm>
            <a:off x="1714500" y="3708082"/>
            <a:ext cx="266700" cy="1340168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1" name="tl1"/>
          <p:cNvSpPr>
            <a:spLocks noGrp="1"/>
          </p:cNvSpPr>
          <p:nvPr/>
        </p:nvSpPr>
        <p:spPr>
          <a:xfrm>
            <a:off x="136207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dem2"/>
          <p:cNvSpPr>
            <a:spLocks noGrp="1"/>
          </p:cNvSpPr>
          <p:nvPr/>
        </p:nvSpPr>
        <p:spPr>
          <a:xfrm>
            <a:off x="2228850" y="3048000"/>
            <a:ext cx="266700" cy="20002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3" name="stf2"/>
          <p:cNvSpPr>
            <a:spLocks noGrp="1"/>
          </p:cNvSpPr>
          <p:nvPr/>
        </p:nvSpPr>
        <p:spPr>
          <a:xfrm>
            <a:off x="2533650" y="3408045"/>
            <a:ext cx="266700" cy="1640205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4" name="tl2"/>
          <p:cNvSpPr>
            <a:spLocks noGrp="1"/>
          </p:cNvSpPr>
          <p:nvPr/>
        </p:nvSpPr>
        <p:spPr>
          <a:xfrm>
            <a:off x="218122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dem3"/>
          <p:cNvSpPr>
            <a:spLocks noGrp="1"/>
          </p:cNvSpPr>
          <p:nvPr/>
        </p:nvSpPr>
        <p:spPr>
          <a:xfrm>
            <a:off x="3048000" y="3368040"/>
            <a:ext cx="266700" cy="168021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6" name="stf3"/>
          <p:cNvSpPr>
            <a:spLocks noGrp="1"/>
          </p:cNvSpPr>
          <p:nvPr/>
        </p:nvSpPr>
        <p:spPr>
          <a:xfrm>
            <a:off x="3352800" y="3448050"/>
            <a:ext cx="266700" cy="16002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7" name="tl3"/>
          <p:cNvSpPr>
            <a:spLocks noGrp="1"/>
          </p:cNvSpPr>
          <p:nvPr/>
        </p:nvSpPr>
        <p:spPr>
          <a:xfrm>
            <a:off x="300037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13时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dem4"/>
          <p:cNvSpPr>
            <a:spLocks noGrp="1"/>
          </p:cNvSpPr>
          <p:nvPr/>
        </p:nvSpPr>
        <p:spPr>
          <a:xfrm>
            <a:off x="3867150" y="4228148"/>
            <a:ext cx="266700" cy="820103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stf4"/>
          <p:cNvSpPr>
            <a:spLocks noGrp="1"/>
          </p:cNvSpPr>
          <p:nvPr/>
        </p:nvSpPr>
        <p:spPr>
          <a:xfrm>
            <a:off x="4171950" y="3628073"/>
            <a:ext cx="266700" cy="1420178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20" name="tl4"/>
          <p:cNvSpPr>
            <a:spLocks noGrp="1"/>
          </p:cNvSpPr>
          <p:nvPr/>
        </p:nvSpPr>
        <p:spPr>
          <a:xfrm>
            <a:off x="381952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14时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dem5"/>
          <p:cNvSpPr>
            <a:spLocks noGrp="1"/>
          </p:cNvSpPr>
          <p:nvPr/>
        </p:nvSpPr>
        <p:spPr>
          <a:xfrm>
            <a:off x="4686300" y="4448175"/>
            <a:ext cx="266700" cy="600075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2" name="stf5"/>
          <p:cNvSpPr>
            <a:spLocks noGrp="1"/>
          </p:cNvSpPr>
          <p:nvPr/>
        </p:nvSpPr>
        <p:spPr>
          <a:xfrm>
            <a:off x="4991100" y="3808095"/>
            <a:ext cx="266700" cy="1240155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23" name="tl5"/>
          <p:cNvSpPr>
            <a:spLocks noGrp="1"/>
          </p:cNvSpPr>
          <p:nvPr/>
        </p:nvSpPr>
        <p:spPr>
          <a:xfrm>
            <a:off x="4638675" y="5219700"/>
            <a:ext cx="6858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000"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15时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61" name="直接箭头连接符 60"/>
          <p:cNvCxnSpPr/>
          <p:nvPr/>
        </p:nvCxnSpPr>
        <p:spPr>
          <a:xfrm>
            <a:off x="495300" y="5048250"/>
            <a:ext cx="5191125" cy="0"/>
          </a:xfrm>
          <a:prstGeom prst="straightConnector1">
            <a:avLst/>
          </a:prstGeom>
          <a:ln w="9525">
            <a:solidFill>
              <a:srgbClr val="0A0A0A"/>
            </a:solidFill>
            <a:prstDash val="solid"/>
          </a:ln>
        </p:spPr>
      </p:cxnSp>
      <p:sp>
        <p:nvSpPr>
          <p:cNvPr id="25" name="legend1"/>
          <p:cNvSpPr>
            <a:spLocks noGrp="1"/>
          </p:cNvSpPr>
          <p:nvPr/>
        </p:nvSpPr>
        <p:spPr>
          <a:xfrm>
            <a:off x="590550" y="5543550"/>
            <a:ext cx="952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5000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客流需求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" name="leg1"/>
          <p:cNvSpPr>
            <a:spLocks noGrp="1"/>
          </p:cNvSpPr>
          <p:nvPr/>
        </p:nvSpPr>
        <p:spPr>
          <a:xfrm>
            <a:off x="1428750" y="5591175"/>
            <a:ext cx="171450" cy="952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7" name="legend2"/>
          <p:cNvSpPr>
            <a:spLocks noGrp="1"/>
          </p:cNvSpPr>
          <p:nvPr/>
        </p:nvSpPr>
        <p:spPr>
          <a:xfrm>
            <a:off x="1952625" y="5543550"/>
            <a:ext cx="95250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5000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在岗人数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8" name="leg2"/>
          <p:cNvSpPr>
            <a:spLocks noGrp="1"/>
          </p:cNvSpPr>
          <p:nvPr/>
        </p:nvSpPr>
        <p:spPr>
          <a:xfrm>
            <a:off x="2790825" y="5591175"/>
            <a:ext cx="171450" cy="9525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29" name="sched-ai-h"/>
          <p:cNvSpPr>
            <a:spLocks noGrp="1"/>
          </p:cNvSpPr>
          <p:nvPr/>
        </p:nvSpPr>
        <p:spPr>
          <a:xfrm>
            <a:off x="6477000" y="2190750"/>
            <a:ext cx="2857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609"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辅助排班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0" name="bullet-dot-300"/>
          <p:cNvSpPr>
            <a:spLocks noGrp="1"/>
          </p:cNvSpPr>
          <p:nvPr/>
        </p:nvSpPr>
        <p:spPr>
          <a:xfrm>
            <a:off x="6477000" y="292417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31" name="bullet-300"/>
          <p:cNvSpPr>
            <a:spLocks noGrp="1"/>
          </p:cNvSpPr>
          <p:nvPr/>
        </p:nvSpPr>
        <p:spPr>
          <a:xfrm>
            <a:off x="6705600" y="2857500"/>
            <a:ext cx="4438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按星期、天气、餐段和历史波动预测客流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2" name="bullet-dot-370"/>
          <p:cNvSpPr>
            <a:spLocks noGrp="1"/>
          </p:cNvSpPr>
          <p:nvPr/>
        </p:nvSpPr>
        <p:spPr>
          <a:xfrm>
            <a:off x="6477000" y="35909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33" name="bullet-370"/>
          <p:cNvSpPr>
            <a:spLocks noGrp="1"/>
          </p:cNvSpPr>
          <p:nvPr/>
        </p:nvSpPr>
        <p:spPr>
          <a:xfrm>
            <a:off x="6705600" y="3524250"/>
            <a:ext cx="4438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将岗位技能、工时规则和服务标准作为约束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4" name="bullet-dot-440"/>
          <p:cNvSpPr>
            <a:spLocks noGrp="1"/>
          </p:cNvSpPr>
          <p:nvPr/>
        </p:nvSpPr>
        <p:spPr>
          <a:xfrm>
            <a:off x="6477000" y="425767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35" name="bullet-440"/>
          <p:cNvSpPr>
            <a:spLocks noGrp="1"/>
          </p:cNvSpPr>
          <p:nvPr/>
        </p:nvSpPr>
        <p:spPr>
          <a:xfrm>
            <a:off x="6705600" y="4191000"/>
            <a:ext cx="4438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输出缩班、错峰、跨岗和临时补位方案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6" name="sched-rule"/>
          <p:cNvSpPr>
            <a:spLocks noGrp="1"/>
          </p:cNvSpPr>
          <p:nvPr/>
        </p:nvSpPr>
        <p:spPr>
          <a:xfrm>
            <a:off x="6477000" y="5048250"/>
            <a:ext cx="4667250" cy="78105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37" name="sched-rule-t"/>
          <p:cNvSpPr>
            <a:spLocks noGrp="1"/>
          </p:cNvSpPr>
          <p:nvPr/>
        </p:nvSpPr>
        <p:spPr>
          <a:xfrm>
            <a:off x="6715125" y="5210175"/>
            <a:ext cx="41910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9565"/>
          </a:bodyPr>
          <a:lstStyle/>
          <a:p>
            <a:pPr algn="ctr">
              <a:defRPr sz="17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不是按人数平均削减，而是在服务不恶化的前提下提高每工时贡献。</a:t>
            </a:r>
            <a:endParaRPr sz="17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门店续租 / 改造 / 退出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案例六：关店不是末位淘汰，而是资本配置决策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losecase-sub"/>
          <p:cNvSpPr>
            <a:spLocks noGrp="1"/>
          </p:cNvSpPr>
          <p:nvPr/>
        </p:nvSpPr>
        <p:spPr>
          <a:xfrm>
            <a:off x="400050" y="1619250"/>
            <a:ext cx="10763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某门店连续承压，但直接关停可能损失商圈、会员和周边门店协同；继续经营也可能扩大现金流缺口。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op0"/>
          <p:cNvSpPr>
            <a:spLocks noGrp="1"/>
          </p:cNvSpPr>
          <p:nvPr/>
        </p:nvSpPr>
        <p:spPr>
          <a:xfrm>
            <a:off x="400050" y="2571750"/>
            <a:ext cx="342900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6" name="oph0"/>
          <p:cNvSpPr>
            <a:spLocks noGrp="1"/>
          </p:cNvSpPr>
          <p:nvPr/>
        </p:nvSpPr>
        <p:spPr>
          <a:xfrm>
            <a:off x="609600" y="27813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继续经营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opv0"/>
          <p:cNvSpPr>
            <a:spLocks noGrp="1"/>
          </p:cNvSpPr>
          <p:nvPr/>
        </p:nvSpPr>
        <p:spPr>
          <a:xfrm>
            <a:off x="609600" y="3362325"/>
            <a:ext cx="10001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032"/>
          </a:bodyPr>
          <a:lstStyle/>
          <a:p>
            <a:pPr algn="l">
              <a:defRPr sz="3150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150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76</a:t>
            </a:r>
            <a:endParaRPr sz="3150" b="1">
              <a:solidFill>
                <a:srgbClr val="E55555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opi0"/>
          <p:cNvSpPr>
            <a:spLocks noGrp="1"/>
          </p:cNvSpPr>
          <p:nvPr/>
        </p:nvSpPr>
        <p:spPr>
          <a:xfrm>
            <a:off x="1685925" y="3476625"/>
            <a:ext cx="1809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12个月现金流指数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opd0"/>
          <p:cNvSpPr>
            <a:spLocks noGrp="1"/>
          </p:cNvSpPr>
          <p:nvPr/>
        </p:nvSpPr>
        <p:spPr>
          <a:xfrm>
            <a:off x="609600" y="40386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维持现状，现金流压力延续</a:t>
            </a:r>
            <a:endParaRPr sz="13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op1"/>
          <p:cNvSpPr>
            <a:spLocks noGrp="1"/>
          </p:cNvSpPr>
          <p:nvPr/>
        </p:nvSpPr>
        <p:spPr>
          <a:xfrm>
            <a:off x="4191000" y="2571750"/>
            <a:ext cx="3429000" cy="20002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1" name="oph1"/>
          <p:cNvSpPr>
            <a:spLocks noGrp="1"/>
          </p:cNvSpPr>
          <p:nvPr/>
        </p:nvSpPr>
        <p:spPr>
          <a:xfrm>
            <a:off x="4400550" y="27813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续租谈判 + 模型改造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opv1"/>
          <p:cNvSpPr>
            <a:spLocks noGrp="1"/>
          </p:cNvSpPr>
          <p:nvPr/>
        </p:nvSpPr>
        <p:spPr>
          <a:xfrm>
            <a:off x="4400550" y="3362325"/>
            <a:ext cx="10001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032"/>
          </a:bodyPr>
          <a:lstStyle/>
          <a:p>
            <a:pPr algn="l">
              <a:defRPr sz="31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1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103</a:t>
            </a:r>
            <a:endParaRPr sz="31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opi1"/>
          <p:cNvSpPr>
            <a:spLocks noGrp="1"/>
          </p:cNvSpPr>
          <p:nvPr/>
        </p:nvSpPr>
        <p:spPr>
          <a:xfrm>
            <a:off x="5476875" y="3476625"/>
            <a:ext cx="1809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12个月现金流指数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opd1"/>
          <p:cNvSpPr>
            <a:spLocks noGrp="1"/>
          </p:cNvSpPr>
          <p:nvPr/>
        </p:nvSpPr>
        <p:spPr>
          <a:xfrm>
            <a:off x="4400550" y="40386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降低固定成本，调整菜单与排班</a:t>
            </a:r>
            <a:endParaRPr sz="13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op2"/>
          <p:cNvSpPr>
            <a:spLocks noGrp="1"/>
          </p:cNvSpPr>
          <p:nvPr/>
        </p:nvSpPr>
        <p:spPr>
          <a:xfrm>
            <a:off x="7981950" y="2571750"/>
            <a:ext cx="342900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6" name="oph2"/>
          <p:cNvSpPr>
            <a:spLocks noGrp="1"/>
          </p:cNvSpPr>
          <p:nvPr/>
        </p:nvSpPr>
        <p:spPr>
          <a:xfrm>
            <a:off x="8191500" y="27813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有序退出 / 迁址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opv2"/>
          <p:cNvSpPr>
            <a:spLocks noGrp="1"/>
          </p:cNvSpPr>
          <p:nvPr/>
        </p:nvSpPr>
        <p:spPr>
          <a:xfrm>
            <a:off x="8191500" y="3362325"/>
            <a:ext cx="10001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032"/>
          </a:bodyPr>
          <a:lstStyle/>
          <a:p>
            <a:pPr algn="l">
              <a:defRPr sz="31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1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118</a:t>
            </a:r>
            <a:endParaRPr sz="31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opi2"/>
          <p:cNvSpPr>
            <a:spLocks noGrp="1"/>
          </p:cNvSpPr>
          <p:nvPr/>
        </p:nvSpPr>
        <p:spPr>
          <a:xfrm>
            <a:off x="9267825" y="3476625"/>
            <a:ext cx="18097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12个月现金流指数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opd2"/>
          <p:cNvSpPr>
            <a:spLocks noGrp="1"/>
          </p:cNvSpPr>
          <p:nvPr/>
        </p:nvSpPr>
        <p:spPr>
          <a:xfrm>
            <a:off x="8191500" y="4038600"/>
            <a:ext cx="300037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181"/>
          </a:bodyPr>
          <a:lstStyle/>
          <a:p>
            <a:pPr algn="l">
              <a:def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3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释放资本，将会员与产能迁移至邻近门店</a:t>
            </a:r>
            <a:endParaRPr sz="13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decision-factors"/>
          <p:cNvSpPr>
            <a:spLocks noGrp="1"/>
          </p:cNvSpPr>
          <p:nvPr/>
        </p:nvSpPr>
        <p:spPr>
          <a:xfrm>
            <a:off x="400050" y="4981575"/>
            <a:ext cx="110490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智脑综合评估：贡献利润趋势 · 保本收入 · 租约条件 · 商圈潜力 · 会员迁移 · 相邻门店蚕食 · 退出成本</a:t>
            </a:r>
            <a:endParaRPr sz="15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board"/>
          <p:cNvSpPr>
            <a:spLocks noGrp="1"/>
          </p:cNvSpPr>
          <p:nvPr/>
        </p:nvSpPr>
        <p:spPr>
          <a:xfrm>
            <a:off x="400050" y="5524500"/>
            <a:ext cx="11010900" cy="55245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2" name="board-t"/>
          <p:cNvSpPr>
            <a:spLocks noGrp="1"/>
          </p:cNvSpPr>
          <p:nvPr/>
        </p:nvSpPr>
        <p:spPr>
          <a:xfrm>
            <a:off x="666750" y="5648325"/>
            <a:ext cx="1047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8406"/>
          </a:bodyPr>
          <a:lstStyle/>
          <a:p>
            <a:pPr algn="ctr">
              <a:defRPr sz="17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提供情景、假设与风险边界；关停、续租和资本配置始终由管理层决策。</a:t>
            </a:r>
            <a:endParaRPr sz="172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标杆模型复制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案例七：把优秀门店转化为可复制模型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13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rep-sub"/>
          <p:cNvSpPr>
            <a:spLocks noGrp="1"/>
          </p:cNvSpPr>
          <p:nvPr/>
        </p:nvSpPr>
        <p:spPr>
          <a:xfrm>
            <a:off x="400050" y="1619250"/>
            <a:ext cx="10810875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优秀门店的价值不只是排名第一，而是提炼出在什么商圈、什么商品结构和什么组织配置下可以重复成功。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dnah0"/>
          <p:cNvSpPr>
            <a:spLocks noGrp="1"/>
          </p:cNvSpPr>
          <p:nvPr/>
        </p:nvSpPr>
        <p:spPr>
          <a:xfrm>
            <a:off x="400050" y="2571750"/>
            <a:ext cx="2476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7654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商圈本体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00050" y="3086100"/>
            <a:ext cx="23812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7" name="dnab0"/>
          <p:cNvSpPr>
            <a:spLocks noGrp="1"/>
          </p:cNvSpPr>
          <p:nvPr/>
        </p:nvSpPr>
        <p:spPr>
          <a:xfrm>
            <a:off x="400050" y="3381375"/>
            <a:ext cx="2381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客群、办公/社区、竞争与动线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dnah1"/>
          <p:cNvSpPr>
            <a:spLocks noGrp="1"/>
          </p:cNvSpPr>
          <p:nvPr/>
        </p:nvSpPr>
        <p:spPr>
          <a:xfrm>
            <a:off x="3219450" y="2571750"/>
            <a:ext cx="2476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7654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商品模型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3219450" y="3086100"/>
            <a:ext cx="23812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0" name="dnab1"/>
          <p:cNvSpPr>
            <a:spLocks noGrp="1"/>
          </p:cNvSpPr>
          <p:nvPr/>
        </p:nvSpPr>
        <p:spPr>
          <a:xfrm>
            <a:off x="3219450" y="3381375"/>
            <a:ext cx="2381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核心SKU、价格带、套餐与时段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dnah2"/>
          <p:cNvSpPr>
            <a:spLocks noGrp="1"/>
          </p:cNvSpPr>
          <p:nvPr/>
        </p:nvSpPr>
        <p:spPr>
          <a:xfrm>
            <a:off x="6038850" y="2571750"/>
            <a:ext cx="2476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7654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运营模型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6038850" y="3086100"/>
            <a:ext cx="23812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3" name="dnab2"/>
          <p:cNvSpPr>
            <a:spLocks noGrp="1"/>
          </p:cNvSpPr>
          <p:nvPr/>
        </p:nvSpPr>
        <p:spPr>
          <a:xfrm>
            <a:off x="6038850" y="3381375"/>
            <a:ext cx="2381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人员结构、产能、库存与服务节奏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nah3"/>
          <p:cNvSpPr>
            <a:spLocks noGrp="1"/>
          </p:cNvSpPr>
          <p:nvPr/>
        </p:nvSpPr>
        <p:spPr>
          <a:xfrm>
            <a:off x="8858250" y="2571750"/>
            <a:ext cx="24765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7654"/>
          </a:bodyPr>
          <a:lstStyle/>
          <a:p>
            <a:pPr algn="l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财务模型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8858250" y="3086100"/>
            <a:ext cx="2381250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16" name="dnab3"/>
          <p:cNvSpPr>
            <a:spLocks noGrp="1"/>
          </p:cNvSpPr>
          <p:nvPr/>
        </p:nvSpPr>
        <p:spPr>
          <a:xfrm>
            <a:off x="8858250" y="3381375"/>
            <a:ext cx="238125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保本收入、投资回收与风险边界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rep-flow"/>
          <p:cNvSpPr>
            <a:spLocks noGrp="1"/>
          </p:cNvSpPr>
          <p:nvPr/>
        </p:nvSpPr>
        <p:spPr>
          <a:xfrm>
            <a:off x="400050" y="4648200"/>
            <a:ext cx="10934700" cy="7620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8" name="rep-flow-t"/>
          <p:cNvSpPr>
            <a:spLocks noGrp="1"/>
          </p:cNvSpPr>
          <p:nvPr/>
        </p:nvSpPr>
        <p:spPr>
          <a:xfrm>
            <a:off x="647700" y="4838700"/>
            <a:ext cx="10429875" cy="4095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8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标杆门店经营基因 → 匹配相似门店与候选商圈 → 生成适配方案 → 小范围验证 → 规模化复制</a:t>
            </a:r>
            <a:endParaRPr sz="187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rep-value"/>
          <p:cNvSpPr>
            <a:spLocks noGrp="1"/>
          </p:cNvSpPr>
          <p:nvPr/>
        </p:nvSpPr>
        <p:spPr>
          <a:xfrm>
            <a:off x="400050" y="5772150"/>
            <a:ext cx="10668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8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这使企业的增长不再依赖个别能人，而是依赖可积累、可验证、可复用的行业数字模型。</a:t>
            </a:r>
            <a:endParaRPr sz="18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长期价值 · 银行融资支持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把经营数据转化为银行看得懂的信用证据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14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bank-sub"/>
          <p:cNvSpPr>
            <a:spLocks noGrp="1"/>
          </p:cNvSpPr>
          <p:nvPr/>
        </p:nvSpPr>
        <p:spPr>
          <a:xfrm>
            <a:off x="400050" y="1619250"/>
            <a:ext cx="10763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银行关注的不是报表数量，而是现金流是否稳定、经营是否透明、风险是否可控、数据是否能够持续验证。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beh0"/>
          <p:cNvSpPr>
            <a:spLocks noGrp="1"/>
          </p:cNvSpPr>
          <p:nvPr/>
        </p:nvSpPr>
        <p:spPr>
          <a:xfrm>
            <a:off x="400050" y="2476500"/>
            <a:ext cx="252412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现金流能力</a:t>
            </a:r>
            <a:endParaRPr sz="21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400050" y="3028950"/>
            <a:ext cx="2476500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7" name="beb0"/>
          <p:cNvSpPr>
            <a:spLocks noGrp="1"/>
          </p:cNvSpPr>
          <p:nvPr/>
        </p:nvSpPr>
        <p:spPr>
          <a:xfrm>
            <a:off x="400050" y="3381375"/>
            <a:ext cx="2476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收入稳定性、渠道结构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经营现金流与偿债覆盖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beh1"/>
          <p:cNvSpPr>
            <a:spLocks noGrp="1"/>
          </p:cNvSpPr>
          <p:nvPr/>
        </p:nvSpPr>
        <p:spPr>
          <a:xfrm>
            <a:off x="3238500" y="2476500"/>
            <a:ext cx="252412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门店资产质量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3238500" y="302895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0" name="beb1"/>
          <p:cNvSpPr>
            <a:spLocks noGrp="1"/>
          </p:cNvSpPr>
          <p:nvPr/>
        </p:nvSpPr>
        <p:spPr>
          <a:xfrm>
            <a:off x="3238500" y="3381375"/>
            <a:ext cx="2476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门店分层、成熟度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盈利与亏损组合结构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beh2"/>
          <p:cNvSpPr>
            <a:spLocks noGrp="1"/>
          </p:cNvSpPr>
          <p:nvPr/>
        </p:nvSpPr>
        <p:spPr>
          <a:xfrm>
            <a:off x="6076950" y="2476500"/>
            <a:ext cx="252412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经营治理能力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6076950" y="302895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3" name="beb2"/>
          <p:cNvSpPr>
            <a:spLocks noGrp="1"/>
          </p:cNvSpPr>
          <p:nvPr/>
        </p:nvSpPr>
        <p:spPr>
          <a:xfrm>
            <a:off x="6076950" y="3381375"/>
            <a:ext cx="2476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成本、费用和库存内控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异常发现与整改闭环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beh3"/>
          <p:cNvSpPr>
            <a:spLocks noGrp="1"/>
          </p:cNvSpPr>
          <p:nvPr/>
        </p:nvSpPr>
        <p:spPr>
          <a:xfrm>
            <a:off x="8915400" y="2476500"/>
            <a:ext cx="252412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数据可信能力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8915400" y="302895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6" name="beb3"/>
          <p:cNvSpPr>
            <a:spLocks noGrp="1"/>
          </p:cNvSpPr>
          <p:nvPr/>
        </p:nvSpPr>
        <p:spPr>
          <a:xfrm>
            <a:off x="8915400" y="3381375"/>
            <a:ext cx="2476500" cy="800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统一口径、来源追溯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质量状态和持续更新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bank-output"/>
          <p:cNvSpPr>
            <a:spLocks noGrp="1"/>
          </p:cNvSpPr>
          <p:nvPr/>
        </p:nvSpPr>
        <p:spPr>
          <a:xfrm>
            <a:off x="400050" y="4695825"/>
            <a:ext cx="10972800" cy="8763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8" name="bank-output-h"/>
          <p:cNvSpPr>
            <a:spLocks noGrp="1"/>
          </p:cNvSpPr>
          <p:nvPr/>
        </p:nvSpPr>
        <p:spPr>
          <a:xfrm>
            <a:off x="628650" y="4857750"/>
            <a:ext cx="333375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722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形成可持续更新的融资经营材料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bank-output-b"/>
          <p:cNvSpPr>
            <a:spLocks noGrp="1"/>
          </p:cNvSpPr>
          <p:nvPr/>
        </p:nvSpPr>
        <p:spPr>
          <a:xfrm>
            <a:off x="4000500" y="4876800"/>
            <a:ext cx="7096125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/>
          <a:lstStyle/>
          <a:p>
            <a:pPr algn="ctr">
              <a:defRPr sz="15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4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经营概览 · 门店组合 · 现金流与偿债指标 · 风险清单 · 数据质量说明 · 月度跟踪报告</a:t>
            </a:r>
            <a:endParaRPr sz="14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bank-note"/>
          <p:cNvSpPr>
            <a:spLocks noGrp="1"/>
          </p:cNvSpPr>
          <p:nvPr/>
        </p:nvSpPr>
        <p:spPr>
          <a:xfrm>
            <a:off x="400050" y="5943600"/>
            <a:ext cx="85725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5417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系统帮助企业提高融资沟通效率和信息可信度，不代表银行授信承诺。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长期价值 · 数据资产沉淀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把一次性报表沉淀为企业可复用的数据资产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15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asset-sub"/>
          <p:cNvSpPr>
            <a:spLocks noGrp="1"/>
          </p:cNvSpPr>
          <p:nvPr/>
        </p:nvSpPr>
        <p:spPr>
          <a:xfrm>
            <a:off x="400050" y="1619250"/>
            <a:ext cx="10572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数据资产不是文件堆积，而是能够被理解、治理、复用和持续创造经营价值的企业知识。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asset0"/>
          <p:cNvSpPr>
            <a:spLocks noGrp="1"/>
          </p:cNvSpPr>
          <p:nvPr/>
        </p:nvSpPr>
        <p:spPr>
          <a:xfrm>
            <a:off x="400050" y="2495550"/>
            <a:ext cx="2038350" cy="217170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6" name="asseth0"/>
          <p:cNvSpPr>
            <a:spLocks noGrp="1"/>
          </p:cNvSpPr>
          <p:nvPr/>
        </p:nvSpPr>
        <p:spPr>
          <a:xfrm>
            <a:off x="590550" y="2733675"/>
            <a:ext cx="16573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数据目录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assetb0"/>
          <p:cNvSpPr>
            <a:spLocks noGrp="1"/>
          </p:cNvSpPr>
          <p:nvPr/>
        </p:nvSpPr>
        <p:spPr>
          <a:xfrm>
            <a:off x="590550" y="3409950"/>
            <a:ext cx="16573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062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有哪些数据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来自哪里、谁负责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asset1"/>
          <p:cNvSpPr>
            <a:spLocks noGrp="1"/>
          </p:cNvSpPr>
          <p:nvPr/>
        </p:nvSpPr>
        <p:spPr>
          <a:xfrm>
            <a:off x="2667000" y="2495550"/>
            <a:ext cx="2038350" cy="21717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9" name="asseth1"/>
          <p:cNvSpPr>
            <a:spLocks noGrp="1"/>
          </p:cNvSpPr>
          <p:nvPr/>
        </p:nvSpPr>
        <p:spPr>
          <a:xfrm>
            <a:off x="2857500" y="2733675"/>
            <a:ext cx="16573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行业本体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assetb1"/>
          <p:cNvSpPr>
            <a:spLocks noGrp="1"/>
          </p:cNvSpPr>
          <p:nvPr/>
        </p:nvSpPr>
        <p:spPr>
          <a:xfrm>
            <a:off x="2857500" y="3409950"/>
            <a:ext cx="16573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对象、关系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统一经营语义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asset2"/>
          <p:cNvSpPr>
            <a:spLocks noGrp="1"/>
          </p:cNvSpPr>
          <p:nvPr/>
        </p:nvSpPr>
        <p:spPr>
          <a:xfrm>
            <a:off x="4933950" y="2495550"/>
            <a:ext cx="2038350" cy="217170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2" name="asseth2"/>
          <p:cNvSpPr>
            <a:spLocks noGrp="1"/>
          </p:cNvSpPr>
          <p:nvPr/>
        </p:nvSpPr>
        <p:spPr>
          <a:xfrm>
            <a:off x="5124450" y="2733675"/>
            <a:ext cx="16573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指标资产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assetb2"/>
          <p:cNvSpPr>
            <a:spLocks noGrp="1"/>
          </p:cNvSpPr>
          <p:nvPr/>
        </p:nvSpPr>
        <p:spPr>
          <a:xfrm>
            <a:off x="5124450" y="3409950"/>
            <a:ext cx="183769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公式、口径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适用范围与版本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asset3"/>
          <p:cNvSpPr>
            <a:spLocks noGrp="1"/>
          </p:cNvSpPr>
          <p:nvPr/>
        </p:nvSpPr>
        <p:spPr>
          <a:xfrm>
            <a:off x="7200900" y="2495550"/>
            <a:ext cx="2038350" cy="217170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5" name="asseth3"/>
          <p:cNvSpPr>
            <a:spLocks noGrp="1"/>
          </p:cNvSpPr>
          <p:nvPr/>
        </p:nvSpPr>
        <p:spPr>
          <a:xfrm>
            <a:off x="7391400" y="2733675"/>
            <a:ext cx="16573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模型资产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assetb3"/>
          <p:cNvSpPr>
            <a:spLocks noGrp="1"/>
          </p:cNvSpPr>
          <p:nvPr/>
        </p:nvSpPr>
        <p:spPr>
          <a:xfrm>
            <a:off x="7391400" y="3409950"/>
            <a:ext cx="16573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83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诊断规则、预测模型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最佳实践模板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asset4"/>
          <p:cNvSpPr>
            <a:spLocks noGrp="1"/>
          </p:cNvSpPr>
          <p:nvPr/>
        </p:nvSpPr>
        <p:spPr>
          <a:xfrm>
            <a:off x="9467850" y="2495550"/>
            <a:ext cx="2038350" cy="217170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8" name="asseth4"/>
          <p:cNvSpPr>
            <a:spLocks noGrp="1"/>
          </p:cNvSpPr>
          <p:nvPr/>
        </p:nvSpPr>
        <p:spPr>
          <a:xfrm>
            <a:off x="9658350" y="2733675"/>
            <a:ext cx="16573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3827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案例资产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assetb4"/>
          <p:cNvSpPr>
            <a:spLocks noGrp="1"/>
          </p:cNvSpPr>
          <p:nvPr/>
        </p:nvSpPr>
        <p:spPr>
          <a:xfrm>
            <a:off x="9658350" y="3409950"/>
            <a:ext cx="1837055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7062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问题、动作、结果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成功与失败经验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asset-flow-h"/>
          <p:cNvSpPr>
            <a:spLocks noGrp="1"/>
          </p:cNvSpPr>
          <p:nvPr/>
        </p:nvSpPr>
        <p:spPr>
          <a:xfrm>
            <a:off x="400050" y="5105400"/>
            <a:ext cx="2095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5309"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持续积累机制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asset-flow"/>
          <p:cNvSpPr>
            <a:spLocks noGrp="1"/>
          </p:cNvSpPr>
          <p:nvPr/>
        </p:nvSpPr>
        <p:spPr>
          <a:xfrm>
            <a:off x="2571750" y="5114925"/>
            <a:ext cx="8572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722"/>
          </a:bodyPr>
          <a:lstStyle/>
          <a:p>
            <a:pPr algn="ctr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数据接入 → 质量治理 → 语义映射 → 模型应用 → 决策反馈 → 版本迭代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asset-note"/>
          <p:cNvSpPr>
            <a:spLocks noGrp="1"/>
          </p:cNvSpPr>
          <p:nvPr/>
        </p:nvSpPr>
        <p:spPr>
          <a:xfrm>
            <a:off x="400050" y="5981700"/>
            <a:ext cx="100012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5417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是否满足会计确认或数据资产入表条件，仍需依据适用法规、权属与专业评估确定。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长期价值 · 企业成长能力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支撑多品牌、多业态、多区域的持续发展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16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grno0"/>
          <p:cNvSpPr>
            <a:spLocks noGrp="1"/>
          </p:cNvSpPr>
          <p:nvPr/>
        </p:nvSpPr>
        <p:spPr>
          <a:xfrm>
            <a:off x="400050" y="169545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grh0"/>
          <p:cNvSpPr>
            <a:spLocks noGrp="1"/>
          </p:cNvSpPr>
          <p:nvPr/>
        </p:nvSpPr>
        <p:spPr>
          <a:xfrm>
            <a:off x="1190625" y="1695450"/>
            <a:ext cx="2095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规模扩张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grb0"/>
          <p:cNvSpPr>
            <a:spLocks noGrp="1"/>
          </p:cNvSpPr>
          <p:nvPr/>
        </p:nvSpPr>
        <p:spPr>
          <a:xfrm>
            <a:off x="3619500" y="1695450"/>
            <a:ext cx="7239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新店与新区域不再从零摸索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复用商圈、商品和运营模型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400050" y="2495550"/>
            <a:ext cx="109728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8" name="grno1"/>
          <p:cNvSpPr>
            <a:spLocks noGrp="1"/>
          </p:cNvSpPr>
          <p:nvPr/>
        </p:nvSpPr>
        <p:spPr>
          <a:xfrm>
            <a:off x="400050" y="272415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grh1"/>
          <p:cNvSpPr>
            <a:spLocks noGrp="1"/>
          </p:cNvSpPr>
          <p:nvPr/>
        </p:nvSpPr>
        <p:spPr>
          <a:xfrm>
            <a:off x="1190625" y="2724150"/>
            <a:ext cx="2095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多品牌治理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grb1"/>
          <p:cNvSpPr>
            <a:spLocks noGrp="1"/>
          </p:cNvSpPr>
          <p:nvPr/>
        </p:nvSpPr>
        <p:spPr>
          <a:xfrm>
            <a:off x="3619500" y="2724150"/>
            <a:ext cx="7239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保留品牌差异的同时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共享供应链、财务和风险语言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400050" y="3524250"/>
            <a:ext cx="109728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grno2"/>
          <p:cNvSpPr>
            <a:spLocks noGrp="1"/>
          </p:cNvSpPr>
          <p:nvPr/>
        </p:nvSpPr>
        <p:spPr>
          <a:xfrm>
            <a:off x="400050" y="375285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grh2"/>
          <p:cNvSpPr>
            <a:spLocks noGrp="1"/>
          </p:cNvSpPr>
          <p:nvPr/>
        </p:nvSpPr>
        <p:spPr>
          <a:xfrm>
            <a:off x="1190625" y="3752850"/>
            <a:ext cx="2095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并购与整合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grb2"/>
          <p:cNvSpPr>
            <a:spLocks noGrp="1"/>
          </p:cNvSpPr>
          <p:nvPr/>
        </p:nvSpPr>
        <p:spPr>
          <a:xfrm>
            <a:off x="3619500" y="3752850"/>
            <a:ext cx="7239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快速识别目标经营质量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统一数据语义与管理标准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400050" y="4552950"/>
            <a:ext cx="109728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6" name="grno3"/>
          <p:cNvSpPr>
            <a:spLocks noGrp="1"/>
          </p:cNvSpPr>
          <p:nvPr/>
        </p:nvSpPr>
        <p:spPr>
          <a:xfrm>
            <a:off x="400050" y="478155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grh3"/>
          <p:cNvSpPr>
            <a:spLocks noGrp="1"/>
          </p:cNvSpPr>
          <p:nvPr/>
        </p:nvSpPr>
        <p:spPr>
          <a:xfrm>
            <a:off x="1190625" y="4781550"/>
            <a:ext cx="2095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28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组织传承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grb3"/>
          <p:cNvSpPr>
            <a:spLocks noGrp="1"/>
          </p:cNvSpPr>
          <p:nvPr/>
        </p:nvSpPr>
        <p:spPr>
          <a:xfrm>
            <a:off x="3619500" y="4781550"/>
            <a:ext cx="7239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将优秀管理者的经验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沉淀为模型、规则与案例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400050" y="5581650"/>
            <a:ext cx="109728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20" name="growth-value"/>
          <p:cNvSpPr>
            <a:spLocks noGrp="1"/>
          </p:cNvSpPr>
          <p:nvPr/>
        </p:nvSpPr>
        <p:spPr>
          <a:xfrm>
            <a:off x="400050" y="5848350"/>
            <a:ext cx="10972800" cy="4191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1" name="growth-value-t"/>
          <p:cNvSpPr>
            <a:spLocks noGrp="1"/>
          </p:cNvSpPr>
          <p:nvPr/>
        </p:nvSpPr>
        <p:spPr>
          <a:xfrm>
            <a:off x="590550" y="5924550"/>
            <a:ext cx="105918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3016"/>
          </a:bodyPr>
          <a:lstStyle/>
          <a:p>
            <a:pPr algn="ctr">
              <a:defRPr sz="15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企业增长不再只依赖资本投入和个人经验，而是依赖可复制、可验证、可持续进化的数字能力。</a:t>
            </a:r>
            <a:endParaRPr sz="157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收入增长不再靠平均促销，而是寻找高质量增量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17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rev-axis"/>
          <p:cNvSpPr>
            <a:spLocks noGrp="1"/>
          </p:cNvSpPr>
          <p:nvPr/>
        </p:nvSpPr>
        <p:spPr>
          <a:xfrm>
            <a:off x="571500" y="1847850"/>
            <a:ext cx="3810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经营贡献结构（示意）</a:t>
            </a:r>
            <a:endParaRPr sz="16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rev-l1"/>
          <p:cNvSpPr>
            <a:spLocks noGrp="1"/>
          </p:cNvSpPr>
          <p:nvPr/>
        </p:nvSpPr>
        <p:spPr>
          <a:xfrm>
            <a:off x="571500" y="2343150"/>
            <a:ext cx="14287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392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低质量让利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rev-key1"/>
          <p:cNvSpPr>
            <a:spLocks noGrp="1"/>
          </p:cNvSpPr>
          <p:nvPr/>
        </p:nvSpPr>
        <p:spPr>
          <a:xfrm>
            <a:off x="2000250" y="2390775"/>
            <a:ext cx="171450" cy="1143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7" name="rev-l2"/>
          <p:cNvSpPr>
            <a:spLocks noGrp="1"/>
          </p:cNvSpPr>
          <p:nvPr/>
        </p:nvSpPr>
        <p:spPr>
          <a:xfrm>
            <a:off x="2428875" y="2343150"/>
            <a:ext cx="142875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392"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可持续贡献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rev-key2"/>
          <p:cNvSpPr>
            <a:spLocks noGrp="1"/>
          </p:cNvSpPr>
          <p:nvPr/>
        </p:nvSpPr>
        <p:spPr>
          <a:xfrm>
            <a:off x="3857625" y="2390775"/>
            <a:ext cx="17145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9" name="rev-current"/>
          <p:cNvSpPr>
            <a:spLocks noGrp="1"/>
          </p:cNvSpPr>
          <p:nvPr/>
        </p:nvSpPr>
        <p:spPr>
          <a:xfrm>
            <a:off x="571500" y="312420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6667"/>
          </a:bodyPr>
          <a:lstStyle/>
          <a:p>
            <a:pPr algn="l">
              <a:def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现状</a:t>
            </a:r>
            <a:endParaRPr sz="15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rev-cur-a"/>
          <p:cNvSpPr>
            <a:spLocks noGrp="1"/>
          </p:cNvSpPr>
          <p:nvPr/>
        </p:nvSpPr>
        <p:spPr>
          <a:xfrm>
            <a:off x="1428750" y="3048000"/>
            <a:ext cx="1809750" cy="4572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1" name="rev-cur-b"/>
          <p:cNvSpPr>
            <a:spLocks noGrp="1"/>
          </p:cNvSpPr>
          <p:nvPr/>
        </p:nvSpPr>
        <p:spPr>
          <a:xfrm>
            <a:off x="3238500" y="3048000"/>
            <a:ext cx="2476500" cy="457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2" name="rev-future"/>
          <p:cNvSpPr>
            <a:spLocks noGrp="1"/>
          </p:cNvSpPr>
          <p:nvPr/>
        </p:nvSpPr>
        <p:spPr>
          <a:xfrm>
            <a:off x="571500" y="4171950"/>
            <a:ext cx="762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6667"/>
          </a:bodyPr>
          <a:lstStyle/>
          <a:p>
            <a:pPr algn="l">
              <a:def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优化后</a:t>
            </a:r>
            <a:endParaRPr sz="15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rev-fut-a"/>
          <p:cNvSpPr>
            <a:spLocks noGrp="1"/>
          </p:cNvSpPr>
          <p:nvPr/>
        </p:nvSpPr>
        <p:spPr>
          <a:xfrm>
            <a:off x="1428750" y="4095750"/>
            <a:ext cx="1066800" cy="457200"/>
          </a:xfrm>
          <a:prstGeom prst="rect">
            <a:avLst/>
          </a:prstGeom>
          <a:solidFill>
            <a:srgbClr val="B8BCC4"/>
          </a:solidFill>
          <a:ln w="0">
            <a:noFill/>
            <a:prstDash val="solid"/>
          </a:ln>
        </p:spPr>
      </p:sp>
      <p:sp>
        <p:nvSpPr>
          <p:cNvPr id="14" name="rev-fut-b"/>
          <p:cNvSpPr>
            <a:spLocks noGrp="1"/>
          </p:cNvSpPr>
          <p:nvPr/>
        </p:nvSpPr>
        <p:spPr>
          <a:xfrm>
            <a:off x="2495550" y="4095750"/>
            <a:ext cx="3219450" cy="457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5" name="rev-direction"/>
          <p:cNvSpPr>
            <a:spLocks noGrp="1"/>
          </p:cNvSpPr>
          <p:nvPr/>
        </p:nvSpPr>
        <p:spPr>
          <a:xfrm>
            <a:off x="1428750" y="4762500"/>
            <a:ext cx="4286250" cy="285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让利占比下降                         长期贡献占比提升</a:t>
            </a:r>
            <a:endParaRPr sz="12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chart-note"/>
          <p:cNvSpPr>
            <a:spLocks noGrp="1"/>
          </p:cNvSpPr>
          <p:nvPr/>
        </p:nvSpPr>
        <p:spPr>
          <a:xfrm>
            <a:off x="571500" y="5600700"/>
            <a:ext cx="53340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111"/>
          </a:bodyPr>
          <a:lstStyle/>
          <a:p>
            <a:pPr algn="l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示意：结构变化，不代表真实客户数据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rev-h"/>
          <p:cNvSpPr>
            <a:spLocks noGrp="1"/>
          </p:cNvSpPr>
          <p:nvPr/>
        </p:nvSpPr>
        <p:spPr>
          <a:xfrm>
            <a:off x="7000875" y="1866900"/>
            <a:ext cx="3429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556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如何参与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bullet-dot-270"/>
          <p:cNvSpPr>
            <a:spLocks noGrp="1"/>
          </p:cNvSpPr>
          <p:nvPr/>
        </p:nvSpPr>
        <p:spPr>
          <a:xfrm>
            <a:off x="7000875" y="26384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bullet-270"/>
          <p:cNvSpPr>
            <a:spLocks noGrp="1"/>
          </p:cNvSpPr>
          <p:nvPr/>
        </p:nvSpPr>
        <p:spPr>
          <a:xfrm>
            <a:off x="7229475" y="25717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30"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识别高优惠、低复购、低贡献的门店与活动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bullet-dot-342"/>
          <p:cNvSpPr>
            <a:spLocks noGrp="1"/>
          </p:cNvSpPr>
          <p:nvPr/>
        </p:nvSpPr>
        <p:spPr>
          <a:xfrm>
            <a:off x="7000875" y="33242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1" name="bullet-342"/>
          <p:cNvSpPr>
            <a:spLocks noGrp="1"/>
          </p:cNvSpPr>
          <p:nvPr/>
        </p:nvSpPr>
        <p:spPr>
          <a:xfrm>
            <a:off x="7229475" y="32575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按餐段、渠道、会员阶段给出差异化策略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bullet-dot-414"/>
          <p:cNvSpPr>
            <a:spLocks noGrp="1"/>
          </p:cNvSpPr>
          <p:nvPr/>
        </p:nvSpPr>
        <p:spPr>
          <a:xfrm>
            <a:off x="7000875" y="40100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3" name="bullet-414"/>
          <p:cNvSpPr>
            <a:spLocks noGrp="1"/>
          </p:cNvSpPr>
          <p:nvPr/>
        </p:nvSpPr>
        <p:spPr>
          <a:xfrm>
            <a:off x="7229475" y="3943350"/>
            <a:ext cx="410527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持续观察订单、客单、复购与贡献利润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rev-out"/>
          <p:cNvSpPr>
            <a:spLocks noGrp="1"/>
          </p:cNvSpPr>
          <p:nvPr/>
        </p:nvSpPr>
        <p:spPr>
          <a:xfrm>
            <a:off x="7000875" y="4953000"/>
            <a:ext cx="4333875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目标不是“少打折”，而是让每一元营销投入带回更多长期贡献。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4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把成本差异穿透到采购、生产、配送与门店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18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ost-axis"/>
          <p:cNvSpPr>
            <a:spLocks noGrp="1"/>
          </p:cNvSpPr>
          <p:nvPr/>
        </p:nvSpPr>
        <p:spPr>
          <a:xfrm>
            <a:off x="571500" y="1790700"/>
            <a:ext cx="2476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成本指数（示意）</a:t>
            </a:r>
            <a:endParaRPr sz="16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762000" y="5219700"/>
            <a:ext cx="6191250" cy="0"/>
          </a:xfrm>
          <a:prstGeom prst="straightConnector1">
            <a:avLst/>
          </a:prstGeom>
          <a:ln w="9525">
            <a:solidFill>
              <a:srgbClr val="0A0A0A"/>
            </a:solidFill>
            <a:prstDash val="solid"/>
          </a:ln>
        </p:spPr>
      </p:cxnSp>
      <p:sp>
        <p:nvSpPr>
          <p:cNvPr id="6" name="costbar0"/>
          <p:cNvSpPr>
            <a:spLocks noGrp="1"/>
          </p:cNvSpPr>
          <p:nvPr/>
        </p:nvSpPr>
        <p:spPr>
          <a:xfrm>
            <a:off x="895350" y="2790825"/>
            <a:ext cx="590550" cy="2428875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7" name="costv0"/>
          <p:cNvSpPr>
            <a:spLocks noGrp="1"/>
          </p:cNvSpPr>
          <p:nvPr/>
        </p:nvSpPr>
        <p:spPr>
          <a:xfrm>
            <a:off x="895350" y="2505075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100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costlab0"/>
          <p:cNvSpPr>
            <a:spLocks noGrp="1"/>
          </p:cNvSpPr>
          <p:nvPr/>
        </p:nvSpPr>
        <p:spPr>
          <a:xfrm>
            <a:off x="7334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标准成本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costbar1"/>
          <p:cNvSpPr>
            <a:spLocks noGrp="1"/>
          </p:cNvSpPr>
          <p:nvPr/>
        </p:nvSpPr>
        <p:spPr>
          <a:xfrm>
            <a:off x="18859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0" name="costv1"/>
          <p:cNvSpPr>
            <a:spLocks noGrp="1"/>
          </p:cNvSpPr>
          <p:nvPr/>
        </p:nvSpPr>
        <p:spPr>
          <a:xfrm>
            <a:off x="18859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7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costlab1"/>
          <p:cNvSpPr>
            <a:spLocks noGrp="1"/>
          </p:cNvSpPr>
          <p:nvPr/>
        </p:nvSpPr>
        <p:spPr>
          <a:xfrm>
            <a:off x="17240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采购价差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costbar2"/>
          <p:cNvSpPr>
            <a:spLocks noGrp="1"/>
          </p:cNvSpPr>
          <p:nvPr/>
        </p:nvSpPr>
        <p:spPr>
          <a:xfrm>
            <a:off x="28765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3" name="costv2"/>
          <p:cNvSpPr>
            <a:spLocks noGrp="1"/>
          </p:cNvSpPr>
          <p:nvPr/>
        </p:nvSpPr>
        <p:spPr>
          <a:xfrm>
            <a:off x="28765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5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costlab2"/>
          <p:cNvSpPr>
            <a:spLocks noGrp="1"/>
          </p:cNvSpPr>
          <p:nvPr/>
        </p:nvSpPr>
        <p:spPr>
          <a:xfrm>
            <a:off x="27146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生产损耗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costbar3"/>
          <p:cNvSpPr>
            <a:spLocks noGrp="1"/>
          </p:cNvSpPr>
          <p:nvPr/>
        </p:nvSpPr>
        <p:spPr>
          <a:xfrm>
            <a:off x="38671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6" name="costv3"/>
          <p:cNvSpPr>
            <a:spLocks noGrp="1"/>
          </p:cNvSpPr>
          <p:nvPr/>
        </p:nvSpPr>
        <p:spPr>
          <a:xfrm>
            <a:off x="38671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costlab3"/>
          <p:cNvSpPr>
            <a:spLocks noGrp="1"/>
          </p:cNvSpPr>
          <p:nvPr/>
        </p:nvSpPr>
        <p:spPr>
          <a:xfrm>
            <a:off x="37052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配送差异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costbar4"/>
          <p:cNvSpPr>
            <a:spLocks noGrp="1"/>
          </p:cNvSpPr>
          <p:nvPr/>
        </p:nvSpPr>
        <p:spPr>
          <a:xfrm>
            <a:off x="4857750" y="4972050"/>
            <a:ext cx="590550" cy="24765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costv4"/>
          <p:cNvSpPr>
            <a:spLocks noGrp="1"/>
          </p:cNvSpPr>
          <p:nvPr/>
        </p:nvSpPr>
        <p:spPr>
          <a:xfrm>
            <a:off x="4857750" y="4686300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costlab4"/>
          <p:cNvSpPr>
            <a:spLocks noGrp="1"/>
          </p:cNvSpPr>
          <p:nvPr/>
        </p:nvSpPr>
        <p:spPr>
          <a:xfrm>
            <a:off x="46958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盘点报损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costbar5"/>
          <p:cNvSpPr>
            <a:spLocks noGrp="1"/>
          </p:cNvSpPr>
          <p:nvPr/>
        </p:nvSpPr>
        <p:spPr>
          <a:xfrm>
            <a:off x="5848350" y="2280761"/>
            <a:ext cx="590550" cy="2938939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2" name="costv5"/>
          <p:cNvSpPr>
            <a:spLocks noGrp="1"/>
          </p:cNvSpPr>
          <p:nvPr/>
        </p:nvSpPr>
        <p:spPr>
          <a:xfrm>
            <a:off x="5848350" y="1995011"/>
            <a:ext cx="590550" cy="228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70588"/>
          </a:bodyPr>
          <a:lstStyle/>
          <a:p>
            <a:pPr algn="ctr">
              <a:def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121</a:t>
            </a:r>
            <a:endParaRPr sz="12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3" name="costlab5"/>
          <p:cNvSpPr>
            <a:spLocks noGrp="1"/>
          </p:cNvSpPr>
          <p:nvPr/>
        </p:nvSpPr>
        <p:spPr>
          <a:xfrm>
            <a:off x="5686425" y="5381625"/>
            <a:ext cx="9144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实际成本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cost-note"/>
          <p:cNvSpPr>
            <a:spLocks noGrp="1"/>
          </p:cNvSpPr>
          <p:nvPr/>
        </p:nvSpPr>
        <p:spPr>
          <a:xfrm>
            <a:off x="571500" y="5781675"/>
            <a:ext cx="5715000" cy="2476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111"/>
          </a:bodyPr>
          <a:lstStyle/>
          <a:p>
            <a:pPr algn="l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示意指数，以标准成本=100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" name="cost-h"/>
          <p:cNvSpPr>
            <a:spLocks noGrp="1"/>
          </p:cNvSpPr>
          <p:nvPr/>
        </p:nvSpPr>
        <p:spPr>
          <a:xfrm>
            <a:off x="7953375" y="1828800"/>
            <a:ext cx="342900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556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数字模型回答四个问题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6" name="bullet-dot-270"/>
          <p:cNvSpPr>
            <a:spLocks noGrp="1"/>
          </p:cNvSpPr>
          <p:nvPr/>
        </p:nvSpPr>
        <p:spPr>
          <a:xfrm>
            <a:off x="7953375" y="26384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7" name="bullet-270"/>
          <p:cNvSpPr>
            <a:spLocks noGrp="1"/>
          </p:cNvSpPr>
          <p:nvPr/>
        </p:nvSpPr>
        <p:spPr>
          <a:xfrm>
            <a:off x="8181975" y="25717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差异发生在哪里？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8" name="bullet-dot-342"/>
          <p:cNvSpPr>
            <a:spLocks noGrp="1"/>
          </p:cNvSpPr>
          <p:nvPr/>
        </p:nvSpPr>
        <p:spPr>
          <a:xfrm>
            <a:off x="7953375" y="33242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29" name="bullet-342"/>
          <p:cNvSpPr>
            <a:spLocks noGrp="1"/>
          </p:cNvSpPr>
          <p:nvPr/>
        </p:nvSpPr>
        <p:spPr>
          <a:xfrm>
            <a:off x="8181975" y="32575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由哪个单据与对象造成？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0" name="bullet-dot-414"/>
          <p:cNvSpPr>
            <a:spLocks noGrp="1"/>
          </p:cNvSpPr>
          <p:nvPr/>
        </p:nvSpPr>
        <p:spPr>
          <a:xfrm>
            <a:off x="7953375" y="40100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31" name="bullet-414"/>
          <p:cNvSpPr>
            <a:spLocks noGrp="1"/>
          </p:cNvSpPr>
          <p:nvPr/>
        </p:nvSpPr>
        <p:spPr>
          <a:xfrm>
            <a:off x="8181975" y="39433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可以回收多少？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2" name="bullet-dot-486"/>
          <p:cNvSpPr>
            <a:spLocks noGrp="1"/>
          </p:cNvSpPr>
          <p:nvPr/>
        </p:nvSpPr>
        <p:spPr>
          <a:xfrm>
            <a:off x="7953375" y="46958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33" name="bullet-486"/>
          <p:cNvSpPr>
            <a:spLocks noGrp="1"/>
          </p:cNvSpPr>
          <p:nvPr/>
        </p:nvSpPr>
        <p:spPr>
          <a:xfrm>
            <a:off x="8181975" y="4629150"/>
            <a:ext cx="3200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如何证明没有伤害销量与品质？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老板、总部、区域、店长，共用一个经营认知体系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19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role0"/>
          <p:cNvSpPr>
            <a:spLocks noGrp="1"/>
          </p:cNvSpPr>
          <p:nvPr/>
        </p:nvSpPr>
        <p:spPr>
          <a:xfrm>
            <a:off x="400050" y="1952625"/>
            <a:ext cx="2571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51"/>
          </a:bodyPr>
          <a:lstStyle/>
          <a:p>
            <a:pPr algn="l">
              <a:def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老板</a:t>
            </a:r>
            <a:endParaRPr sz="217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00050" y="2533650"/>
            <a:ext cx="2524125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6" name="roled0"/>
          <p:cNvSpPr>
            <a:spLocks noGrp="1"/>
          </p:cNvSpPr>
          <p:nvPr/>
        </p:nvSpPr>
        <p:spPr>
          <a:xfrm>
            <a:off x="400050" y="3000375"/>
            <a:ext cx="252412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看全局经营状态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判断资本配置与未来风险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role1"/>
          <p:cNvSpPr>
            <a:spLocks noGrp="1"/>
          </p:cNvSpPr>
          <p:nvPr/>
        </p:nvSpPr>
        <p:spPr>
          <a:xfrm>
            <a:off x="3238500" y="1952625"/>
            <a:ext cx="2571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51"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总部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238500" y="2533650"/>
            <a:ext cx="25241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9" name="roled1"/>
          <p:cNvSpPr>
            <a:spLocks noGrp="1"/>
          </p:cNvSpPr>
          <p:nvPr/>
        </p:nvSpPr>
        <p:spPr>
          <a:xfrm>
            <a:off x="3238500" y="3000375"/>
            <a:ext cx="252412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构建标准与策略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商品、供应链、人力、财务协同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role2"/>
          <p:cNvSpPr>
            <a:spLocks noGrp="1"/>
          </p:cNvSpPr>
          <p:nvPr/>
        </p:nvSpPr>
        <p:spPr>
          <a:xfrm>
            <a:off x="6076950" y="1952625"/>
            <a:ext cx="2571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51"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区域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076950" y="2533650"/>
            <a:ext cx="25241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roled2"/>
          <p:cNvSpPr>
            <a:spLocks noGrp="1"/>
          </p:cNvSpPr>
          <p:nvPr/>
        </p:nvSpPr>
        <p:spPr>
          <a:xfrm>
            <a:off x="6076950" y="3000375"/>
            <a:ext cx="252412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验证问题与根因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推动跨店执行和经验复制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role3"/>
          <p:cNvSpPr>
            <a:spLocks noGrp="1"/>
          </p:cNvSpPr>
          <p:nvPr/>
        </p:nvSpPr>
        <p:spPr>
          <a:xfrm>
            <a:off x="8915400" y="1952625"/>
            <a:ext cx="25717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851"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店长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8915400" y="2533650"/>
            <a:ext cx="25241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5" name="roled3"/>
          <p:cNvSpPr>
            <a:spLocks noGrp="1"/>
          </p:cNvSpPr>
          <p:nvPr/>
        </p:nvSpPr>
        <p:spPr>
          <a:xfrm>
            <a:off x="8915400" y="3000375"/>
            <a:ext cx="252412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接收现场任务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执行、举证并反馈经营结果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role-flow"/>
          <p:cNvSpPr>
            <a:spLocks noGrp="1"/>
          </p:cNvSpPr>
          <p:nvPr/>
        </p:nvSpPr>
        <p:spPr>
          <a:xfrm>
            <a:off x="400050" y="4953000"/>
            <a:ext cx="11391900" cy="7810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7" name="role-flow-text"/>
          <p:cNvSpPr>
            <a:spLocks noGrp="1"/>
          </p:cNvSpPr>
          <p:nvPr/>
        </p:nvSpPr>
        <p:spPr>
          <a:xfrm>
            <a:off x="666750" y="5143500"/>
            <a:ext cx="108585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老板定方向 → 总部建模型与策略 → 区域推动验证 → 店长现场执行 → 经营结果反向校准智脑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不再建系统，而是建立统一经营认知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n0"/>
          <p:cNvSpPr>
            <a:spLocks noGrp="1"/>
          </p:cNvSpPr>
          <p:nvPr/>
        </p:nvSpPr>
        <p:spPr>
          <a:xfrm>
            <a:off x="400050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400050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6" name="h0"/>
          <p:cNvSpPr>
            <a:spLocks noGrp="1"/>
          </p:cNvSpPr>
          <p:nvPr/>
        </p:nvSpPr>
        <p:spPr>
          <a:xfrm>
            <a:off x="400050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不替换现有系统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b0"/>
          <p:cNvSpPr>
            <a:spLocks noGrp="1"/>
          </p:cNvSpPr>
          <p:nvPr/>
        </p:nvSpPr>
        <p:spPr>
          <a:xfrm>
            <a:off x="400050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连接 POS、ERP、会员、供应链、财务与人事，让已有系统继续发挥作用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n1"/>
          <p:cNvSpPr>
            <a:spLocks noGrp="1"/>
          </p:cNvSpPr>
          <p:nvPr/>
        </p:nvSpPr>
        <p:spPr>
          <a:xfrm>
            <a:off x="4257675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257675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0" name="h1"/>
          <p:cNvSpPr>
            <a:spLocks noGrp="1"/>
          </p:cNvSpPr>
          <p:nvPr/>
        </p:nvSpPr>
        <p:spPr>
          <a:xfrm>
            <a:off x="4257675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不增加一线负担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b1"/>
          <p:cNvSpPr>
            <a:spLocks noGrp="1"/>
          </p:cNvSpPr>
          <p:nvPr/>
        </p:nvSpPr>
        <p:spPr>
          <a:xfrm>
            <a:off x="4257675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复用现有数据与管理流程，不要求门店重复填报、重新生产数据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n2"/>
          <p:cNvSpPr>
            <a:spLocks noGrp="1"/>
          </p:cNvSpPr>
          <p:nvPr/>
        </p:nvSpPr>
        <p:spPr>
          <a:xfrm>
            <a:off x="8115300" y="1952625"/>
            <a:ext cx="7620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148"/>
          </a:bodyPr>
          <a:lstStyle/>
          <a:p>
            <a:pPr algn="l">
              <a:def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7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27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8115300" y="2571750"/>
            <a:ext cx="333375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4" name="h2"/>
          <p:cNvSpPr>
            <a:spLocks noGrp="1"/>
          </p:cNvSpPr>
          <p:nvPr/>
        </p:nvSpPr>
        <p:spPr>
          <a:xfrm>
            <a:off x="8115300" y="2857500"/>
            <a:ext cx="33337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不止于数据展示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b2"/>
          <p:cNvSpPr>
            <a:spLocks noGrp="1"/>
          </p:cNvSpPr>
          <p:nvPr/>
        </p:nvSpPr>
        <p:spPr>
          <a:xfrm>
            <a:off x="8115300" y="3486150"/>
            <a:ext cx="333375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用行业模型解释数据关系，把经营现状转化为判断、建议与行动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takeaway"/>
          <p:cNvSpPr>
            <a:spLocks noGrp="1"/>
          </p:cNvSpPr>
          <p:nvPr/>
        </p:nvSpPr>
        <p:spPr>
          <a:xfrm>
            <a:off x="400050" y="5562600"/>
            <a:ext cx="105727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真正的数字化价值，是让企业拥有统一、准确、可推演的经营语言。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生产数据保密，从架构与使用方式同时控制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20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secno0"/>
          <p:cNvSpPr>
            <a:spLocks noGrp="1"/>
          </p:cNvSpPr>
          <p:nvPr/>
        </p:nvSpPr>
        <p:spPr>
          <a:xfrm>
            <a:off x="400050" y="17145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sech0"/>
          <p:cNvSpPr>
            <a:spLocks noGrp="1"/>
          </p:cNvSpPr>
          <p:nvPr/>
        </p:nvSpPr>
        <p:spPr>
          <a:xfrm>
            <a:off x="1190625" y="17145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部署边界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secb0"/>
          <p:cNvSpPr>
            <a:spLocks noGrp="1"/>
          </p:cNvSpPr>
          <p:nvPr/>
        </p:nvSpPr>
        <p:spPr>
          <a:xfrm>
            <a:off x="3333750" y="17145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支持专有环境部署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生产数据不进入公开演示资产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400050" y="25146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8" name="secno1"/>
          <p:cNvSpPr>
            <a:spLocks noGrp="1"/>
          </p:cNvSpPr>
          <p:nvPr/>
        </p:nvSpPr>
        <p:spPr>
          <a:xfrm>
            <a:off x="400050" y="27432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sech1"/>
          <p:cNvSpPr>
            <a:spLocks noGrp="1"/>
          </p:cNvSpPr>
          <p:nvPr/>
        </p:nvSpPr>
        <p:spPr>
          <a:xfrm>
            <a:off x="1190625" y="27432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权限边界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secb1"/>
          <p:cNvSpPr>
            <a:spLocks noGrp="1"/>
          </p:cNvSpPr>
          <p:nvPr/>
        </p:nvSpPr>
        <p:spPr>
          <a:xfrm>
            <a:off x="3333750" y="27432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总部、区域、门店、部门分角色授权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最小权限访问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400050" y="35433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2" name="secno2"/>
          <p:cNvSpPr>
            <a:spLocks noGrp="1"/>
          </p:cNvSpPr>
          <p:nvPr/>
        </p:nvSpPr>
        <p:spPr>
          <a:xfrm>
            <a:off x="400050" y="37719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sech2"/>
          <p:cNvSpPr>
            <a:spLocks noGrp="1"/>
          </p:cNvSpPr>
          <p:nvPr/>
        </p:nvSpPr>
        <p:spPr>
          <a:xfrm>
            <a:off x="1190625" y="37719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secb2"/>
          <p:cNvSpPr>
            <a:spLocks noGrp="1"/>
          </p:cNvSpPr>
          <p:nvPr/>
        </p:nvSpPr>
        <p:spPr>
          <a:xfrm>
            <a:off x="3333750" y="37719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敏感字段脱敏或不入模型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提示词与结果可审计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00050" y="45720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6" name="secno3"/>
          <p:cNvSpPr>
            <a:spLocks noGrp="1"/>
          </p:cNvSpPr>
          <p:nvPr/>
        </p:nvSpPr>
        <p:spPr>
          <a:xfrm>
            <a:off x="400050" y="4800600"/>
            <a:ext cx="5524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9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sech3"/>
          <p:cNvSpPr>
            <a:spLocks noGrp="1"/>
          </p:cNvSpPr>
          <p:nvPr/>
        </p:nvSpPr>
        <p:spPr>
          <a:xfrm>
            <a:off x="1190625" y="4800600"/>
            <a:ext cx="1905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数据边界</a:t>
            </a:r>
            <a:endParaRPr sz="20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secb3"/>
          <p:cNvSpPr>
            <a:spLocks noGrp="1"/>
          </p:cNvSpPr>
          <p:nvPr/>
        </p:nvSpPr>
        <p:spPr>
          <a:xfrm>
            <a:off x="3333750" y="4800600"/>
            <a:ext cx="7620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批次、期间、来源、质量状态可追溯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异常数据不自动用于考核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400050" y="5600700"/>
            <a:ext cx="113919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从企业现有数据出发，逐步建立经营认知与决策能力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21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1381125" y="3048000"/>
            <a:ext cx="9048750" cy="0"/>
          </a:xfrm>
          <a:prstGeom prst="straightConnector1">
            <a:avLst/>
          </a:prstGeom>
          <a:ln w="19050">
            <a:solidFill>
              <a:srgbClr val="0A0A0A"/>
            </a:solidFill>
            <a:prstDash val="solid"/>
          </a:ln>
        </p:spPr>
      </p:cxnSp>
      <p:sp>
        <p:nvSpPr>
          <p:cNvPr id="5" name="phase-dot0"/>
          <p:cNvSpPr>
            <a:spLocks noGrp="1"/>
          </p:cNvSpPr>
          <p:nvPr/>
        </p:nvSpPr>
        <p:spPr>
          <a:xfrm>
            <a:off x="1285875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6" name="phaseh0"/>
          <p:cNvSpPr>
            <a:spLocks noGrp="1"/>
          </p:cNvSpPr>
          <p:nvPr/>
        </p:nvSpPr>
        <p:spPr>
          <a:xfrm>
            <a:off x="857250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 · 本体映射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phaseb0"/>
          <p:cNvSpPr>
            <a:spLocks noGrp="1"/>
          </p:cNvSpPr>
          <p:nvPr/>
        </p:nvSpPr>
        <p:spPr>
          <a:xfrm>
            <a:off x="857250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盘点现有数据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统一对象、关系与指标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形成企业经营全景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phase-dot1"/>
          <p:cNvSpPr>
            <a:spLocks noGrp="1"/>
          </p:cNvSpPr>
          <p:nvPr/>
        </p:nvSpPr>
        <p:spPr>
          <a:xfrm>
            <a:off x="5048250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9" name="phaseh1"/>
          <p:cNvSpPr>
            <a:spLocks noGrp="1"/>
          </p:cNvSpPr>
          <p:nvPr/>
        </p:nvSpPr>
        <p:spPr>
          <a:xfrm>
            <a:off x="4619625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 · 模型落地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phaseb1"/>
          <p:cNvSpPr>
            <a:spLocks noGrp="1"/>
          </p:cNvSpPr>
          <p:nvPr/>
        </p:nvSpPr>
        <p:spPr>
          <a:xfrm>
            <a:off x="4619625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构建运营管理数字模型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识别问题与利润机会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沉淀最佳实践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phase-dot2"/>
          <p:cNvSpPr>
            <a:spLocks noGrp="1"/>
          </p:cNvSpPr>
          <p:nvPr/>
        </p:nvSpPr>
        <p:spPr>
          <a:xfrm>
            <a:off x="8810625" y="2867025"/>
            <a:ext cx="361950" cy="361950"/>
          </a:xfrm>
          <a:prstGeom prst="roundRect">
            <a:avLst>
              <a:gd name="adj" fmla="val 21053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2" name="phaseh2"/>
          <p:cNvSpPr>
            <a:spLocks noGrp="1"/>
          </p:cNvSpPr>
          <p:nvPr/>
        </p:nvSpPr>
        <p:spPr>
          <a:xfrm>
            <a:off x="8382000" y="1809750"/>
            <a:ext cx="276225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 · 智脑进化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phaseb2"/>
          <p:cNvSpPr>
            <a:spLocks noGrp="1"/>
          </p:cNvSpPr>
          <p:nvPr/>
        </p:nvSpPr>
        <p:spPr>
          <a:xfrm>
            <a:off x="8382000" y="3571875"/>
            <a:ext cx="2857500" cy="11906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生成决策建议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推演经营影响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用执行结果持续校准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elivery"/>
          <p:cNvSpPr>
            <a:spLocks noGrp="1"/>
          </p:cNvSpPr>
          <p:nvPr/>
        </p:nvSpPr>
        <p:spPr>
          <a:xfrm>
            <a:off x="400050" y="5667375"/>
            <a:ext cx="10668000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0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不改变企业已有系统，先建立统一认知，再逐步增强预测与决策能力。</a:t>
            </a:r>
            <a:endParaRPr sz="20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行业模型越完善，企业获得的经营洞察越深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22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metric-建立行业统一对象、关系与语言"/>
          <p:cNvSpPr>
            <a:spLocks noGrp="1"/>
          </p:cNvSpPr>
          <p:nvPr/>
        </p:nvSpPr>
        <p:spPr>
          <a:xfrm>
            <a:off x="400050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metric-accent-建立行业统一对象、关系与语言"/>
          <p:cNvSpPr>
            <a:spLocks noGrp="1"/>
          </p:cNvSpPr>
          <p:nvPr/>
        </p:nvSpPr>
        <p:spPr>
          <a:xfrm>
            <a:off x="400050" y="2000250"/>
            <a:ext cx="3333750" cy="762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6" name="metric-value-建立行业统一对象、关系与语言"/>
          <p:cNvSpPr>
            <a:spLocks noGrp="1"/>
          </p:cNvSpPr>
          <p:nvPr/>
        </p:nvSpPr>
        <p:spPr>
          <a:xfrm>
            <a:off x="628650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本体化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metric-label-建立行业统一对象、关系与语言"/>
          <p:cNvSpPr>
            <a:spLocks noGrp="1"/>
          </p:cNvSpPr>
          <p:nvPr/>
        </p:nvSpPr>
        <p:spPr>
          <a:xfrm>
            <a:off x="628650" y="3200400"/>
            <a:ext cx="2876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393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建立行业统一对象、关系与语言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metric-把最佳实践沉淀为可计算规则"/>
          <p:cNvSpPr>
            <a:spLocks noGrp="1"/>
          </p:cNvSpPr>
          <p:nvPr/>
        </p:nvSpPr>
        <p:spPr>
          <a:xfrm>
            <a:off x="4429125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9" name="metric-accent-把最佳实践沉淀为可计算规则"/>
          <p:cNvSpPr>
            <a:spLocks noGrp="1"/>
          </p:cNvSpPr>
          <p:nvPr/>
        </p:nvSpPr>
        <p:spPr>
          <a:xfrm>
            <a:off x="4429125" y="2000250"/>
            <a:ext cx="3333750" cy="76200"/>
          </a:xfrm>
          <a:prstGeom prst="rect">
            <a:avLst/>
          </a:prstGeom>
          <a:solidFill>
            <a:srgbClr val="72D4F5"/>
          </a:solidFill>
          <a:ln w="0">
            <a:noFill/>
            <a:prstDash val="solid"/>
          </a:ln>
        </p:spPr>
      </p:sp>
      <p:sp>
        <p:nvSpPr>
          <p:cNvPr id="10" name="metric-value-把最佳实践沉淀为可计算规则"/>
          <p:cNvSpPr>
            <a:spLocks noGrp="1"/>
          </p:cNvSpPr>
          <p:nvPr/>
        </p:nvSpPr>
        <p:spPr>
          <a:xfrm>
            <a:off x="4657725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模型化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metric-label-把最佳实践沉淀为可计算规则"/>
          <p:cNvSpPr>
            <a:spLocks noGrp="1"/>
          </p:cNvSpPr>
          <p:nvPr/>
        </p:nvSpPr>
        <p:spPr>
          <a:xfrm>
            <a:off x="4657725" y="3200400"/>
            <a:ext cx="287655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把最佳实践沉淀为可计算规则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metric-让 AI 在可信语义上分析与推演"/>
          <p:cNvSpPr>
            <a:spLocks noGrp="1"/>
          </p:cNvSpPr>
          <p:nvPr/>
        </p:nvSpPr>
        <p:spPr>
          <a:xfrm>
            <a:off x="8458200" y="2000250"/>
            <a:ext cx="3333750" cy="2000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3" name="metric-accent-让 AI 在可信语义上分析与推演"/>
          <p:cNvSpPr>
            <a:spLocks noGrp="1"/>
          </p:cNvSpPr>
          <p:nvPr/>
        </p:nvSpPr>
        <p:spPr>
          <a:xfrm>
            <a:off x="8458200" y="2000250"/>
            <a:ext cx="3333750" cy="762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4" name="metric-value-让 AI 在可信语义上分析与推演"/>
          <p:cNvSpPr>
            <a:spLocks noGrp="1"/>
          </p:cNvSpPr>
          <p:nvPr/>
        </p:nvSpPr>
        <p:spPr>
          <a:xfrm>
            <a:off x="8686800" y="2333625"/>
            <a:ext cx="2876550" cy="742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4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智能化</a:t>
            </a:r>
            <a:endParaRPr sz="34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metric-label-让 AI 在可信语义上分析与推演"/>
          <p:cNvSpPr>
            <a:spLocks noGrp="1"/>
          </p:cNvSpPr>
          <p:nvPr/>
        </p:nvSpPr>
        <p:spPr>
          <a:xfrm>
            <a:off x="8686800" y="3200400"/>
            <a:ext cx="302387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让 AI 在可信语义上分析与推演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flywheel-title"/>
          <p:cNvSpPr>
            <a:spLocks noGrp="1"/>
          </p:cNvSpPr>
          <p:nvPr/>
        </p:nvSpPr>
        <p:spPr>
          <a:xfrm>
            <a:off x="400050" y="4686300"/>
            <a:ext cx="2857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444"/>
          </a:bodyPr>
          <a:lstStyle/>
          <a:p>
            <a:pPr algn="l">
              <a:def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行业知识飞轮</a:t>
            </a:r>
            <a:endParaRPr sz="22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flywheel"/>
          <p:cNvSpPr>
            <a:spLocks noGrp="1"/>
          </p:cNvSpPr>
          <p:nvPr/>
        </p:nvSpPr>
        <p:spPr>
          <a:xfrm>
            <a:off x="400050" y="5238750"/>
            <a:ext cx="11049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8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更多业务场景 → 更完整的行业本体 → 更成熟的运营模型 → 更准确的 AI 建议 → 更高质量的决策反馈</a:t>
            </a:r>
            <a:endParaRPr sz="187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close-brand"/>
          <p:cNvSpPr>
            <a:spLocks noGrp="1"/>
          </p:cNvSpPr>
          <p:nvPr/>
        </p:nvSpPr>
        <p:spPr>
          <a:xfrm>
            <a:off x="400050" y="361950"/>
            <a:ext cx="28575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424"/>
          </a:bodyPr>
          <a:lstStyle/>
          <a:p>
            <a:pPr algn="l">
              <a:def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</a:t>
            </a:r>
            <a:endParaRPr sz="16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close-title"/>
          <p:cNvSpPr>
            <a:spLocks noGrp="1"/>
          </p:cNvSpPr>
          <p:nvPr/>
        </p:nvSpPr>
        <p:spPr>
          <a:xfrm>
            <a:off x="400050" y="1619250"/>
            <a:ext cx="10668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4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4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整合现有数据，看清企业现在</a:t>
            </a:r>
            <a:endParaRPr sz="4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4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4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借助 AI 智脑，掌控经营未来</a:t>
            </a:r>
            <a:endParaRPr sz="4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close-sub"/>
          <p:cNvSpPr>
            <a:spLocks noGrp="1"/>
          </p:cNvSpPr>
          <p:nvPr/>
        </p:nvSpPr>
        <p:spPr>
          <a:xfrm>
            <a:off x="400050" y="4191000"/>
            <a:ext cx="93345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2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行业数字本体，是企业运营管理智能化的共同语言</a:t>
            </a:r>
            <a:endParaRPr sz="22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lose-accent"/>
          <p:cNvSpPr>
            <a:spLocks noGrp="1"/>
          </p:cNvSpPr>
          <p:nvPr/>
        </p:nvSpPr>
        <p:spPr>
          <a:xfrm>
            <a:off x="400050" y="5581650"/>
            <a:ext cx="11391900" cy="114300"/>
          </a:xfrm>
          <a:prstGeom prst="rect">
            <a:avLst/>
          </a:prstGeom>
          <a:solidFill>
            <a:srgbClr val="2878FF"/>
          </a:solidFill>
          <a:ln w="0">
            <a:noFill/>
            <a:prstDash val="soli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运营管理数字模型，把经验沉淀为可计算的决策逻辑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1047750" y="3143250"/>
            <a:ext cx="9906000" cy="0"/>
          </a:xfrm>
          <a:prstGeom prst="straightConnector1">
            <a:avLst/>
          </a:prstGeom>
          <a:ln w="19050">
            <a:solidFill>
              <a:srgbClr val="0A0A0A"/>
            </a:solidFill>
            <a:prstDash val="solid"/>
          </a:ln>
        </p:spPr>
      </p:cxnSp>
      <p:sp>
        <p:nvSpPr>
          <p:cNvPr id="5" name="dot0"/>
          <p:cNvSpPr>
            <a:spLocks noGrp="1"/>
          </p:cNvSpPr>
          <p:nvPr/>
        </p:nvSpPr>
        <p:spPr>
          <a:xfrm>
            <a:off x="12573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6" name="step0"/>
          <p:cNvSpPr>
            <a:spLocks noGrp="1"/>
          </p:cNvSpPr>
          <p:nvPr/>
        </p:nvSpPr>
        <p:spPr>
          <a:xfrm>
            <a:off x="7620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定义对象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desc0"/>
          <p:cNvSpPr>
            <a:spLocks noGrp="1"/>
          </p:cNvSpPr>
          <p:nvPr/>
        </p:nvSpPr>
        <p:spPr>
          <a:xfrm>
            <a:off x="7620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门店、商品、顾客、原料、组织与资金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dot1"/>
          <p:cNvSpPr>
            <a:spLocks noGrp="1"/>
          </p:cNvSpPr>
          <p:nvPr/>
        </p:nvSpPr>
        <p:spPr>
          <a:xfrm>
            <a:off x="41148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9" name="step1"/>
          <p:cNvSpPr>
            <a:spLocks noGrp="1"/>
          </p:cNvSpPr>
          <p:nvPr/>
        </p:nvSpPr>
        <p:spPr>
          <a:xfrm>
            <a:off x="36195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连接关系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desc1"/>
          <p:cNvSpPr>
            <a:spLocks noGrp="1"/>
          </p:cNvSpPr>
          <p:nvPr/>
        </p:nvSpPr>
        <p:spPr>
          <a:xfrm>
            <a:off x="36195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销售、成本、库存、人员和供应链相互关联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dot2"/>
          <p:cNvSpPr>
            <a:spLocks noGrp="1"/>
          </p:cNvSpPr>
          <p:nvPr/>
        </p:nvSpPr>
        <p:spPr>
          <a:xfrm>
            <a:off x="69723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2" name="step2"/>
          <p:cNvSpPr>
            <a:spLocks noGrp="1"/>
          </p:cNvSpPr>
          <p:nvPr/>
        </p:nvSpPr>
        <p:spPr>
          <a:xfrm>
            <a:off x="64770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衡量状态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desc2"/>
          <p:cNvSpPr>
            <a:spLocks noGrp="1"/>
          </p:cNvSpPr>
          <p:nvPr/>
        </p:nvSpPr>
        <p:spPr>
          <a:xfrm>
            <a:off x="64770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统一指标判断健康度、风险与利润机会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ot3"/>
          <p:cNvSpPr>
            <a:spLocks noGrp="1"/>
          </p:cNvSpPr>
          <p:nvPr/>
        </p:nvSpPr>
        <p:spPr>
          <a:xfrm>
            <a:off x="9829800" y="2990850"/>
            <a:ext cx="304800" cy="304800"/>
          </a:xfrm>
          <a:prstGeom prst="roundRect">
            <a:avLst>
              <a:gd name="adj" fmla="val 25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5" name="step3"/>
          <p:cNvSpPr>
            <a:spLocks noGrp="1"/>
          </p:cNvSpPr>
          <p:nvPr/>
        </p:nvSpPr>
        <p:spPr>
          <a:xfrm>
            <a:off x="9334500" y="2000250"/>
            <a:ext cx="1762125" cy="6096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5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推演行动</a:t>
            </a:r>
            <a:endParaRPr sz="25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desc3"/>
          <p:cNvSpPr>
            <a:spLocks noGrp="1"/>
          </p:cNvSpPr>
          <p:nvPr/>
        </p:nvSpPr>
        <p:spPr>
          <a:xfrm>
            <a:off x="9334500" y="3571875"/>
            <a:ext cx="200025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结合最佳实践预测影响并形成决策建议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loop"/>
          <p:cNvSpPr>
            <a:spLocks noGrp="1"/>
          </p:cNvSpPr>
          <p:nvPr/>
        </p:nvSpPr>
        <p:spPr>
          <a:xfrm>
            <a:off x="400050" y="5391150"/>
            <a:ext cx="11391900" cy="5715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8" name="looptext"/>
          <p:cNvSpPr>
            <a:spLocks noGrp="1"/>
          </p:cNvSpPr>
          <p:nvPr/>
        </p:nvSpPr>
        <p:spPr>
          <a:xfrm>
            <a:off x="628650" y="5514975"/>
            <a:ext cx="1093470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667"/>
          </a:bodyPr>
          <a:lstStyle/>
          <a:p>
            <a:pPr algn="ctr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企业经营经验 → 行业数字模型 → AI 智脑分析 → 决策结果反馈 → 模型持续进化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行业数字本体，让分散数据还原为完整经营图景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domain0"/>
          <p:cNvSpPr>
            <a:spLocks noGrp="1"/>
          </p:cNvSpPr>
          <p:nvPr/>
        </p:nvSpPr>
        <p:spPr>
          <a:xfrm>
            <a:off x="400050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dno0"/>
          <p:cNvSpPr>
            <a:spLocks noGrp="1"/>
          </p:cNvSpPr>
          <p:nvPr/>
        </p:nvSpPr>
        <p:spPr>
          <a:xfrm>
            <a:off x="59055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01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dh0"/>
          <p:cNvSpPr>
            <a:spLocks noGrp="1"/>
          </p:cNvSpPr>
          <p:nvPr/>
        </p:nvSpPr>
        <p:spPr>
          <a:xfrm>
            <a:off x="59055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收入增长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db0"/>
          <p:cNvSpPr>
            <a:spLocks noGrp="1"/>
          </p:cNvSpPr>
          <p:nvPr/>
        </p:nvSpPr>
        <p:spPr>
          <a:xfrm>
            <a:off x="59055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营收 / 餐段 / 渠道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会员复购 / 平台优惠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domain1"/>
          <p:cNvSpPr>
            <a:spLocks noGrp="1"/>
          </p:cNvSpPr>
          <p:nvPr/>
        </p:nvSpPr>
        <p:spPr>
          <a:xfrm>
            <a:off x="2676525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9" name="dno1"/>
          <p:cNvSpPr>
            <a:spLocks noGrp="1"/>
          </p:cNvSpPr>
          <p:nvPr/>
        </p:nvSpPr>
        <p:spPr>
          <a:xfrm>
            <a:off x="2867025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02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dh1"/>
          <p:cNvSpPr>
            <a:spLocks noGrp="1"/>
          </p:cNvSpPr>
          <p:nvPr/>
        </p:nvSpPr>
        <p:spPr>
          <a:xfrm>
            <a:off x="2867025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商品经营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db1"/>
          <p:cNvSpPr>
            <a:spLocks noGrp="1"/>
          </p:cNvSpPr>
          <p:nvPr/>
        </p:nvSpPr>
        <p:spPr>
          <a:xfrm>
            <a:off x="2867025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SKU 分层 / 搭售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菜品成本 / BOM 穿透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domain2"/>
          <p:cNvSpPr>
            <a:spLocks noGrp="1"/>
          </p:cNvSpPr>
          <p:nvPr/>
        </p:nvSpPr>
        <p:spPr>
          <a:xfrm>
            <a:off x="4953000" y="1905000"/>
            <a:ext cx="2047875" cy="33337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3" name="dno2"/>
          <p:cNvSpPr>
            <a:spLocks noGrp="1"/>
          </p:cNvSpPr>
          <p:nvPr/>
        </p:nvSpPr>
        <p:spPr>
          <a:xfrm>
            <a:off x="514350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03</a:t>
            </a:r>
            <a:endParaRPr sz="18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dh2"/>
          <p:cNvSpPr>
            <a:spLocks noGrp="1"/>
          </p:cNvSpPr>
          <p:nvPr/>
        </p:nvSpPr>
        <p:spPr>
          <a:xfrm>
            <a:off x="514350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供应链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db2"/>
          <p:cNvSpPr>
            <a:spLocks noGrp="1"/>
          </p:cNvSpPr>
          <p:nvPr/>
        </p:nvSpPr>
        <p:spPr>
          <a:xfrm>
            <a:off x="514350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采购 / 库存 / 配送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中央厨房 / 生产要货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domain3"/>
          <p:cNvSpPr>
            <a:spLocks noGrp="1"/>
          </p:cNvSpPr>
          <p:nvPr/>
        </p:nvSpPr>
        <p:spPr>
          <a:xfrm>
            <a:off x="7229475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7" name="dno3"/>
          <p:cNvSpPr>
            <a:spLocks noGrp="1"/>
          </p:cNvSpPr>
          <p:nvPr/>
        </p:nvSpPr>
        <p:spPr>
          <a:xfrm>
            <a:off x="7419975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04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dh3"/>
          <p:cNvSpPr>
            <a:spLocks noGrp="1"/>
          </p:cNvSpPr>
          <p:nvPr/>
        </p:nvSpPr>
        <p:spPr>
          <a:xfrm>
            <a:off x="7419975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门店效率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9" name="db3"/>
          <p:cNvSpPr>
            <a:spLocks noGrp="1"/>
          </p:cNvSpPr>
          <p:nvPr/>
        </p:nvSpPr>
        <p:spPr>
          <a:xfrm>
            <a:off x="7419975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407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费用 / 人效 / 排班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区域与店长工作台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domain4"/>
          <p:cNvSpPr>
            <a:spLocks noGrp="1"/>
          </p:cNvSpPr>
          <p:nvPr/>
        </p:nvSpPr>
        <p:spPr>
          <a:xfrm>
            <a:off x="9505950" y="1905000"/>
            <a:ext cx="2047875" cy="33337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21" name="dno4"/>
          <p:cNvSpPr>
            <a:spLocks noGrp="1"/>
          </p:cNvSpPr>
          <p:nvPr/>
        </p:nvSpPr>
        <p:spPr>
          <a:xfrm>
            <a:off x="9696450" y="2114550"/>
            <a:ext cx="523875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8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dh4"/>
          <p:cNvSpPr>
            <a:spLocks noGrp="1"/>
          </p:cNvSpPr>
          <p:nvPr/>
        </p:nvSpPr>
        <p:spPr>
          <a:xfrm>
            <a:off x="9696450" y="2800350"/>
            <a:ext cx="1666875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治理与风控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3" name="db4"/>
          <p:cNvSpPr>
            <a:spLocks noGrp="1"/>
          </p:cNvSpPr>
          <p:nvPr/>
        </p:nvSpPr>
        <p:spPr>
          <a:xfrm>
            <a:off x="9696450" y="3667125"/>
            <a:ext cx="1666875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4643"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数据质量 / 指标字典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本体标准 / 风险内控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scope"/>
          <p:cNvSpPr>
            <a:spLocks noGrp="1"/>
          </p:cNvSpPr>
          <p:nvPr/>
        </p:nvSpPr>
        <p:spPr>
          <a:xfrm>
            <a:off x="400050" y="5629275"/>
            <a:ext cx="10668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7436"/>
          </a:bodyPr>
          <a:lstStyle/>
          <a:p>
            <a:pPr algn="l">
              <a:def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数据不再按系统孤立存在，而是围绕经营对象、业务关系和管理目标被统一理解。</a:t>
            </a:r>
            <a:endParaRPr sz="195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不是生产更多数据，而是让现有数据拥有统一语义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05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layer0"/>
          <p:cNvSpPr>
            <a:spLocks noGrp="1"/>
          </p:cNvSpPr>
          <p:nvPr/>
        </p:nvSpPr>
        <p:spPr>
          <a:xfrm>
            <a:off x="762000" y="1657350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5" name="lh0"/>
          <p:cNvSpPr>
            <a:spLocks noGrp="1"/>
          </p:cNvSpPr>
          <p:nvPr/>
        </p:nvSpPr>
        <p:spPr>
          <a:xfrm>
            <a:off x="1000125" y="1838325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企业现有数据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lb0"/>
          <p:cNvSpPr>
            <a:spLocks noGrp="1"/>
          </p:cNvSpPr>
          <p:nvPr/>
        </p:nvSpPr>
        <p:spPr>
          <a:xfrm>
            <a:off x="3524250" y="1838325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POS · ERP · 会员 · 库存 · 采购 · 配送 · 财务 · 人事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layer1"/>
          <p:cNvSpPr>
            <a:spLocks noGrp="1"/>
          </p:cNvSpPr>
          <p:nvPr/>
        </p:nvSpPr>
        <p:spPr>
          <a:xfrm>
            <a:off x="762000" y="2657475"/>
            <a:ext cx="10668000" cy="7429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8" name="lh1"/>
          <p:cNvSpPr>
            <a:spLocks noGrp="1"/>
          </p:cNvSpPr>
          <p:nvPr/>
        </p:nvSpPr>
        <p:spPr>
          <a:xfrm>
            <a:off x="1000125" y="283845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行业数字本体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lb1"/>
          <p:cNvSpPr>
            <a:spLocks noGrp="1"/>
          </p:cNvSpPr>
          <p:nvPr/>
        </p:nvSpPr>
        <p:spPr>
          <a:xfrm>
            <a:off x="3524250" y="2838450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 · 商品 · 顾客 · 原料 · 组织 · 资金 · 业务关系</a:t>
            </a:r>
            <a:endParaRPr sz="1575" b="0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layer2"/>
          <p:cNvSpPr>
            <a:spLocks noGrp="1"/>
          </p:cNvSpPr>
          <p:nvPr/>
        </p:nvSpPr>
        <p:spPr>
          <a:xfrm>
            <a:off x="762000" y="3657600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1" name="lh2"/>
          <p:cNvSpPr>
            <a:spLocks noGrp="1"/>
          </p:cNvSpPr>
          <p:nvPr/>
        </p:nvSpPr>
        <p:spPr>
          <a:xfrm>
            <a:off x="1000125" y="3838575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运营管理模型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lb2"/>
          <p:cNvSpPr>
            <a:spLocks noGrp="1"/>
          </p:cNvSpPr>
          <p:nvPr/>
        </p:nvSpPr>
        <p:spPr>
          <a:xfrm>
            <a:off x="3524250" y="3838575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收入质量 · 成本桥 · 人效 · 风险 · 对标 · 预测 · 决策规则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layer3"/>
          <p:cNvSpPr>
            <a:spLocks noGrp="1"/>
          </p:cNvSpPr>
          <p:nvPr/>
        </p:nvSpPr>
        <p:spPr>
          <a:xfrm>
            <a:off x="762000" y="4657725"/>
            <a:ext cx="10668000" cy="7429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4" name="lh3"/>
          <p:cNvSpPr>
            <a:spLocks noGrp="1"/>
          </p:cNvSpPr>
          <p:nvPr/>
        </p:nvSpPr>
        <p:spPr>
          <a:xfrm>
            <a:off x="1000125" y="4838700"/>
            <a:ext cx="23812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8611"/>
          </a:bodyPr>
          <a:lstStyle/>
          <a:p>
            <a:pPr algn="l">
              <a:def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经营智脑</a:t>
            </a:r>
            <a:endParaRPr sz="18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5" name="lb3"/>
          <p:cNvSpPr>
            <a:spLocks noGrp="1"/>
          </p:cNvSpPr>
          <p:nvPr/>
        </p:nvSpPr>
        <p:spPr>
          <a:xfrm>
            <a:off x="3524250" y="4838700"/>
            <a:ext cx="752475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理解现状 · 解释原因 · 生成建议 · 推演影响 · 辅助决策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foundation"/>
          <p:cNvSpPr>
            <a:spLocks noGrp="1"/>
          </p:cNvSpPr>
          <p:nvPr/>
        </p:nvSpPr>
        <p:spPr>
          <a:xfrm>
            <a:off x="762000" y="5876925"/>
            <a:ext cx="10287000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8406"/>
          </a:bodyPr>
          <a:lstStyle/>
          <a:p>
            <a:pPr algn="ctr">
              <a:def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统一语义、统一口径和证据追溯，是 AI 能够理解企业经营的前提。</a:t>
            </a:r>
            <a:endParaRPr sz="17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AICO · 行业数字本体与 AI 经营智脑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智脑：看清现在，推演未来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06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aih0"/>
          <p:cNvSpPr>
            <a:spLocks noGrp="1"/>
          </p:cNvSpPr>
          <p:nvPr/>
        </p:nvSpPr>
        <p:spPr>
          <a:xfrm>
            <a:off x="4000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确定性规则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000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6" name="aib0"/>
          <p:cNvSpPr>
            <a:spLocks noGrp="1"/>
          </p:cNvSpPr>
          <p:nvPr/>
        </p:nvSpPr>
        <p:spPr>
          <a:xfrm>
            <a:off x="4000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口径计算、阈值预警、异常金额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高风险决策可解释、可复算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aih1"/>
          <p:cNvSpPr>
            <a:spLocks noGrp="1"/>
          </p:cNvSpPr>
          <p:nvPr/>
        </p:nvSpPr>
        <p:spPr>
          <a:xfrm>
            <a:off x="32575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预测模型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32575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9" name="aib1"/>
          <p:cNvSpPr>
            <a:spLocks noGrp="1"/>
          </p:cNvSpPr>
          <p:nvPr/>
        </p:nvSpPr>
        <p:spPr>
          <a:xfrm>
            <a:off x="32575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客流、排班、原料需求、趋势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将经验判断变成可更新的预测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aih2"/>
          <p:cNvSpPr>
            <a:spLocks noGrp="1"/>
          </p:cNvSpPr>
          <p:nvPr/>
        </p:nvSpPr>
        <p:spPr>
          <a:xfrm>
            <a:off x="61150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大模型助手</a:t>
            </a:r>
            <a:endParaRPr sz="217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115050" y="2667000"/>
            <a:ext cx="2476500" cy="0"/>
          </a:xfrm>
          <a:prstGeom prst="straightConnector1">
            <a:avLst/>
          </a:prstGeom>
          <a:ln w="28575">
            <a:solidFill>
              <a:srgbClr val="2878FF"/>
            </a:solidFill>
            <a:prstDash val="solid"/>
          </a:ln>
        </p:spPr>
      </p:cxnSp>
      <p:sp>
        <p:nvSpPr>
          <p:cNvPr id="12" name="aib2"/>
          <p:cNvSpPr>
            <a:spLocks noGrp="1"/>
          </p:cNvSpPr>
          <p:nvPr/>
        </p:nvSpPr>
        <p:spPr>
          <a:xfrm>
            <a:off x="61150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归因线索、经营摘要、任务草案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把复杂分析翻译成角色化行动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aih3"/>
          <p:cNvSpPr>
            <a:spLocks noGrp="1"/>
          </p:cNvSpPr>
          <p:nvPr/>
        </p:nvSpPr>
        <p:spPr>
          <a:xfrm>
            <a:off x="8972550" y="2047875"/>
            <a:ext cx="2476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7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人工审批</a:t>
            </a:r>
            <a:endParaRPr sz="217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8972550" y="2667000"/>
            <a:ext cx="2476500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5" name="aib3"/>
          <p:cNvSpPr>
            <a:spLocks noGrp="1"/>
          </p:cNvSpPr>
          <p:nvPr/>
        </p:nvSpPr>
        <p:spPr>
          <a:xfrm>
            <a:off x="8972550" y="3048000"/>
            <a:ext cx="2476500" cy="1047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9603" lnSpcReduction="1000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财务确认、任务验收、策略发布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关键结论保留业务责任与审计链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principle"/>
          <p:cNvSpPr>
            <a:spLocks noGrp="1"/>
          </p:cNvSpPr>
          <p:nvPr/>
        </p:nvSpPr>
        <p:spPr>
          <a:xfrm>
            <a:off x="400050" y="5095875"/>
            <a:ext cx="11391900" cy="8382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7" name="principle-text"/>
          <p:cNvSpPr>
            <a:spLocks noGrp="1"/>
          </p:cNvSpPr>
          <p:nvPr/>
        </p:nvSpPr>
        <p:spPr>
          <a:xfrm>
            <a:off x="666750" y="5286375"/>
            <a:ext cx="1085850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ctr">
              <a:defRPr sz="1950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950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给出证据、原因假设、最佳实践与影响推演；最终决策仍由管理者掌握。</a:t>
            </a:r>
            <a:endParaRPr sz="1950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案例一：某区域连锁品牌开展食材成本专项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07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case-context"/>
          <p:cNvSpPr>
            <a:spLocks noGrp="1"/>
          </p:cNvSpPr>
          <p:nvPr/>
        </p:nvSpPr>
        <p:spPr>
          <a:xfrm>
            <a:off x="400050" y="1743075"/>
            <a:ext cx="2190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企业现象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case-context-body"/>
          <p:cNvSpPr>
            <a:spLocks noGrp="1"/>
          </p:cNvSpPr>
          <p:nvPr/>
        </p:nvSpPr>
        <p:spPr>
          <a:xfrm>
            <a:off x="400050" y="2343150"/>
            <a:ext cx="3667125" cy="1238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多个区域的门店成本率同时上升，传统报表只能看到门店排名，无法判断问题发生在采购、生产、配送还是门店。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6" name="case-index"/>
          <p:cNvSpPr>
            <a:spLocks noGrp="1"/>
          </p:cNvSpPr>
          <p:nvPr/>
        </p:nvSpPr>
        <p:spPr>
          <a:xfrm>
            <a:off x="400050" y="3905250"/>
            <a:ext cx="3667125" cy="133350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7" name="case-index-v"/>
          <p:cNvSpPr>
            <a:spLocks noGrp="1"/>
          </p:cNvSpPr>
          <p:nvPr/>
        </p:nvSpPr>
        <p:spPr>
          <a:xfrm>
            <a:off x="666750" y="4095750"/>
            <a:ext cx="1190625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1667"/>
          </a:bodyPr>
          <a:lstStyle/>
          <a:p>
            <a:pPr algn="l">
              <a:defRPr sz="33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30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112</a:t>
            </a:r>
            <a:endParaRPr sz="330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case-index-l"/>
          <p:cNvSpPr>
            <a:spLocks noGrp="1"/>
          </p:cNvSpPr>
          <p:nvPr/>
        </p:nvSpPr>
        <p:spPr>
          <a:xfrm>
            <a:off x="1952625" y="4114800"/>
            <a:ext cx="180975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实际成本指数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标准成本 = 100</a:t>
            </a:r>
            <a:endParaRPr sz="15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9" name="case-ai"/>
          <p:cNvSpPr>
            <a:spLocks noGrp="1"/>
          </p:cNvSpPr>
          <p:nvPr/>
        </p:nvSpPr>
        <p:spPr>
          <a:xfrm>
            <a:off x="4591050" y="1743075"/>
            <a:ext cx="3143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本体关联与智脑诊断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bullet-dot-250"/>
          <p:cNvSpPr>
            <a:spLocks noGrp="1"/>
          </p:cNvSpPr>
          <p:nvPr/>
        </p:nvSpPr>
        <p:spPr>
          <a:xfrm>
            <a:off x="4591050" y="24479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1" name="bullet-250"/>
          <p:cNvSpPr>
            <a:spLocks noGrp="1"/>
          </p:cNvSpPr>
          <p:nvPr/>
        </p:nvSpPr>
        <p:spPr>
          <a:xfrm>
            <a:off x="4819650" y="2381250"/>
            <a:ext cx="2914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761"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采购价格异常集中在少数核心原料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2" name="bullet-dot-326"/>
          <p:cNvSpPr>
            <a:spLocks noGrp="1"/>
          </p:cNvSpPr>
          <p:nvPr/>
        </p:nvSpPr>
        <p:spPr>
          <a:xfrm>
            <a:off x="4591050" y="31718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3" name="bullet-326"/>
          <p:cNvSpPr>
            <a:spLocks noGrp="1"/>
          </p:cNvSpPr>
          <p:nvPr/>
        </p:nvSpPr>
        <p:spPr>
          <a:xfrm>
            <a:off x="4819650" y="3105150"/>
            <a:ext cx="2914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761"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部分半成品实际耗用高于标准配方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bullet-dot-402"/>
          <p:cNvSpPr>
            <a:spLocks noGrp="1"/>
          </p:cNvSpPr>
          <p:nvPr/>
        </p:nvSpPr>
        <p:spPr>
          <a:xfrm>
            <a:off x="4591050" y="38957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5" name="bullet-402"/>
          <p:cNvSpPr>
            <a:spLocks noGrp="1"/>
          </p:cNvSpPr>
          <p:nvPr/>
        </p:nvSpPr>
        <p:spPr>
          <a:xfrm>
            <a:off x="4819650" y="3829050"/>
            <a:ext cx="291465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2784"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个别门店存在负耗用与盘点异常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case-action"/>
          <p:cNvSpPr>
            <a:spLocks noGrp="1"/>
          </p:cNvSpPr>
          <p:nvPr/>
        </p:nvSpPr>
        <p:spPr>
          <a:xfrm>
            <a:off x="8239125" y="1743075"/>
            <a:ext cx="31432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30 天动作与验收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case-action-body"/>
          <p:cNvSpPr>
            <a:spLocks noGrp="1"/>
          </p:cNvSpPr>
          <p:nvPr/>
        </p:nvSpPr>
        <p:spPr>
          <a:xfrm>
            <a:off x="8239125" y="2362200"/>
            <a:ext cx="3143250" cy="2286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• 核查核心原料采购价与供应商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• 复核配方单位、出成率和领料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• 对异常门店执行日盘点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endParaRPr sz="1650"/>
          </a:p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验收：同口径成本指数下降，销量、缺货与客诉不恶化。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case-result"/>
          <p:cNvSpPr>
            <a:spLocks noGrp="1"/>
          </p:cNvSpPr>
          <p:nvPr/>
        </p:nvSpPr>
        <p:spPr>
          <a:xfrm>
            <a:off x="8239125" y="4905375"/>
            <a:ext cx="3143250" cy="62865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9" name="case-result-t"/>
          <p:cNvSpPr>
            <a:spLocks noGrp="1"/>
          </p:cNvSpPr>
          <p:nvPr/>
        </p:nvSpPr>
        <p:spPr>
          <a:xfrm>
            <a:off x="8429625" y="5048250"/>
            <a:ext cx="2762250" cy="3429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8000"/>
          </a:bodyPr>
          <a:lstStyle/>
          <a:p>
            <a:pPr algn="ctr">
              <a:defRPr sz="18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目标指数：112 → 104</a:t>
            </a:r>
            <a:endParaRPr sz="187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case-foot"/>
          <p:cNvSpPr>
            <a:spLocks noGrp="1"/>
          </p:cNvSpPr>
          <p:nvPr/>
        </p:nvSpPr>
        <p:spPr>
          <a:xfrm>
            <a:off x="400050" y="5905500"/>
            <a:ext cx="762000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示意指标用于说明工作方法，不代表任何真实品牌经营结果。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7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门店 A-017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案例二：某门店营收靠前，却没有带来相应利润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08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store-thesis"/>
          <p:cNvSpPr>
            <a:spLocks noGrp="1"/>
          </p:cNvSpPr>
          <p:nvPr/>
        </p:nvSpPr>
        <p:spPr>
          <a:xfrm>
            <a:off x="400050" y="1638300"/>
            <a:ext cx="10763250" cy="4191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8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单看销售排名，它是一家“优秀门店”；加入成本、人工和优惠后，经营结论完全不同。</a:t>
            </a:r>
            <a:endParaRPr sz="18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sm0"/>
          <p:cNvSpPr>
            <a:spLocks noGrp="1"/>
          </p:cNvSpPr>
          <p:nvPr/>
        </p:nvSpPr>
        <p:spPr>
          <a:xfrm>
            <a:off x="400050" y="2324100"/>
            <a:ext cx="2524125" cy="1238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6" name="smv0"/>
          <p:cNvSpPr>
            <a:spLocks noGrp="1"/>
          </p:cNvSpPr>
          <p:nvPr/>
        </p:nvSpPr>
        <p:spPr>
          <a:xfrm>
            <a:off x="590550" y="2514600"/>
            <a:ext cx="10001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325"/>
          </a:bodyPr>
          <a:lstStyle/>
          <a:p>
            <a:pPr algn="l">
              <a:def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118</a:t>
            </a:r>
            <a:endParaRPr sz="29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7" name="sml0"/>
          <p:cNvSpPr>
            <a:spLocks noGrp="1"/>
          </p:cNvSpPr>
          <p:nvPr/>
        </p:nvSpPr>
        <p:spPr>
          <a:xfrm>
            <a:off x="1638300" y="2600325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营收指数</a:t>
            </a:r>
            <a:endParaRPr sz="14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sm1"/>
          <p:cNvSpPr>
            <a:spLocks noGrp="1"/>
          </p:cNvSpPr>
          <p:nvPr/>
        </p:nvSpPr>
        <p:spPr>
          <a:xfrm>
            <a:off x="3219450" y="2324100"/>
            <a:ext cx="2524125" cy="1238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9" name="smv1"/>
          <p:cNvSpPr>
            <a:spLocks noGrp="1"/>
          </p:cNvSpPr>
          <p:nvPr/>
        </p:nvSpPr>
        <p:spPr>
          <a:xfrm>
            <a:off x="3409950" y="2514600"/>
            <a:ext cx="10001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325"/>
          </a:bodyPr>
          <a:lstStyle/>
          <a:p>
            <a:pPr algn="l">
              <a:def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132</a:t>
            </a:r>
            <a:endParaRPr sz="29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0" name="sml1"/>
          <p:cNvSpPr>
            <a:spLocks noGrp="1"/>
          </p:cNvSpPr>
          <p:nvPr/>
        </p:nvSpPr>
        <p:spPr>
          <a:xfrm>
            <a:off x="4457700" y="2600325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人工率指数</a:t>
            </a:r>
            <a:endParaRPr sz="14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sm2"/>
          <p:cNvSpPr>
            <a:spLocks noGrp="1"/>
          </p:cNvSpPr>
          <p:nvPr/>
        </p:nvSpPr>
        <p:spPr>
          <a:xfrm>
            <a:off x="6038850" y="2324100"/>
            <a:ext cx="2524125" cy="1238250"/>
          </a:xfrm>
          <a:prstGeom prst="rect">
            <a:avLst/>
          </a:prstGeom>
          <a:solidFill>
            <a:srgbClr val="F0F1F3"/>
          </a:solidFill>
          <a:ln w="0">
            <a:noFill/>
            <a:prstDash val="solid"/>
          </a:ln>
        </p:spPr>
      </p:sp>
      <p:sp>
        <p:nvSpPr>
          <p:cNvPr id="12" name="smv2"/>
          <p:cNvSpPr>
            <a:spLocks noGrp="1"/>
          </p:cNvSpPr>
          <p:nvPr/>
        </p:nvSpPr>
        <p:spPr>
          <a:xfrm>
            <a:off x="6229350" y="2514600"/>
            <a:ext cx="10001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325"/>
          </a:bodyPr>
          <a:lstStyle/>
          <a:p>
            <a:pPr algn="l">
              <a:def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925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141</a:t>
            </a:r>
            <a:endParaRPr sz="2925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3" name="sml2"/>
          <p:cNvSpPr>
            <a:spLocks noGrp="1"/>
          </p:cNvSpPr>
          <p:nvPr/>
        </p:nvSpPr>
        <p:spPr>
          <a:xfrm>
            <a:off x="7277100" y="2600325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3750"/>
          </a:bodyPr>
          <a:lstStyle/>
          <a:p>
            <a:pPr algn="l">
              <a:def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优惠成本指数</a:t>
            </a:r>
            <a:endParaRPr sz="14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sm3"/>
          <p:cNvSpPr>
            <a:spLocks noGrp="1"/>
          </p:cNvSpPr>
          <p:nvPr/>
        </p:nvSpPr>
        <p:spPr>
          <a:xfrm>
            <a:off x="8858250" y="2324100"/>
            <a:ext cx="2524125" cy="12382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15" name="smv3"/>
          <p:cNvSpPr>
            <a:spLocks noGrp="1"/>
          </p:cNvSpPr>
          <p:nvPr/>
        </p:nvSpPr>
        <p:spPr>
          <a:xfrm>
            <a:off x="9048750" y="2514600"/>
            <a:ext cx="1000125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6325"/>
          </a:bodyPr>
          <a:lstStyle/>
          <a:p>
            <a:pPr algn="l">
              <a:defRPr sz="29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925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62</a:t>
            </a:r>
            <a:endParaRPr sz="2925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6" name="sml3"/>
          <p:cNvSpPr>
            <a:spLocks noGrp="1"/>
          </p:cNvSpPr>
          <p:nvPr/>
        </p:nvSpPr>
        <p:spPr>
          <a:xfrm>
            <a:off x="10096500" y="2600325"/>
            <a:ext cx="1095375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3750"/>
          </a:bodyPr>
          <a:lstStyle/>
          <a:p>
            <a:pPr algn="l">
              <a:def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4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贡献利润指数</a:t>
            </a:r>
            <a:endParaRPr sz="14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store-root"/>
          <p:cNvSpPr>
            <a:spLocks noGrp="1"/>
          </p:cNvSpPr>
          <p:nvPr/>
        </p:nvSpPr>
        <p:spPr>
          <a:xfrm>
            <a:off x="400050" y="4000500"/>
            <a:ext cx="4476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与规则联合给出的根因线索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bullet-dot-480"/>
          <p:cNvSpPr>
            <a:spLocks noGrp="1"/>
          </p:cNvSpPr>
          <p:nvPr/>
        </p:nvSpPr>
        <p:spPr>
          <a:xfrm>
            <a:off x="400050" y="463867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19" name="bullet-480"/>
          <p:cNvSpPr>
            <a:spLocks noGrp="1"/>
          </p:cNvSpPr>
          <p:nvPr/>
        </p:nvSpPr>
        <p:spPr>
          <a:xfrm>
            <a:off x="628650" y="4572000"/>
            <a:ext cx="4724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低谷时段人员配置没有随客流下降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bullet-dot-538"/>
          <p:cNvSpPr>
            <a:spLocks noGrp="1"/>
          </p:cNvSpPr>
          <p:nvPr/>
        </p:nvSpPr>
        <p:spPr>
          <a:xfrm>
            <a:off x="400050" y="519112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1" name="bullet-538"/>
          <p:cNvSpPr>
            <a:spLocks noGrp="1"/>
          </p:cNvSpPr>
          <p:nvPr/>
        </p:nvSpPr>
        <p:spPr>
          <a:xfrm>
            <a:off x="628650" y="5124450"/>
            <a:ext cx="4724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高优惠订单集中在低贡献渠道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2" name="bullet-dot-596"/>
          <p:cNvSpPr>
            <a:spLocks noGrp="1"/>
          </p:cNvSpPr>
          <p:nvPr/>
        </p:nvSpPr>
        <p:spPr>
          <a:xfrm>
            <a:off x="400050" y="5743575"/>
            <a:ext cx="95250" cy="95250"/>
          </a:xfrm>
          <a:prstGeom prst="roundRect">
            <a:avLst>
              <a:gd name="adj" fmla="val 50000"/>
            </a:avLst>
          </a:prstGeom>
          <a:solidFill>
            <a:srgbClr val="2878FF"/>
          </a:solidFill>
          <a:ln w="0">
            <a:noFill/>
            <a:prstDash val="solid"/>
          </a:ln>
        </p:spPr>
      </p:sp>
      <p:sp>
        <p:nvSpPr>
          <p:cNvPr id="23" name="bullet-596"/>
          <p:cNvSpPr>
            <a:spLocks noGrp="1"/>
          </p:cNvSpPr>
          <p:nvPr/>
        </p:nvSpPr>
        <p:spPr>
          <a:xfrm>
            <a:off x="628650" y="5676900"/>
            <a:ext cx="4724400" cy="476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两类高销量菜品实际耗用偏离标准</a:t>
            </a:r>
            <a:endParaRPr sz="1650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4" name="store-plan"/>
          <p:cNvSpPr>
            <a:spLocks noGrp="1"/>
          </p:cNvSpPr>
          <p:nvPr/>
        </p:nvSpPr>
        <p:spPr>
          <a:xfrm>
            <a:off x="6477000" y="4000500"/>
            <a:ext cx="219075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门店整改卡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5" name="store-plan-box"/>
          <p:cNvSpPr>
            <a:spLocks noGrp="1"/>
          </p:cNvSpPr>
          <p:nvPr/>
        </p:nvSpPr>
        <p:spPr>
          <a:xfrm>
            <a:off x="6477000" y="4533900"/>
            <a:ext cx="4905375" cy="1352550"/>
          </a:xfrm>
          <a:prstGeom prst="rect">
            <a:avLst/>
          </a:prstGeom>
          <a:solidFill>
            <a:srgbClr val="EAF5FB"/>
          </a:solidFill>
          <a:ln w="0">
            <a:noFill/>
            <a:prstDash val="solid"/>
          </a:ln>
        </p:spPr>
      </p:sp>
      <p:sp>
        <p:nvSpPr>
          <p:cNvPr id="26" name="store-plan-text"/>
          <p:cNvSpPr>
            <a:spLocks noGrp="1"/>
          </p:cNvSpPr>
          <p:nvPr/>
        </p:nvSpPr>
        <p:spPr>
          <a:xfrm>
            <a:off x="6715125" y="4714875"/>
            <a:ext cx="4429125" cy="952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6590"/>
          </a:bodyPr>
          <a:lstStyle/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lang="zh-CN" sz="1575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要求：</a:t>
            </a:r>
            <a:r>
              <a:rPr sz="1575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低谷缩班与跨岗 → 活动分时停投 → 核心原料抽称日清</a:t>
            </a:r>
            <a:endParaRPr sz="1575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  <a:p>
            <a:pPr marL="285750" indent="-285750">
              <a:buFont typeface="Arial" panose="020B0604020202090204" pitchFamily="34" charset="0"/>
              <a:buChar char="•"/>
            </a:pPr>
            <a:endParaRPr sz="1575"/>
          </a:p>
          <a:p>
            <a:pPr marL="285750" indent="-285750" algn="l">
              <a:buFont typeface="Arial" panose="020B0604020202090204" pitchFamily="34" charset="0"/>
              <a:buChar char="•"/>
              <a:defRPr sz="1575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验收：每工时贡献提高、活动净贡献转正、成本差异收窄，同时监控出餐时长与客诉。</a:t>
            </a:r>
            <a:endParaRPr sz="1575" b="0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eyebrow"/>
          <p:cNvSpPr>
            <a:spLocks noGrp="1"/>
          </p:cNvSpPr>
          <p:nvPr/>
        </p:nvSpPr>
        <p:spPr>
          <a:xfrm>
            <a:off x="400050" y="285750"/>
            <a:ext cx="6191250" cy="2667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833"/>
          </a:bodyPr>
          <a:lstStyle/>
          <a:p>
            <a:pPr algn="l">
              <a:def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1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复合案例 · 营销活动 X</a:t>
            </a:r>
            <a:endParaRPr sz="1200" b="1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" name="title"/>
          <p:cNvSpPr>
            <a:spLocks noGrp="1"/>
          </p:cNvSpPr>
          <p:nvPr/>
        </p:nvSpPr>
        <p:spPr>
          <a:xfrm>
            <a:off x="400050" y="647700"/>
            <a:ext cx="11049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6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案例三：订单增长了，活动却可能在消耗利润</a:t>
            </a:r>
            <a:endParaRPr sz="36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3" name="page"/>
          <p:cNvSpPr>
            <a:spLocks noGrp="1"/>
          </p:cNvSpPr>
          <p:nvPr/>
        </p:nvSpPr>
        <p:spPr>
          <a:xfrm>
            <a:off x="11220450" y="6305550"/>
            <a:ext cx="571500" cy="209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68889"/>
          </a:bodyPr>
          <a:lstStyle/>
          <a:p>
            <a:pPr algn="r">
              <a:def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1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09</a:t>
            </a:r>
            <a:endParaRPr sz="11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4" name="mv0"/>
          <p:cNvSpPr>
            <a:spLocks noGrp="1"/>
          </p:cNvSpPr>
          <p:nvPr/>
        </p:nvSpPr>
        <p:spPr>
          <a:xfrm>
            <a:off x="400050" y="1952625"/>
            <a:ext cx="23812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7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750" b="1">
                <a:solidFill>
                  <a:srgbClr val="2878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115</a:t>
            </a:r>
            <a:endParaRPr sz="3750" b="1">
              <a:solidFill>
                <a:srgbClr val="2878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5" name="ml0"/>
          <p:cNvSpPr>
            <a:spLocks noGrp="1"/>
          </p:cNvSpPr>
          <p:nvPr/>
        </p:nvSpPr>
        <p:spPr>
          <a:xfrm>
            <a:off x="400050" y="2743200"/>
            <a:ext cx="23812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212"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订单指数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400050" y="3238500"/>
            <a:ext cx="2381250" cy="0"/>
          </a:xfrm>
          <a:prstGeom prst="straightConnector1">
            <a:avLst/>
          </a:prstGeom>
          <a:ln w="38100">
            <a:solidFill>
              <a:srgbClr val="2878FF"/>
            </a:solidFill>
            <a:prstDash val="solid"/>
          </a:ln>
        </p:spPr>
      </p:cxnSp>
      <p:sp>
        <p:nvSpPr>
          <p:cNvPr id="7" name="mv1"/>
          <p:cNvSpPr>
            <a:spLocks noGrp="1"/>
          </p:cNvSpPr>
          <p:nvPr/>
        </p:nvSpPr>
        <p:spPr>
          <a:xfrm>
            <a:off x="3257550" y="1952625"/>
            <a:ext cx="23812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750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750" b="1">
                <a:solidFill>
                  <a:srgbClr val="E55555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82</a:t>
            </a:r>
            <a:endParaRPr sz="3750" b="1">
              <a:solidFill>
                <a:srgbClr val="E55555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8" name="ml1"/>
          <p:cNvSpPr>
            <a:spLocks noGrp="1"/>
          </p:cNvSpPr>
          <p:nvPr/>
        </p:nvSpPr>
        <p:spPr>
          <a:xfrm>
            <a:off x="3257550" y="2743200"/>
            <a:ext cx="23812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212"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活动贡献指数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>
            <a:off x="3257550" y="3238500"/>
            <a:ext cx="2381250" cy="0"/>
          </a:xfrm>
          <a:prstGeom prst="straightConnector1">
            <a:avLst/>
          </a:prstGeom>
          <a:ln w="38100">
            <a:solidFill>
              <a:srgbClr val="E55555"/>
            </a:solidFill>
            <a:prstDash val="solid"/>
          </a:ln>
        </p:spPr>
      </p:cxnSp>
      <p:sp>
        <p:nvSpPr>
          <p:cNvPr id="10" name="mv2"/>
          <p:cNvSpPr>
            <a:spLocks noGrp="1"/>
          </p:cNvSpPr>
          <p:nvPr/>
        </p:nvSpPr>
        <p:spPr>
          <a:xfrm>
            <a:off x="6115050" y="1952625"/>
            <a:ext cx="2381250" cy="714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3750" b="1">
                <a:solidFill>
                  <a:srgbClr val="D8912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3750" b="1">
                <a:solidFill>
                  <a:srgbClr val="D8912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93</a:t>
            </a:r>
            <a:endParaRPr sz="3750" b="1">
              <a:solidFill>
                <a:srgbClr val="D8912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1" name="ml2"/>
          <p:cNvSpPr>
            <a:spLocks noGrp="1"/>
          </p:cNvSpPr>
          <p:nvPr/>
        </p:nvSpPr>
        <p:spPr>
          <a:xfrm>
            <a:off x="6115050" y="2743200"/>
            <a:ext cx="2381250" cy="3333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6212"/>
          </a:bodyPr>
          <a:lstStyle/>
          <a:p>
            <a:pPr algn="l">
              <a:def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65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复购指数</a:t>
            </a:r>
            <a:endParaRPr sz="165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6115050" y="3238500"/>
            <a:ext cx="2381250" cy="0"/>
          </a:xfrm>
          <a:prstGeom prst="straightConnector1">
            <a:avLst/>
          </a:prstGeom>
          <a:ln w="38100">
            <a:solidFill>
              <a:srgbClr val="D89122"/>
            </a:solidFill>
            <a:prstDash val="solid"/>
          </a:ln>
        </p:spPr>
      </p:cxnSp>
      <p:sp>
        <p:nvSpPr>
          <p:cNvPr id="13" name="m-read"/>
          <p:cNvSpPr>
            <a:spLocks noGrp="1"/>
          </p:cNvSpPr>
          <p:nvPr/>
        </p:nvSpPr>
        <p:spPr>
          <a:xfrm>
            <a:off x="9239250" y="1952625"/>
            <a:ext cx="20955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0476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智脑判断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4" name="m-read-b"/>
          <p:cNvSpPr>
            <a:spLocks noGrp="1"/>
          </p:cNvSpPr>
          <p:nvPr/>
        </p:nvSpPr>
        <p:spPr>
          <a:xfrm>
            <a:off x="9239250" y="2571750"/>
            <a:ext cx="2095500" cy="12382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活动带来订单，但佣金、优惠和食材成本吞噬增量；新增顾客没有形成足够二购。</a:t>
            </a:r>
            <a:endParaRPr sz="157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400050" y="4095750"/>
            <a:ext cx="10982325" cy="0"/>
          </a:xfrm>
          <a:prstGeom prst="straightConnector1">
            <a:avLst/>
          </a:prstGeom>
          <a:ln w="9525">
            <a:solidFill>
              <a:srgbClr val="B8BCC4"/>
            </a:solidFill>
            <a:prstDash val="solid"/>
          </a:ln>
        </p:spPr>
      </p:cxnSp>
      <p:sp>
        <p:nvSpPr>
          <p:cNvPr id="16" name="m-ai-h"/>
          <p:cNvSpPr>
            <a:spLocks noGrp="1"/>
          </p:cNvSpPr>
          <p:nvPr/>
        </p:nvSpPr>
        <p:spPr>
          <a:xfrm>
            <a:off x="400050" y="4476750"/>
            <a:ext cx="2286000" cy="3619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4524"/>
          </a:bodyPr>
          <a:lstStyle/>
          <a:p>
            <a:pPr algn="l">
              <a:def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2100" b="1">
                <a:solidFill>
                  <a:srgbClr val="0A0A0A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AI 辅助动作</a:t>
            </a:r>
            <a:endParaRPr sz="2100" b="1">
              <a:solidFill>
                <a:srgbClr val="0A0A0A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7" name="m-ai-b"/>
          <p:cNvSpPr>
            <a:spLocks noGrp="1"/>
          </p:cNvSpPr>
          <p:nvPr/>
        </p:nvSpPr>
        <p:spPr>
          <a:xfrm>
            <a:off x="400050" y="5010150"/>
            <a:ext cx="619125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/>
          </a:bodyPr>
          <a:lstStyle/>
          <a:p>
            <a:pPr algn="l">
              <a:def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725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识别高响应餐段与人群 → 缩小投放范围 → 保留贡献为正的组合 → 追踪 7/30 日复购</a:t>
            </a:r>
            <a:endParaRPr sz="1725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18" name="m-accept"/>
          <p:cNvSpPr>
            <a:spLocks noGrp="1"/>
          </p:cNvSpPr>
          <p:nvPr/>
        </p:nvSpPr>
        <p:spPr>
          <a:xfrm>
            <a:off x="7429500" y="4476750"/>
            <a:ext cx="3952875" cy="1219200"/>
          </a:xfrm>
          <a:prstGeom prst="rect">
            <a:avLst/>
          </a:prstGeom>
          <a:solidFill>
            <a:srgbClr val="0A0A0A"/>
          </a:solidFill>
          <a:ln w="0">
            <a:noFill/>
            <a:prstDash val="solid"/>
          </a:ln>
        </p:spPr>
      </p:sp>
      <p:sp>
        <p:nvSpPr>
          <p:cNvPr id="19" name="m-accept-h"/>
          <p:cNvSpPr>
            <a:spLocks noGrp="1"/>
          </p:cNvSpPr>
          <p:nvPr/>
        </p:nvSpPr>
        <p:spPr>
          <a:xfrm>
            <a:off x="7667625" y="4667250"/>
            <a:ext cx="3476625" cy="323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1333"/>
          </a:bodyPr>
          <a:lstStyle/>
          <a:p>
            <a:pPr algn="l">
              <a:defRPr sz="18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875" b="1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验收不只看订单量</a:t>
            </a:r>
            <a:endParaRPr sz="1875" b="1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0" name="m-accept-b"/>
          <p:cNvSpPr>
            <a:spLocks noGrp="1"/>
          </p:cNvSpPr>
          <p:nvPr/>
        </p:nvSpPr>
        <p:spPr>
          <a:xfrm>
            <a:off x="7667625" y="5124450"/>
            <a:ext cx="3476625" cy="400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95640"/>
          </a:bodyPr>
          <a:lstStyle/>
          <a:p>
            <a:pPr algn="l">
              <a:defRPr sz="1575" b="0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575" b="0">
                <a:solidFill>
                  <a:srgbClr val="FFFFFF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佣金后贡献提高 + 复购改善 + 客单稳定</a:t>
            </a:r>
            <a:endParaRPr sz="1575" b="0">
              <a:solidFill>
                <a:srgbClr val="FFFFFF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  <p:sp>
        <p:nvSpPr>
          <p:cNvPr id="21" name="m-foot"/>
          <p:cNvSpPr>
            <a:spLocks noGrp="1"/>
          </p:cNvSpPr>
          <p:nvPr/>
        </p:nvSpPr>
        <p:spPr>
          <a:xfrm>
            <a:off x="400050" y="6019800"/>
            <a:ext cx="5715000" cy="238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t">
            <a:normAutofit fontScale="80208"/>
          </a:bodyPr>
          <a:lstStyle/>
          <a:p>
            <a:pPr algn="l">
              <a:def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defRPr>
            </a:pPr>
            <a:r>
              <a:rPr sz="1200" b="0">
                <a:solidFill>
                  <a:srgbClr val="5E6572"/>
                </a:solidFill>
                <a:latin typeface="Arial" panose="020B0604020202090204"/>
                <a:ea typeface="Arial" panose="020B0604020202090204"/>
                <a:cs typeface="Arial" panose="020B0604020202090204"/>
              </a:rPr>
              <a:t>所有指数以活动前基线=100，仅用于阐释方法。</a:t>
            </a:r>
            <a:endParaRPr sz="1200" b="0">
              <a:solidFill>
                <a:srgbClr val="5E6572"/>
              </a:solidFill>
              <a:latin typeface="Arial" panose="020B0604020202090204"/>
              <a:ea typeface="Arial" panose="020B0604020202090204"/>
              <a:cs typeface="Arial" panose="020B060402020209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4530</Words>
  <Application>WPS 表格</Application>
  <PresentationFormat>Converted Presentation</PresentationFormat>
  <Paragraphs>707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Arial</vt:lpstr>
      <vt:lpstr>宋体</vt:lpstr>
      <vt:lpstr>汉仪书宋二KW</vt:lpstr>
      <vt:lpstr>微软雅黑</vt:lpstr>
      <vt:lpstr>汉仪旗黑</vt:lpstr>
      <vt:lpstr>Arial Unicode MS</vt:lpstr>
      <vt:lpstr>Calibri</vt:lpstr>
      <vt:lpstr>Helvetica Neue</vt:lpstr>
      <vt:lpstr>ChatGPT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freedak</cp:lastModifiedBy>
  <cp:revision>1</cp:revision>
  <dcterms:created xsi:type="dcterms:W3CDTF">2026-08-01T06:09:45Z</dcterms:created>
  <dcterms:modified xsi:type="dcterms:W3CDTF">2026-08-01T06:09:45Z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2052-12.1.26026.26026</vt:lpwstr>
  </property>
  <property fmtid="{D5CDD505-2E9C-101B-9397-08002B2CF9AE}" pid="3" name="ICV">
    <vt:lpwstr>6CB75FFDD64FFF81A98D6D6AC95362DE_42</vt:lpwstr>
  </property>
</Properties>
</file>