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brand"/>
          <p:cNvSpPr>
            <a:spLocks noGrp="1"/>
          </p:cNvSpPr>
          <p:nvPr/>
        </p:nvSpPr>
        <p:spPr>
          <a:xfrm>
            <a:off x="400050" y="323850"/>
            <a:ext cx="285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</a:t>
            </a:r>
            <a:endParaRPr sz="16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cover-title"/>
          <p:cNvSpPr>
            <a:spLocks noGrp="1"/>
          </p:cNvSpPr>
          <p:nvPr/>
        </p:nvSpPr>
        <p:spPr>
          <a:xfrm>
            <a:off x="400050" y="1666875"/>
            <a:ext cx="9144000" cy="2000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54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54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连锁餐饮 AI</a:t>
            </a:r>
            <a:endParaRPr sz="54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54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54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经营利润操作系统</a:t>
            </a:r>
            <a:endParaRPr sz="54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cover-sub"/>
          <p:cNvSpPr>
            <a:spLocks noGrp="1"/>
          </p:cNvSpPr>
          <p:nvPr/>
        </p:nvSpPr>
        <p:spPr>
          <a:xfrm>
            <a:off x="400050" y="4333875"/>
            <a:ext cx="86677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把分散的经营数据，变成可执行、可验收、可复制的利润增长动作</a:t>
            </a:r>
            <a:endParaRPr sz="22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over-accent"/>
          <p:cNvSpPr>
            <a:spLocks noGrp="1"/>
          </p:cNvSpPr>
          <p:nvPr/>
        </p:nvSpPr>
        <p:spPr>
          <a:xfrm>
            <a:off x="400050" y="5734050"/>
            <a:ext cx="11391900" cy="1143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5" name="confidential"/>
          <p:cNvSpPr>
            <a:spLocks noGrp="1"/>
          </p:cNvSpPr>
          <p:nvPr/>
        </p:nvSpPr>
        <p:spPr>
          <a:xfrm>
            <a:off x="400050" y="601980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对外保密版 · 所有案例与指标均为示意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生产数据保密，从架构与使用方式同时控制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secno0"/>
          <p:cNvSpPr>
            <a:spLocks noGrp="1"/>
          </p:cNvSpPr>
          <p:nvPr/>
        </p:nvSpPr>
        <p:spPr>
          <a:xfrm>
            <a:off x="400050" y="17145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sech0"/>
          <p:cNvSpPr>
            <a:spLocks noGrp="1"/>
          </p:cNvSpPr>
          <p:nvPr/>
        </p:nvSpPr>
        <p:spPr>
          <a:xfrm>
            <a:off x="1190625" y="17145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部署边界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secb0"/>
          <p:cNvSpPr>
            <a:spLocks noGrp="1"/>
          </p:cNvSpPr>
          <p:nvPr/>
        </p:nvSpPr>
        <p:spPr>
          <a:xfrm>
            <a:off x="3333750" y="17145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支持专有环境部署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生产数据不进入公开演示资产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400050" y="25146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8" name="secno1"/>
          <p:cNvSpPr>
            <a:spLocks noGrp="1"/>
          </p:cNvSpPr>
          <p:nvPr/>
        </p:nvSpPr>
        <p:spPr>
          <a:xfrm>
            <a:off x="400050" y="27432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sech1"/>
          <p:cNvSpPr>
            <a:spLocks noGrp="1"/>
          </p:cNvSpPr>
          <p:nvPr/>
        </p:nvSpPr>
        <p:spPr>
          <a:xfrm>
            <a:off x="1190625" y="27432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权限边界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secb1"/>
          <p:cNvSpPr>
            <a:spLocks noGrp="1"/>
          </p:cNvSpPr>
          <p:nvPr/>
        </p:nvSpPr>
        <p:spPr>
          <a:xfrm>
            <a:off x="3333750" y="27432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总部、区域、门店、部门分角色授权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最小权限访问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400050" y="35433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2" name="secno2"/>
          <p:cNvSpPr>
            <a:spLocks noGrp="1"/>
          </p:cNvSpPr>
          <p:nvPr/>
        </p:nvSpPr>
        <p:spPr>
          <a:xfrm>
            <a:off x="400050" y="37719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sech2"/>
          <p:cNvSpPr>
            <a:spLocks noGrp="1"/>
          </p:cNvSpPr>
          <p:nvPr/>
        </p:nvSpPr>
        <p:spPr>
          <a:xfrm>
            <a:off x="1190625" y="37719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secb2"/>
          <p:cNvSpPr>
            <a:spLocks noGrp="1"/>
          </p:cNvSpPr>
          <p:nvPr/>
        </p:nvSpPr>
        <p:spPr>
          <a:xfrm>
            <a:off x="3333750" y="37719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敏感字段脱敏或不入模型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提示词与结果可审计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400050" y="45720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6" name="secno3"/>
          <p:cNvSpPr>
            <a:spLocks noGrp="1"/>
          </p:cNvSpPr>
          <p:nvPr/>
        </p:nvSpPr>
        <p:spPr>
          <a:xfrm>
            <a:off x="400050" y="48006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sech3"/>
          <p:cNvSpPr>
            <a:spLocks noGrp="1"/>
          </p:cNvSpPr>
          <p:nvPr/>
        </p:nvSpPr>
        <p:spPr>
          <a:xfrm>
            <a:off x="1190625" y="48006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secb3"/>
          <p:cNvSpPr>
            <a:spLocks noGrp="1"/>
          </p:cNvSpPr>
          <p:nvPr/>
        </p:nvSpPr>
        <p:spPr>
          <a:xfrm>
            <a:off x="3333750" y="48006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批次、期间、来源、质量状态可追溯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异常数据不自动用于考核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400050" y="56007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先跑通一个月的利润闭环，再逐步扩大覆盖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1381125" y="3048000"/>
            <a:ext cx="9048750" cy="0"/>
          </a:xfrm>
          <a:prstGeom prst="straightConnector1">
            <a:avLst/>
          </a:prstGeom>
          <a:ln w="19050">
            <a:solidFill>
              <a:srgbClr val="0A0A0A"/>
            </a:solidFill>
            <a:prstDash val="solid"/>
          </a:ln>
        </p:spPr>
      </p:cxnSp>
      <p:sp>
        <p:nvSpPr>
          <p:cNvPr id="5" name="phase-dot0"/>
          <p:cNvSpPr>
            <a:spLocks noGrp="1"/>
          </p:cNvSpPr>
          <p:nvPr/>
        </p:nvSpPr>
        <p:spPr>
          <a:xfrm>
            <a:off x="1285875" y="2867025"/>
            <a:ext cx="361950" cy="361950"/>
          </a:xfrm>
          <a:prstGeom prst="roundRect">
            <a:avLst>
              <a:gd name="adj" fmla="val 21053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6" name="phaseh0"/>
          <p:cNvSpPr>
            <a:spLocks noGrp="1"/>
          </p:cNvSpPr>
          <p:nvPr/>
        </p:nvSpPr>
        <p:spPr>
          <a:xfrm>
            <a:off x="857250" y="1809750"/>
            <a:ext cx="2762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 · 统一口径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phaseb0"/>
          <p:cNvSpPr>
            <a:spLocks noGrp="1"/>
          </p:cNvSpPr>
          <p:nvPr/>
        </p:nvSpPr>
        <p:spPr>
          <a:xfrm>
            <a:off x="857250" y="3571875"/>
            <a:ext cx="285750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接入核心数据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建立门店与商品主数据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形成可信经营基线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phase-dot1"/>
          <p:cNvSpPr>
            <a:spLocks noGrp="1"/>
          </p:cNvSpPr>
          <p:nvPr/>
        </p:nvSpPr>
        <p:spPr>
          <a:xfrm>
            <a:off x="5048250" y="2867025"/>
            <a:ext cx="361950" cy="361950"/>
          </a:xfrm>
          <a:prstGeom prst="roundRect">
            <a:avLst>
              <a:gd name="adj" fmla="val 21053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9" name="phaseh1"/>
          <p:cNvSpPr>
            <a:spLocks noGrp="1"/>
          </p:cNvSpPr>
          <p:nvPr/>
        </p:nvSpPr>
        <p:spPr>
          <a:xfrm>
            <a:off x="4619625" y="1809750"/>
            <a:ext cx="2762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 · 机会落地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phaseb1"/>
          <p:cNvSpPr>
            <a:spLocks noGrp="1"/>
          </p:cNvSpPr>
          <p:nvPr/>
        </p:nvSpPr>
        <p:spPr>
          <a:xfrm>
            <a:off x="4619625" y="3571875"/>
            <a:ext cx="285750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上线利润机会池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选择重点门店与专项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任务化执行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phase-dot2"/>
          <p:cNvSpPr>
            <a:spLocks noGrp="1"/>
          </p:cNvSpPr>
          <p:nvPr/>
        </p:nvSpPr>
        <p:spPr>
          <a:xfrm>
            <a:off x="8810625" y="2867025"/>
            <a:ext cx="361950" cy="361950"/>
          </a:xfrm>
          <a:prstGeom prst="roundRect">
            <a:avLst>
              <a:gd name="adj" fmla="val 21053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2" name="phaseh2"/>
          <p:cNvSpPr>
            <a:spLocks noGrp="1"/>
          </p:cNvSpPr>
          <p:nvPr/>
        </p:nvSpPr>
        <p:spPr>
          <a:xfrm>
            <a:off x="8382000" y="1809750"/>
            <a:ext cx="2762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 · 验收复制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phaseb2"/>
          <p:cNvSpPr>
            <a:spLocks noGrp="1"/>
          </p:cNvSpPr>
          <p:nvPr/>
        </p:nvSpPr>
        <p:spPr>
          <a:xfrm>
            <a:off x="8382000" y="3571875"/>
            <a:ext cx="285750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财务确认收益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沉淀标准动作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复制到更多区域与业态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elivery"/>
          <p:cNvSpPr>
            <a:spLocks noGrp="1"/>
          </p:cNvSpPr>
          <p:nvPr/>
        </p:nvSpPr>
        <p:spPr>
          <a:xfrm>
            <a:off x="400050" y="5667375"/>
            <a:ext cx="10668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交付重点始终围绕：口径可信、问题可执行、收益可验证。</a:t>
            </a:r>
            <a:endParaRPr sz="20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每新增一个数据域，平台都会形成更强的复用能力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metric-数据域与场景按需组合"/>
          <p:cNvSpPr>
            <a:spLocks noGrp="1"/>
          </p:cNvSpPr>
          <p:nvPr/>
        </p:nvSpPr>
        <p:spPr>
          <a:xfrm>
            <a:off x="400050" y="2000250"/>
            <a:ext cx="333375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5" name="metric-accent-数据域与场景按需组合"/>
          <p:cNvSpPr>
            <a:spLocks noGrp="1"/>
          </p:cNvSpPr>
          <p:nvPr/>
        </p:nvSpPr>
        <p:spPr>
          <a:xfrm>
            <a:off x="400050" y="2000250"/>
            <a:ext cx="3333750" cy="762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6" name="metric-value-数据域与场景按需组合"/>
          <p:cNvSpPr>
            <a:spLocks noGrp="1"/>
          </p:cNvSpPr>
          <p:nvPr/>
        </p:nvSpPr>
        <p:spPr>
          <a:xfrm>
            <a:off x="628650" y="2333625"/>
            <a:ext cx="28765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模块化</a:t>
            </a:r>
            <a:endParaRPr sz="34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metric-label-数据域与场景按需组合"/>
          <p:cNvSpPr>
            <a:spLocks noGrp="1"/>
          </p:cNvSpPr>
          <p:nvPr/>
        </p:nvSpPr>
        <p:spPr>
          <a:xfrm>
            <a:off x="628650" y="3200400"/>
            <a:ext cx="2876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数据域与场景按需组合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metric-指标、规则与任务模板跨店复用"/>
          <p:cNvSpPr>
            <a:spLocks noGrp="1"/>
          </p:cNvSpPr>
          <p:nvPr/>
        </p:nvSpPr>
        <p:spPr>
          <a:xfrm>
            <a:off x="4429125" y="2000250"/>
            <a:ext cx="333375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9" name="metric-accent-指标、规则与任务模板跨店复用"/>
          <p:cNvSpPr>
            <a:spLocks noGrp="1"/>
          </p:cNvSpPr>
          <p:nvPr/>
        </p:nvSpPr>
        <p:spPr>
          <a:xfrm>
            <a:off x="4429125" y="2000250"/>
            <a:ext cx="3333750" cy="76200"/>
          </a:xfrm>
          <a:prstGeom prst="rect">
            <a:avLst/>
          </a:prstGeom>
          <a:solidFill>
            <a:srgbClr val="72D4F5"/>
          </a:solidFill>
          <a:ln w="0">
            <a:noFill/>
            <a:prstDash val="solid"/>
          </a:ln>
        </p:spPr>
      </p:sp>
      <p:sp>
        <p:nvSpPr>
          <p:cNvPr id="10" name="metric-value-指标、规则与任务模板跨店复用"/>
          <p:cNvSpPr>
            <a:spLocks noGrp="1"/>
          </p:cNvSpPr>
          <p:nvPr/>
        </p:nvSpPr>
        <p:spPr>
          <a:xfrm>
            <a:off x="4657725" y="2333625"/>
            <a:ext cx="28765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可复制</a:t>
            </a:r>
            <a:endParaRPr sz="34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metric-label-指标、规则与任务模板跨店复用"/>
          <p:cNvSpPr>
            <a:spLocks noGrp="1"/>
          </p:cNvSpPr>
          <p:nvPr/>
        </p:nvSpPr>
        <p:spPr>
          <a:xfrm>
            <a:off x="4657725" y="3200400"/>
            <a:ext cx="2876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393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指标、规则与任务模板跨店复用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metric-经营结果持续反哺预测与策略"/>
          <p:cNvSpPr>
            <a:spLocks noGrp="1"/>
          </p:cNvSpPr>
          <p:nvPr/>
        </p:nvSpPr>
        <p:spPr>
          <a:xfrm>
            <a:off x="8458200" y="2000250"/>
            <a:ext cx="333375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3" name="metric-accent-经营结果持续反哺预测与策略"/>
          <p:cNvSpPr>
            <a:spLocks noGrp="1"/>
          </p:cNvSpPr>
          <p:nvPr/>
        </p:nvSpPr>
        <p:spPr>
          <a:xfrm>
            <a:off x="8458200" y="2000250"/>
            <a:ext cx="3333750" cy="7620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4" name="metric-value-经营结果持续反哺预测与策略"/>
          <p:cNvSpPr>
            <a:spLocks noGrp="1"/>
          </p:cNvSpPr>
          <p:nvPr/>
        </p:nvSpPr>
        <p:spPr>
          <a:xfrm>
            <a:off x="8686800" y="2333625"/>
            <a:ext cx="28765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可进化</a:t>
            </a:r>
            <a:endParaRPr sz="34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metric-label-经营结果持续反哺预测与策略"/>
          <p:cNvSpPr>
            <a:spLocks noGrp="1"/>
          </p:cNvSpPr>
          <p:nvPr/>
        </p:nvSpPr>
        <p:spPr>
          <a:xfrm>
            <a:off x="8686800" y="3200400"/>
            <a:ext cx="2876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经营结果持续反哺预测与策略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flywheel-title"/>
          <p:cNvSpPr>
            <a:spLocks noGrp="1"/>
          </p:cNvSpPr>
          <p:nvPr/>
        </p:nvSpPr>
        <p:spPr>
          <a:xfrm>
            <a:off x="400050" y="4686300"/>
            <a:ext cx="2857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444"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平台增长飞轮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flywheel"/>
          <p:cNvSpPr>
            <a:spLocks noGrp="1"/>
          </p:cNvSpPr>
          <p:nvPr/>
        </p:nvSpPr>
        <p:spPr>
          <a:xfrm>
            <a:off x="400050" y="5238750"/>
            <a:ext cx="1076325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更多门店与场景 → 更完整的经营本体 → 更准确的诊断与预测 → 更高的客户价值与使用黏性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close-brand"/>
          <p:cNvSpPr>
            <a:spLocks noGrp="1"/>
          </p:cNvSpPr>
          <p:nvPr/>
        </p:nvSpPr>
        <p:spPr>
          <a:xfrm>
            <a:off x="400050" y="361950"/>
            <a:ext cx="285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424"/>
          </a:bodyPr>
          <a:lstStyle/>
          <a:p>
            <a:pPr algn="l">
              <a:def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</a:t>
            </a:r>
            <a:endParaRPr sz="16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close-title"/>
          <p:cNvSpPr>
            <a:spLocks noGrp="1"/>
          </p:cNvSpPr>
          <p:nvPr/>
        </p:nvSpPr>
        <p:spPr>
          <a:xfrm>
            <a:off x="400050" y="1619250"/>
            <a:ext cx="10287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4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4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让每一家门店的经营问题</a:t>
            </a:r>
            <a:endParaRPr sz="4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4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4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都能被发现、执行和验证</a:t>
            </a:r>
            <a:endParaRPr sz="4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close-sub"/>
          <p:cNvSpPr>
            <a:spLocks noGrp="1"/>
          </p:cNvSpPr>
          <p:nvPr/>
        </p:nvSpPr>
        <p:spPr>
          <a:xfrm>
            <a:off x="400050" y="4191000"/>
            <a:ext cx="85725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从数据看板，走向企业级利润增长基础设施</a:t>
            </a:r>
            <a:endParaRPr sz="22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lose-accent"/>
          <p:cNvSpPr>
            <a:spLocks noGrp="1"/>
          </p:cNvSpPr>
          <p:nvPr/>
        </p:nvSpPr>
        <p:spPr>
          <a:xfrm>
            <a:off x="400050" y="5581650"/>
            <a:ext cx="11391900" cy="1143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5" name="close-next"/>
          <p:cNvSpPr>
            <a:spLocks noGrp="1"/>
          </p:cNvSpPr>
          <p:nvPr/>
        </p:nvSpPr>
        <p:spPr>
          <a:xfrm>
            <a:off x="400050" y="5924550"/>
            <a:ext cx="9525000" cy="304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333"/>
          </a:bodyPr>
          <a:lstStyle/>
          <a:p>
            <a:pPr algn="l">
              <a:def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建议下一步：选择一个完整经营月，完成数据预检与利润基线共创</a:t>
            </a:r>
            <a:endParaRPr sz="15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连锁企业不缺数据，缺的是把问题变成利润的机制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n0"/>
          <p:cNvSpPr>
            <a:spLocks noGrp="1"/>
          </p:cNvSpPr>
          <p:nvPr/>
        </p:nvSpPr>
        <p:spPr>
          <a:xfrm>
            <a:off x="400050" y="1952625"/>
            <a:ext cx="762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148"/>
          </a:bodyPr>
          <a:lstStyle/>
          <a:p>
            <a:pPr algn="l">
              <a:def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27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00050" y="2571750"/>
            <a:ext cx="333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6" name="h0"/>
          <p:cNvSpPr>
            <a:spLocks noGrp="1"/>
          </p:cNvSpPr>
          <p:nvPr/>
        </p:nvSpPr>
        <p:spPr>
          <a:xfrm>
            <a:off x="400050" y="2857500"/>
            <a:ext cx="3333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数据散落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b0"/>
          <p:cNvSpPr>
            <a:spLocks noGrp="1"/>
          </p:cNvSpPr>
          <p:nvPr/>
        </p:nvSpPr>
        <p:spPr>
          <a:xfrm>
            <a:off x="400050" y="3486150"/>
            <a:ext cx="33337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POS、会员、库存、供应链、费用、人事各自成表，口径难统一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n1"/>
          <p:cNvSpPr>
            <a:spLocks noGrp="1"/>
          </p:cNvSpPr>
          <p:nvPr/>
        </p:nvSpPr>
        <p:spPr>
          <a:xfrm>
            <a:off x="4257675" y="1952625"/>
            <a:ext cx="762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148"/>
          </a:bodyPr>
          <a:lstStyle/>
          <a:p>
            <a:pPr algn="l">
              <a:def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27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4257675" y="2571750"/>
            <a:ext cx="333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0" name="h1"/>
          <p:cNvSpPr>
            <a:spLocks noGrp="1"/>
          </p:cNvSpPr>
          <p:nvPr/>
        </p:nvSpPr>
        <p:spPr>
          <a:xfrm>
            <a:off x="4257675" y="2857500"/>
            <a:ext cx="3333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看见但不行动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b1"/>
          <p:cNvSpPr>
            <a:spLocks noGrp="1"/>
          </p:cNvSpPr>
          <p:nvPr/>
        </p:nvSpPr>
        <p:spPr>
          <a:xfrm>
            <a:off x="4257675" y="3486150"/>
            <a:ext cx="33337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报表告诉管理者谁高谁低，却没有问题金额、负责人和截止日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n2"/>
          <p:cNvSpPr>
            <a:spLocks noGrp="1"/>
          </p:cNvSpPr>
          <p:nvPr/>
        </p:nvSpPr>
        <p:spPr>
          <a:xfrm>
            <a:off x="8115300" y="1952625"/>
            <a:ext cx="762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148"/>
          </a:bodyPr>
          <a:lstStyle/>
          <a:p>
            <a:pPr algn="l">
              <a:def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27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8115300" y="2571750"/>
            <a:ext cx="333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4" name="h2"/>
          <p:cNvSpPr>
            <a:spLocks noGrp="1"/>
          </p:cNvSpPr>
          <p:nvPr/>
        </p:nvSpPr>
        <p:spPr>
          <a:xfrm>
            <a:off x="8115300" y="2857500"/>
            <a:ext cx="3333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动作难以验收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b2"/>
          <p:cNvSpPr>
            <a:spLocks noGrp="1"/>
          </p:cNvSpPr>
          <p:nvPr/>
        </p:nvSpPr>
        <p:spPr>
          <a:xfrm>
            <a:off x="8115300" y="3486150"/>
            <a:ext cx="33337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整改完成不等于利润实现，缺少基线、证据与财务确认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takeaway"/>
          <p:cNvSpPr>
            <a:spLocks noGrp="1"/>
          </p:cNvSpPr>
          <p:nvPr/>
        </p:nvSpPr>
        <p:spPr>
          <a:xfrm>
            <a:off x="400050" y="5562600"/>
            <a:ext cx="10572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真正的经营数字化，不是多一张看板，而是形成持续回收利润的管理闭环。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系统把经营管理固化为一个可持续运行的利润闭环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1047750" y="3143250"/>
            <a:ext cx="9906000" cy="0"/>
          </a:xfrm>
          <a:prstGeom prst="straightConnector1">
            <a:avLst/>
          </a:prstGeom>
          <a:ln w="19050">
            <a:solidFill>
              <a:srgbClr val="0A0A0A"/>
            </a:solidFill>
            <a:prstDash val="solid"/>
          </a:ln>
        </p:spPr>
      </p:cxnSp>
      <p:sp>
        <p:nvSpPr>
          <p:cNvPr id="5" name="dot0"/>
          <p:cNvSpPr>
            <a:spLocks noGrp="1"/>
          </p:cNvSpPr>
          <p:nvPr/>
        </p:nvSpPr>
        <p:spPr>
          <a:xfrm>
            <a:off x="12573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6" name="step0"/>
          <p:cNvSpPr>
            <a:spLocks noGrp="1"/>
          </p:cNvSpPr>
          <p:nvPr/>
        </p:nvSpPr>
        <p:spPr>
          <a:xfrm>
            <a:off x="7620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发现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desc0"/>
          <p:cNvSpPr>
            <a:spLocks noGrp="1"/>
          </p:cNvSpPr>
          <p:nvPr/>
        </p:nvSpPr>
        <p:spPr>
          <a:xfrm>
            <a:off x="7620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识别异常门店、菜品、原料、餐段与渠道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dot1"/>
          <p:cNvSpPr>
            <a:spLocks noGrp="1"/>
          </p:cNvSpPr>
          <p:nvPr/>
        </p:nvSpPr>
        <p:spPr>
          <a:xfrm>
            <a:off x="41148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9" name="step1"/>
          <p:cNvSpPr>
            <a:spLocks noGrp="1"/>
          </p:cNvSpPr>
          <p:nvPr/>
        </p:nvSpPr>
        <p:spPr>
          <a:xfrm>
            <a:off x="36195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量化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desc1"/>
          <p:cNvSpPr>
            <a:spLocks noGrp="1"/>
          </p:cNvSpPr>
          <p:nvPr/>
        </p:nvSpPr>
        <p:spPr>
          <a:xfrm>
            <a:off x="36195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换算为影响金额、优先级和证据等级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dot2"/>
          <p:cNvSpPr>
            <a:spLocks noGrp="1"/>
          </p:cNvSpPr>
          <p:nvPr/>
        </p:nvSpPr>
        <p:spPr>
          <a:xfrm>
            <a:off x="69723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2" name="step2"/>
          <p:cNvSpPr>
            <a:spLocks noGrp="1"/>
          </p:cNvSpPr>
          <p:nvPr/>
        </p:nvSpPr>
        <p:spPr>
          <a:xfrm>
            <a:off x="64770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执行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desc2"/>
          <p:cNvSpPr>
            <a:spLocks noGrp="1"/>
          </p:cNvSpPr>
          <p:nvPr/>
        </p:nvSpPr>
        <p:spPr>
          <a:xfrm>
            <a:off x="64770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生成任务，分配总部、区域与门店责任人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ot3"/>
          <p:cNvSpPr>
            <a:spLocks noGrp="1"/>
          </p:cNvSpPr>
          <p:nvPr/>
        </p:nvSpPr>
        <p:spPr>
          <a:xfrm>
            <a:off x="98298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5" name="step3"/>
          <p:cNvSpPr>
            <a:spLocks noGrp="1"/>
          </p:cNvSpPr>
          <p:nvPr/>
        </p:nvSpPr>
        <p:spPr>
          <a:xfrm>
            <a:off x="93345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验收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desc3"/>
          <p:cNvSpPr>
            <a:spLocks noGrp="1"/>
          </p:cNvSpPr>
          <p:nvPr/>
        </p:nvSpPr>
        <p:spPr>
          <a:xfrm>
            <a:off x="93345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比较同口径基线，确认收益并监控反弹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loop"/>
          <p:cNvSpPr>
            <a:spLocks noGrp="1"/>
          </p:cNvSpPr>
          <p:nvPr/>
        </p:nvSpPr>
        <p:spPr>
          <a:xfrm>
            <a:off x="400050" y="5391150"/>
            <a:ext cx="11391900" cy="57150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8" name="looptext"/>
          <p:cNvSpPr>
            <a:spLocks noGrp="1"/>
          </p:cNvSpPr>
          <p:nvPr/>
        </p:nvSpPr>
        <p:spPr>
          <a:xfrm>
            <a:off x="628650" y="5514975"/>
            <a:ext cx="109347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667"/>
          </a:bodyPr>
          <a:lstStyle/>
          <a:p>
            <a:pPr algn="ctr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数据每月更新 → 规则与模型持续校准 → 优秀经验沉淀为标准 → 更多门店复用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一个平台贯通收入、成本、组织与供应链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domain0"/>
          <p:cNvSpPr>
            <a:spLocks noGrp="1"/>
          </p:cNvSpPr>
          <p:nvPr/>
        </p:nvSpPr>
        <p:spPr>
          <a:xfrm>
            <a:off x="400050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5" name="dno0"/>
          <p:cNvSpPr>
            <a:spLocks noGrp="1"/>
          </p:cNvSpPr>
          <p:nvPr/>
        </p:nvSpPr>
        <p:spPr>
          <a:xfrm>
            <a:off x="590550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dh0"/>
          <p:cNvSpPr>
            <a:spLocks noGrp="1"/>
          </p:cNvSpPr>
          <p:nvPr/>
        </p:nvSpPr>
        <p:spPr>
          <a:xfrm>
            <a:off x="590550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收入增长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db0"/>
          <p:cNvSpPr>
            <a:spLocks noGrp="1"/>
          </p:cNvSpPr>
          <p:nvPr/>
        </p:nvSpPr>
        <p:spPr>
          <a:xfrm>
            <a:off x="590550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07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营收 / 餐段 / 渠道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会员复购 / 平台优惠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domain1"/>
          <p:cNvSpPr>
            <a:spLocks noGrp="1"/>
          </p:cNvSpPr>
          <p:nvPr/>
        </p:nvSpPr>
        <p:spPr>
          <a:xfrm>
            <a:off x="2676525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9" name="dno1"/>
          <p:cNvSpPr>
            <a:spLocks noGrp="1"/>
          </p:cNvSpPr>
          <p:nvPr/>
        </p:nvSpPr>
        <p:spPr>
          <a:xfrm>
            <a:off x="2867025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dh1"/>
          <p:cNvSpPr>
            <a:spLocks noGrp="1"/>
          </p:cNvSpPr>
          <p:nvPr/>
        </p:nvSpPr>
        <p:spPr>
          <a:xfrm>
            <a:off x="2867025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商品经营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db1"/>
          <p:cNvSpPr>
            <a:spLocks noGrp="1"/>
          </p:cNvSpPr>
          <p:nvPr/>
        </p:nvSpPr>
        <p:spPr>
          <a:xfrm>
            <a:off x="2867025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SKU 分层 / 搭售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菜品成本 / BOM 穿透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domain2"/>
          <p:cNvSpPr>
            <a:spLocks noGrp="1"/>
          </p:cNvSpPr>
          <p:nvPr/>
        </p:nvSpPr>
        <p:spPr>
          <a:xfrm>
            <a:off x="4953000" y="1905000"/>
            <a:ext cx="2047875" cy="33337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3" name="dno2"/>
          <p:cNvSpPr>
            <a:spLocks noGrp="1"/>
          </p:cNvSpPr>
          <p:nvPr/>
        </p:nvSpPr>
        <p:spPr>
          <a:xfrm>
            <a:off x="5143500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h2"/>
          <p:cNvSpPr>
            <a:spLocks noGrp="1"/>
          </p:cNvSpPr>
          <p:nvPr/>
        </p:nvSpPr>
        <p:spPr>
          <a:xfrm>
            <a:off x="5143500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供应链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db2"/>
          <p:cNvSpPr>
            <a:spLocks noGrp="1"/>
          </p:cNvSpPr>
          <p:nvPr/>
        </p:nvSpPr>
        <p:spPr>
          <a:xfrm>
            <a:off x="5143500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07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采购 / 库存 / 配送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中央厨房 / 生产要货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domain3"/>
          <p:cNvSpPr>
            <a:spLocks noGrp="1"/>
          </p:cNvSpPr>
          <p:nvPr/>
        </p:nvSpPr>
        <p:spPr>
          <a:xfrm>
            <a:off x="7229475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7" name="dno3"/>
          <p:cNvSpPr>
            <a:spLocks noGrp="1"/>
          </p:cNvSpPr>
          <p:nvPr/>
        </p:nvSpPr>
        <p:spPr>
          <a:xfrm>
            <a:off x="7419975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dh3"/>
          <p:cNvSpPr>
            <a:spLocks noGrp="1"/>
          </p:cNvSpPr>
          <p:nvPr/>
        </p:nvSpPr>
        <p:spPr>
          <a:xfrm>
            <a:off x="7419975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门店效率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db3"/>
          <p:cNvSpPr>
            <a:spLocks noGrp="1"/>
          </p:cNvSpPr>
          <p:nvPr/>
        </p:nvSpPr>
        <p:spPr>
          <a:xfrm>
            <a:off x="7419975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07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费用 / 人效 / 排班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区域与店长工作台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domain4"/>
          <p:cNvSpPr>
            <a:spLocks noGrp="1"/>
          </p:cNvSpPr>
          <p:nvPr/>
        </p:nvSpPr>
        <p:spPr>
          <a:xfrm>
            <a:off x="9505950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21" name="dno4"/>
          <p:cNvSpPr>
            <a:spLocks noGrp="1"/>
          </p:cNvSpPr>
          <p:nvPr/>
        </p:nvSpPr>
        <p:spPr>
          <a:xfrm>
            <a:off x="9696450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dh4"/>
          <p:cNvSpPr>
            <a:spLocks noGrp="1"/>
          </p:cNvSpPr>
          <p:nvPr/>
        </p:nvSpPr>
        <p:spPr>
          <a:xfrm>
            <a:off x="9696450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治理与风控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3" name="db4"/>
          <p:cNvSpPr>
            <a:spLocks noGrp="1"/>
          </p:cNvSpPr>
          <p:nvPr/>
        </p:nvSpPr>
        <p:spPr>
          <a:xfrm>
            <a:off x="9696450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4643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数据质量 / 指标字典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本体标准 / 风险内控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scope"/>
          <p:cNvSpPr>
            <a:spLocks noGrp="1"/>
          </p:cNvSpPr>
          <p:nvPr/>
        </p:nvSpPr>
        <p:spPr>
          <a:xfrm>
            <a:off x="400050" y="5629275"/>
            <a:ext cx="9525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既服务总部经营，也服务区域经理、店长、商品、供应链和财务协同。</a:t>
            </a:r>
            <a:endParaRPr sz="1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统一数据底座，让每一个结论都能追溯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layer0"/>
          <p:cNvSpPr>
            <a:spLocks noGrp="1"/>
          </p:cNvSpPr>
          <p:nvPr/>
        </p:nvSpPr>
        <p:spPr>
          <a:xfrm>
            <a:off x="762000" y="1657350"/>
            <a:ext cx="10668000" cy="7429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5" name="lh0"/>
          <p:cNvSpPr>
            <a:spLocks noGrp="1"/>
          </p:cNvSpPr>
          <p:nvPr/>
        </p:nvSpPr>
        <p:spPr>
          <a:xfrm>
            <a:off x="1000125" y="1838325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业务系统与文件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lb0"/>
          <p:cNvSpPr>
            <a:spLocks noGrp="1"/>
          </p:cNvSpPr>
          <p:nvPr/>
        </p:nvSpPr>
        <p:spPr>
          <a:xfrm>
            <a:off x="3524250" y="1838325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POS · 会员 · 库存 · 采购 · 配送 · 费用 · 薪资考勤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layer1"/>
          <p:cNvSpPr>
            <a:spLocks noGrp="1"/>
          </p:cNvSpPr>
          <p:nvPr/>
        </p:nvSpPr>
        <p:spPr>
          <a:xfrm>
            <a:off x="762000" y="2657475"/>
            <a:ext cx="10668000" cy="7429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8" name="lh1"/>
          <p:cNvSpPr>
            <a:spLocks noGrp="1"/>
          </p:cNvSpPr>
          <p:nvPr/>
        </p:nvSpPr>
        <p:spPr>
          <a:xfrm>
            <a:off x="1000125" y="283845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标准经营本体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lb1"/>
          <p:cNvSpPr>
            <a:spLocks noGrp="1"/>
          </p:cNvSpPr>
          <p:nvPr/>
        </p:nvSpPr>
        <p:spPr>
          <a:xfrm>
            <a:off x="3524250" y="2838450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 · 商品 · 原料 · 组织 · 账单 · 单据 · 指标口径</a:t>
            </a:r>
            <a:endParaRPr sz="1575" b="0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layer2"/>
          <p:cNvSpPr>
            <a:spLocks noGrp="1"/>
          </p:cNvSpPr>
          <p:nvPr/>
        </p:nvSpPr>
        <p:spPr>
          <a:xfrm>
            <a:off x="762000" y="3657600"/>
            <a:ext cx="10668000" cy="7429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1" name="lh2"/>
          <p:cNvSpPr>
            <a:spLocks noGrp="1"/>
          </p:cNvSpPr>
          <p:nvPr/>
        </p:nvSpPr>
        <p:spPr>
          <a:xfrm>
            <a:off x="1000125" y="3838575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分析与模型层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lb2"/>
          <p:cNvSpPr>
            <a:spLocks noGrp="1"/>
          </p:cNvSpPr>
          <p:nvPr/>
        </p:nvSpPr>
        <p:spPr>
          <a:xfrm>
            <a:off x="3524250" y="3838575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利润桥 · 异常规则 · 对标 · 预测 · 机会测算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layer3"/>
          <p:cNvSpPr>
            <a:spLocks noGrp="1"/>
          </p:cNvSpPr>
          <p:nvPr/>
        </p:nvSpPr>
        <p:spPr>
          <a:xfrm>
            <a:off x="762000" y="4657725"/>
            <a:ext cx="10668000" cy="7429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4" name="lh3"/>
          <p:cNvSpPr>
            <a:spLocks noGrp="1"/>
          </p:cNvSpPr>
          <p:nvPr/>
        </p:nvSpPr>
        <p:spPr>
          <a:xfrm>
            <a:off x="1000125" y="483870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角色工作台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lb3"/>
          <p:cNvSpPr>
            <a:spLocks noGrp="1"/>
          </p:cNvSpPr>
          <p:nvPr/>
        </p:nvSpPr>
        <p:spPr>
          <a:xfrm>
            <a:off x="3524250" y="4838700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总部 · 区域 · 店长 · 商品 · 供应链 · 财务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foundation"/>
          <p:cNvSpPr>
            <a:spLocks noGrp="1"/>
          </p:cNvSpPr>
          <p:nvPr/>
        </p:nvSpPr>
        <p:spPr>
          <a:xfrm>
            <a:off x="762000" y="5876925"/>
            <a:ext cx="10287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8406"/>
          </a:bodyPr>
          <a:lstStyle/>
          <a:p>
            <a:pPr algn="ctr">
              <a:defRPr sz="17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月度口径、文件哈希、数据覆盖率与证据等级，是 AI 可信决策的前提。</a:t>
            </a:r>
            <a:endParaRPr sz="17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不是替代管理者，而是放大经营判断与执行速度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06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aih0"/>
          <p:cNvSpPr>
            <a:spLocks noGrp="1"/>
          </p:cNvSpPr>
          <p:nvPr/>
        </p:nvSpPr>
        <p:spPr>
          <a:xfrm>
            <a:off x="4000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确定性规则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00050" y="266700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6" name="aib0"/>
          <p:cNvSpPr>
            <a:spLocks noGrp="1"/>
          </p:cNvSpPr>
          <p:nvPr/>
        </p:nvSpPr>
        <p:spPr>
          <a:xfrm>
            <a:off x="4000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口径计算、阈值预警、异常金额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高风险决策可解释、可复算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aih1"/>
          <p:cNvSpPr>
            <a:spLocks noGrp="1"/>
          </p:cNvSpPr>
          <p:nvPr/>
        </p:nvSpPr>
        <p:spPr>
          <a:xfrm>
            <a:off x="32575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预测模型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257550" y="266700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9" name="aib1"/>
          <p:cNvSpPr>
            <a:spLocks noGrp="1"/>
          </p:cNvSpPr>
          <p:nvPr/>
        </p:nvSpPr>
        <p:spPr>
          <a:xfrm>
            <a:off x="32575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客流、排班、原料需求、趋势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将经验判断变成可更新的预测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aih2"/>
          <p:cNvSpPr>
            <a:spLocks noGrp="1"/>
          </p:cNvSpPr>
          <p:nvPr/>
        </p:nvSpPr>
        <p:spPr>
          <a:xfrm>
            <a:off x="61150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大模型助手</a:t>
            </a:r>
            <a:endParaRPr sz="217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115050" y="2667000"/>
            <a:ext cx="2476500" cy="0"/>
          </a:xfrm>
          <a:prstGeom prst="straightConnector1">
            <a:avLst/>
          </a:prstGeom>
          <a:ln w="28575">
            <a:solidFill>
              <a:srgbClr val="2878FF"/>
            </a:solidFill>
            <a:prstDash val="solid"/>
          </a:ln>
        </p:spPr>
      </p:cxnSp>
      <p:sp>
        <p:nvSpPr>
          <p:cNvPr id="12" name="aib2"/>
          <p:cNvSpPr>
            <a:spLocks noGrp="1"/>
          </p:cNvSpPr>
          <p:nvPr/>
        </p:nvSpPr>
        <p:spPr>
          <a:xfrm>
            <a:off x="61150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归因线索、经营摘要、任务草案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把复杂分析翻译成角色化行动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aih3"/>
          <p:cNvSpPr>
            <a:spLocks noGrp="1"/>
          </p:cNvSpPr>
          <p:nvPr/>
        </p:nvSpPr>
        <p:spPr>
          <a:xfrm>
            <a:off x="89725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人工审批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8972550" y="266700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5" name="aib3"/>
          <p:cNvSpPr>
            <a:spLocks noGrp="1"/>
          </p:cNvSpPr>
          <p:nvPr/>
        </p:nvSpPr>
        <p:spPr>
          <a:xfrm>
            <a:off x="89725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财务确认、任务验收、策略发布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关键结论保留业务责任与审计链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principle"/>
          <p:cNvSpPr>
            <a:spLocks noGrp="1"/>
          </p:cNvSpPr>
          <p:nvPr/>
        </p:nvSpPr>
        <p:spPr>
          <a:xfrm>
            <a:off x="400050" y="5095875"/>
            <a:ext cx="11391900" cy="83820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7" name="principle-text"/>
          <p:cNvSpPr>
            <a:spLocks noGrp="1"/>
          </p:cNvSpPr>
          <p:nvPr/>
        </p:nvSpPr>
        <p:spPr>
          <a:xfrm>
            <a:off x="666750" y="5286375"/>
            <a:ext cx="108585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950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原则：AI 给出证据、假设和建议；经营者决定动作；系统用结果反向校准模型。</a:t>
            </a:r>
            <a:endParaRPr sz="1950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收入增长不再靠平均促销，而是寻找高质量增量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07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rev-axis"/>
          <p:cNvSpPr>
            <a:spLocks noGrp="1"/>
          </p:cNvSpPr>
          <p:nvPr/>
        </p:nvSpPr>
        <p:spPr>
          <a:xfrm>
            <a:off x="571500" y="1847850"/>
            <a:ext cx="3810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424"/>
          </a:bodyPr>
          <a:lstStyle/>
          <a:p>
            <a:pPr algn="l">
              <a:def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经营贡献结构（示意）</a:t>
            </a:r>
            <a:endParaRPr sz="16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rev-l1"/>
          <p:cNvSpPr>
            <a:spLocks noGrp="1"/>
          </p:cNvSpPr>
          <p:nvPr/>
        </p:nvSpPr>
        <p:spPr>
          <a:xfrm>
            <a:off x="571500" y="2343150"/>
            <a:ext cx="14287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392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低质量让利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rev-key1"/>
          <p:cNvSpPr>
            <a:spLocks noGrp="1"/>
          </p:cNvSpPr>
          <p:nvPr/>
        </p:nvSpPr>
        <p:spPr>
          <a:xfrm>
            <a:off x="2000250" y="2390775"/>
            <a:ext cx="171450" cy="1143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7" name="rev-l2"/>
          <p:cNvSpPr>
            <a:spLocks noGrp="1"/>
          </p:cNvSpPr>
          <p:nvPr/>
        </p:nvSpPr>
        <p:spPr>
          <a:xfrm>
            <a:off x="2428875" y="2343150"/>
            <a:ext cx="14287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392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可持续贡献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rev-key2"/>
          <p:cNvSpPr>
            <a:spLocks noGrp="1"/>
          </p:cNvSpPr>
          <p:nvPr/>
        </p:nvSpPr>
        <p:spPr>
          <a:xfrm>
            <a:off x="3857625" y="2390775"/>
            <a:ext cx="171450" cy="1143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9" name="rev-current"/>
          <p:cNvSpPr>
            <a:spLocks noGrp="1"/>
          </p:cNvSpPr>
          <p:nvPr/>
        </p:nvSpPr>
        <p:spPr>
          <a:xfrm>
            <a:off x="571500" y="31242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6667"/>
          </a:bodyPr>
          <a:lstStyle/>
          <a:p>
            <a:pPr algn="l">
              <a:def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现状</a:t>
            </a:r>
            <a:endParaRPr sz="15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rev-cur-a"/>
          <p:cNvSpPr>
            <a:spLocks noGrp="1"/>
          </p:cNvSpPr>
          <p:nvPr/>
        </p:nvSpPr>
        <p:spPr>
          <a:xfrm>
            <a:off x="1428750" y="3048000"/>
            <a:ext cx="1809750" cy="4572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1" name="rev-cur-b"/>
          <p:cNvSpPr>
            <a:spLocks noGrp="1"/>
          </p:cNvSpPr>
          <p:nvPr/>
        </p:nvSpPr>
        <p:spPr>
          <a:xfrm>
            <a:off x="3238500" y="3048000"/>
            <a:ext cx="2476500" cy="4572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2" name="rev-future"/>
          <p:cNvSpPr>
            <a:spLocks noGrp="1"/>
          </p:cNvSpPr>
          <p:nvPr/>
        </p:nvSpPr>
        <p:spPr>
          <a:xfrm>
            <a:off x="571500" y="41719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6667"/>
          </a:bodyPr>
          <a:lstStyle/>
          <a:p>
            <a:pPr algn="l">
              <a:def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优化后</a:t>
            </a:r>
            <a:endParaRPr sz="15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rev-fut-a"/>
          <p:cNvSpPr>
            <a:spLocks noGrp="1"/>
          </p:cNvSpPr>
          <p:nvPr/>
        </p:nvSpPr>
        <p:spPr>
          <a:xfrm>
            <a:off x="1428750" y="4095750"/>
            <a:ext cx="1066800" cy="4572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4" name="rev-fut-b"/>
          <p:cNvSpPr>
            <a:spLocks noGrp="1"/>
          </p:cNvSpPr>
          <p:nvPr/>
        </p:nvSpPr>
        <p:spPr>
          <a:xfrm>
            <a:off x="2495550" y="4095750"/>
            <a:ext cx="3219450" cy="4572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5" name="rev-direction"/>
          <p:cNvSpPr>
            <a:spLocks noGrp="1"/>
          </p:cNvSpPr>
          <p:nvPr/>
        </p:nvSpPr>
        <p:spPr>
          <a:xfrm>
            <a:off x="1428750" y="4762500"/>
            <a:ext cx="428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让利占比下降                         长期贡献占比提升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chart-note"/>
          <p:cNvSpPr>
            <a:spLocks noGrp="1"/>
          </p:cNvSpPr>
          <p:nvPr/>
        </p:nvSpPr>
        <p:spPr>
          <a:xfrm>
            <a:off x="571500" y="5600700"/>
            <a:ext cx="53340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111"/>
          </a:bodyPr>
          <a:lstStyle/>
          <a:p>
            <a:pPr algn="l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示意：结构变化，不代表真实客户数据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rev-h"/>
          <p:cNvSpPr>
            <a:spLocks noGrp="1"/>
          </p:cNvSpPr>
          <p:nvPr/>
        </p:nvSpPr>
        <p:spPr>
          <a:xfrm>
            <a:off x="7000875" y="1866900"/>
            <a:ext cx="3429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556"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如何参与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bullet-dot-270"/>
          <p:cNvSpPr>
            <a:spLocks noGrp="1"/>
          </p:cNvSpPr>
          <p:nvPr/>
        </p:nvSpPr>
        <p:spPr>
          <a:xfrm>
            <a:off x="7000875" y="26384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9" name="bullet-270"/>
          <p:cNvSpPr>
            <a:spLocks noGrp="1"/>
          </p:cNvSpPr>
          <p:nvPr/>
        </p:nvSpPr>
        <p:spPr>
          <a:xfrm>
            <a:off x="7229475" y="2571750"/>
            <a:ext cx="41052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830"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识别高优惠、低复购、低贡献的门店与活动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bullet-dot-342"/>
          <p:cNvSpPr>
            <a:spLocks noGrp="1"/>
          </p:cNvSpPr>
          <p:nvPr/>
        </p:nvSpPr>
        <p:spPr>
          <a:xfrm>
            <a:off x="7000875" y="33242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1" name="bullet-342"/>
          <p:cNvSpPr>
            <a:spLocks noGrp="1"/>
          </p:cNvSpPr>
          <p:nvPr/>
        </p:nvSpPr>
        <p:spPr>
          <a:xfrm>
            <a:off x="7229475" y="3257550"/>
            <a:ext cx="41052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按餐段、渠道、会员阶段给出差异化策略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bullet-dot-414"/>
          <p:cNvSpPr>
            <a:spLocks noGrp="1"/>
          </p:cNvSpPr>
          <p:nvPr/>
        </p:nvSpPr>
        <p:spPr>
          <a:xfrm>
            <a:off x="7000875" y="40100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3" name="bullet-414"/>
          <p:cNvSpPr>
            <a:spLocks noGrp="1"/>
          </p:cNvSpPr>
          <p:nvPr/>
        </p:nvSpPr>
        <p:spPr>
          <a:xfrm>
            <a:off x="7229475" y="3943350"/>
            <a:ext cx="41052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持续观察订单、客单、复购与贡献利润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rev-out"/>
          <p:cNvSpPr>
            <a:spLocks noGrp="1"/>
          </p:cNvSpPr>
          <p:nvPr/>
        </p:nvSpPr>
        <p:spPr>
          <a:xfrm>
            <a:off x="7000875" y="4953000"/>
            <a:ext cx="4333875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目标不是“少打折”，而是让每一元营销投入带回更多长期贡献。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把成本差异穿透到采购、生产、配送与门店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08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ost-axis"/>
          <p:cNvSpPr>
            <a:spLocks noGrp="1"/>
          </p:cNvSpPr>
          <p:nvPr/>
        </p:nvSpPr>
        <p:spPr>
          <a:xfrm>
            <a:off x="571500" y="1790700"/>
            <a:ext cx="247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424"/>
          </a:bodyPr>
          <a:lstStyle/>
          <a:p>
            <a:pPr algn="l">
              <a:def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成本指数（示意）</a:t>
            </a:r>
            <a:endParaRPr sz="16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762000" y="5219700"/>
            <a:ext cx="6191250" cy="0"/>
          </a:xfrm>
          <a:prstGeom prst="straightConnector1">
            <a:avLst/>
          </a:prstGeom>
          <a:ln w="9525">
            <a:solidFill>
              <a:srgbClr val="0A0A0A"/>
            </a:solidFill>
            <a:prstDash val="solid"/>
          </a:ln>
        </p:spPr>
      </p:cxnSp>
      <p:sp>
        <p:nvSpPr>
          <p:cNvPr id="6" name="costbar0"/>
          <p:cNvSpPr>
            <a:spLocks noGrp="1"/>
          </p:cNvSpPr>
          <p:nvPr/>
        </p:nvSpPr>
        <p:spPr>
          <a:xfrm>
            <a:off x="895350" y="2790825"/>
            <a:ext cx="590550" cy="2428875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7" name="costv0"/>
          <p:cNvSpPr>
            <a:spLocks noGrp="1"/>
          </p:cNvSpPr>
          <p:nvPr/>
        </p:nvSpPr>
        <p:spPr>
          <a:xfrm>
            <a:off x="895350" y="2505075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100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costlab0"/>
          <p:cNvSpPr>
            <a:spLocks noGrp="1"/>
          </p:cNvSpPr>
          <p:nvPr/>
        </p:nvSpPr>
        <p:spPr>
          <a:xfrm>
            <a:off x="7334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标准成本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costbar1"/>
          <p:cNvSpPr>
            <a:spLocks noGrp="1"/>
          </p:cNvSpPr>
          <p:nvPr/>
        </p:nvSpPr>
        <p:spPr>
          <a:xfrm>
            <a:off x="18859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0" name="costv1"/>
          <p:cNvSpPr>
            <a:spLocks noGrp="1"/>
          </p:cNvSpPr>
          <p:nvPr/>
        </p:nvSpPr>
        <p:spPr>
          <a:xfrm>
            <a:off x="18859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7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costlab1"/>
          <p:cNvSpPr>
            <a:spLocks noGrp="1"/>
          </p:cNvSpPr>
          <p:nvPr/>
        </p:nvSpPr>
        <p:spPr>
          <a:xfrm>
            <a:off x="17240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采购价差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costbar2"/>
          <p:cNvSpPr>
            <a:spLocks noGrp="1"/>
          </p:cNvSpPr>
          <p:nvPr/>
        </p:nvSpPr>
        <p:spPr>
          <a:xfrm>
            <a:off x="28765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3" name="costv2"/>
          <p:cNvSpPr>
            <a:spLocks noGrp="1"/>
          </p:cNvSpPr>
          <p:nvPr/>
        </p:nvSpPr>
        <p:spPr>
          <a:xfrm>
            <a:off x="28765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costlab2"/>
          <p:cNvSpPr>
            <a:spLocks noGrp="1"/>
          </p:cNvSpPr>
          <p:nvPr/>
        </p:nvSpPr>
        <p:spPr>
          <a:xfrm>
            <a:off x="27146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生产损耗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costbar3"/>
          <p:cNvSpPr>
            <a:spLocks noGrp="1"/>
          </p:cNvSpPr>
          <p:nvPr/>
        </p:nvSpPr>
        <p:spPr>
          <a:xfrm>
            <a:off x="38671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6" name="costv3"/>
          <p:cNvSpPr>
            <a:spLocks noGrp="1"/>
          </p:cNvSpPr>
          <p:nvPr/>
        </p:nvSpPr>
        <p:spPr>
          <a:xfrm>
            <a:off x="38671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costlab3"/>
          <p:cNvSpPr>
            <a:spLocks noGrp="1"/>
          </p:cNvSpPr>
          <p:nvPr/>
        </p:nvSpPr>
        <p:spPr>
          <a:xfrm>
            <a:off x="37052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配送差异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costbar4"/>
          <p:cNvSpPr>
            <a:spLocks noGrp="1"/>
          </p:cNvSpPr>
          <p:nvPr/>
        </p:nvSpPr>
        <p:spPr>
          <a:xfrm>
            <a:off x="48577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9" name="costv4"/>
          <p:cNvSpPr>
            <a:spLocks noGrp="1"/>
          </p:cNvSpPr>
          <p:nvPr/>
        </p:nvSpPr>
        <p:spPr>
          <a:xfrm>
            <a:off x="48577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costlab4"/>
          <p:cNvSpPr>
            <a:spLocks noGrp="1"/>
          </p:cNvSpPr>
          <p:nvPr/>
        </p:nvSpPr>
        <p:spPr>
          <a:xfrm>
            <a:off x="46958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盘点报损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costbar5"/>
          <p:cNvSpPr>
            <a:spLocks noGrp="1"/>
          </p:cNvSpPr>
          <p:nvPr/>
        </p:nvSpPr>
        <p:spPr>
          <a:xfrm>
            <a:off x="5848350" y="2280761"/>
            <a:ext cx="590550" cy="2938939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2" name="costv5"/>
          <p:cNvSpPr>
            <a:spLocks noGrp="1"/>
          </p:cNvSpPr>
          <p:nvPr/>
        </p:nvSpPr>
        <p:spPr>
          <a:xfrm>
            <a:off x="5848350" y="1995011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121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3" name="costlab5"/>
          <p:cNvSpPr>
            <a:spLocks noGrp="1"/>
          </p:cNvSpPr>
          <p:nvPr/>
        </p:nvSpPr>
        <p:spPr>
          <a:xfrm>
            <a:off x="56864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实际成本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cost-note"/>
          <p:cNvSpPr>
            <a:spLocks noGrp="1"/>
          </p:cNvSpPr>
          <p:nvPr/>
        </p:nvSpPr>
        <p:spPr>
          <a:xfrm>
            <a:off x="571500" y="5781675"/>
            <a:ext cx="57150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111"/>
          </a:bodyPr>
          <a:lstStyle/>
          <a:p>
            <a:pPr algn="l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示意指数，以标准成本=100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5" name="cost-h"/>
          <p:cNvSpPr>
            <a:spLocks noGrp="1"/>
          </p:cNvSpPr>
          <p:nvPr/>
        </p:nvSpPr>
        <p:spPr>
          <a:xfrm>
            <a:off x="7953375" y="1828800"/>
            <a:ext cx="3429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556"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系统回答四个问题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" name="bullet-dot-270"/>
          <p:cNvSpPr>
            <a:spLocks noGrp="1"/>
          </p:cNvSpPr>
          <p:nvPr/>
        </p:nvSpPr>
        <p:spPr>
          <a:xfrm>
            <a:off x="7953375" y="26384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7" name="bullet-270"/>
          <p:cNvSpPr>
            <a:spLocks noGrp="1"/>
          </p:cNvSpPr>
          <p:nvPr/>
        </p:nvSpPr>
        <p:spPr>
          <a:xfrm>
            <a:off x="8181975" y="25717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差异发生在哪里？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8" name="bullet-dot-342"/>
          <p:cNvSpPr>
            <a:spLocks noGrp="1"/>
          </p:cNvSpPr>
          <p:nvPr/>
        </p:nvSpPr>
        <p:spPr>
          <a:xfrm>
            <a:off x="7953375" y="33242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9" name="bullet-342"/>
          <p:cNvSpPr>
            <a:spLocks noGrp="1"/>
          </p:cNvSpPr>
          <p:nvPr/>
        </p:nvSpPr>
        <p:spPr>
          <a:xfrm>
            <a:off x="8181975" y="32575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由哪个单据与对象造成？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0" name="bullet-dot-414"/>
          <p:cNvSpPr>
            <a:spLocks noGrp="1"/>
          </p:cNvSpPr>
          <p:nvPr/>
        </p:nvSpPr>
        <p:spPr>
          <a:xfrm>
            <a:off x="7953375" y="40100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31" name="bullet-414"/>
          <p:cNvSpPr>
            <a:spLocks noGrp="1"/>
          </p:cNvSpPr>
          <p:nvPr/>
        </p:nvSpPr>
        <p:spPr>
          <a:xfrm>
            <a:off x="8181975" y="39433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可以回收多少？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2" name="bullet-dot-486"/>
          <p:cNvSpPr>
            <a:spLocks noGrp="1"/>
          </p:cNvSpPr>
          <p:nvPr/>
        </p:nvSpPr>
        <p:spPr>
          <a:xfrm>
            <a:off x="7953375" y="46958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33" name="bullet-486"/>
          <p:cNvSpPr>
            <a:spLocks noGrp="1"/>
          </p:cNvSpPr>
          <p:nvPr/>
        </p:nvSpPr>
        <p:spPr>
          <a:xfrm>
            <a:off x="8181975" y="46291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如何证明没有伤害销量与品质？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SBrain · 连锁经营智能平台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同一个问题，在不同角色手中变成不同动作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09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role0"/>
          <p:cNvSpPr>
            <a:spLocks noGrp="1"/>
          </p:cNvSpPr>
          <p:nvPr/>
        </p:nvSpPr>
        <p:spPr>
          <a:xfrm>
            <a:off x="400050" y="1952625"/>
            <a:ext cx="2047875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总部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400050" y="2533650"/>
            <a:ext cx="19526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6" name="roled0"/>
          <p:cNvSpPr>
            <a:spLocks noGrp="1"/>
          </p:cNvSpPr>
          <p:nvPr/>
        </p:nvSpPr>
        <p:spPr>
          <a:xfrm>
            <a:off x="400050" y="3000375"/>
            <a:ext cx="1952625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看利润机会池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定优先级与资源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role1"/>
          <p:cNvSpPr>
            <a:spLocks noGrp="1"/>
          </p:cNvSpPr>
          <p:nvPr/>
        </p:nvSpPr>
        <p:spPr>
          <a:xfrm>
            <a:off x="2676525" y="1952625"/>
            <a:ext cx="2047875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区域经理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2676525" y="2533650"/>
            <a:ext cx="19526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9" name="roled1"/>
          <p:cNvSpPr>
            <a:spLocks noGrp="1"/>
          </p:cNvSpPr>
          <p:nvPr/>
        </p:nvSpPr>
        <p:spPr>
          <a:xfrm>
            <a:off x="2676525" y="3000375"/>
            <a:ext cx="1952625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验证根因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推动跨店执行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role2"/>
          <p:cNvSpPr>
            <a:spLocks noGrp="1"/>
          </p:cNvSpPr>
          <p:nvPr/>
        </p:nvSpPr>
        <p:spPr>
          <a:xfrm>
            <a:off x="4953000" y="1952625"/>
            <a:ext cx="2047875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店长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4953000" y="2533650"/>
            <a:ext cx="19526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2" name="roled2"/>
          <p:cNvSpPr>
            <a:spLocks noGrp="1"/>
          </p:cNvSpPr>
          <p:nvPr/>
        </p:nvSpPr>
        <p:spPr>
          <a:xfrm>
            <a:off x="4953000" y="3000375"/>
            <a:ext cx="1952625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接收日清任务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上传过程证据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role3"/>
          <p:cNvSpPr>
            <a:spLocks noGrp="1"/>
          </p:cNvSpPr>
          <p:nvPr/>
        </p:nvSpPr>
        <p:spPr>
          <a:xfrm>
            <a:off x="7229475" y="1952625"/>
            <a:ext cx="2047875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专业部门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7229475" y="2533650"/>
            <a:ext cx="19526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5" name="roled3"/>
          <p:cNvSpPr>
            <a:spLocks noGrp="1"/>
          </p:cNvSpPr>
          <p:nvPr/>
        </p:nvSpPr>
        <p:spPr>
          <a:xfrm>
            <a:off x="7229475" y="3000375"/>
            <a:ext cx="1952625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 / 供应链 / 人力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修复系统性问题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role4"/>
          <p:cNvSpPr>
            <a:spLocks noGrp="1"/>
          </p:cNvSpPr>
          <p:nvPr/>
        </p:nvSpPr>
        <p:spPr>
          <a:xfrm>
            <a:off x="9505950" y="1952625"/>
            <a:ext cx="2047875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财务与管理层</a:t>
            </a:r>
            <a:endParaRPr sz="21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9505950" y="2533650"/>
            <a:ext cx="1952625" cy="0"/>
          </a:xfrm>
          <a:prstGeom prst="straightConnector1">
            <a:avLst/>
          </a:prstGeom>
          <a:ln w="28575">
            <a:solidFill>
              <a:srgbClr val="2878FF"/>
            </a:solidFill>
            <a:prstDash val="solid"/>
          </a:ln>
        </p:spPr>
      </p:cxnSp>
      <p:sp>
        <p:nvSpPr>
          <p:cNvPr id="18" name="roled4"/>
          <p:cNvSpPr>
            <a:spLocks noGrp="1"/>
          </p:cNvSpPr>
          <p:nvPr/>
        </p:nvSpPr>
        <p:spPr>
          <a:xfrm>
            <a:off x="9505950" y="3000375"/>
            <a:ext cx="1952625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统一口径验收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确认真实收益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role-flow"/>
          <p:cNvSpPr>
            <a:spLocks noGrp="1"/>
          </p:cNvSpPr>
          <p:nvPr/>
        </p:nvSpPr>
        <p:spPr>
          <a:xfrm>
            <a:off x="400050" y="4953000"/>
            <a:ext cx="11391900" cy="7810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20" name="role-flow-text"/>
          <p:cNvSpPr>
            <a:spLocks noGrp="1"/>
          </p:cNvSpPr>
          <p:nvPr/>
        </p:nvSpPr>
        <p:spPr>
          <a:xfrm>
            <a:off x="666750" y="5143500"/>
            <a:ext cx="10858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ctr">
              <a:defRPr sz="21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自动发现 → 人工确认 → 任务执行 → 过程留痕 → 财务验收 → 经验推广</a:t>
            </a:r>
            <a:endParaRPr sz="21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2075</Words>
  <Application>WPS 表格</Application>
  <PresentationFormat>Converted Presentation</PresentationFormat>
  <Paragraphs>352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Arial</vt:lpstr>
      <vt:lpstr>宋体</vt:lpstr>
      <vt:lpstr>汉仪书宋二KW</vt:lpstr>
      <vt:lpstr>微软雅黑</vt:lpstr>
      <vt:lpstr>汉仪旗黑</vt:lpstr>
      <vt:lpstr>Arial Unicode MS</vt:lpstr>
      <vt:lpstr>Calibri</vt:lpstr>
      <vt:lpstr>Helvetica Neue</vt:lpstr>
      <vt:lpstr>ChatGPT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freedak</cp:lastModifiedBy>
  <cp:revision>1</cp:revision>
  <dcterms:created xsi:type="dcterms:W3CDTF">2026-08-01T05:18:51Z</dcterms:created>
  <dcterms:modified xsi:type="dcterms:W3CDTF">2026-08-01T05:18:51Z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5653107242BA781BBB816D6A70DEB674_42</vt:lpwstr>
  </property>
  <property fmtid="{D5CDD505-2E9C-101B-9397-08002B2CF9AE}" pid="3" name="KSOProductBuildVer">
    <vt:lpwstr>2052-12.1.26026.26026</vt:lpwstr>
  </property>
</Properties>
</file>