
<file path=[Content_Types].xml><?xml version="1.0" encoding="utf-8"?>
<Types xmlns="http://schemas.openxmlformats.org/package/2006/content-types">
  <Default Extension="xml" ContentType="application/vnd.openxmlformats-package.core-properties+xml"/>
  <Default Extension="rels" ContentType="application/vnd.openxmlformats-package.relationship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theme/theme1.xml" ContentType="application/vnd.openxmlformats-officedocument.theme+xml"/>
  <Override PartName="/ppt/slideMasters/slideMaster1.xml" ContentType="application/vnd.openxmlformats-officedocument.presentationml.slideMaster+xml"/>
  <Override PartName="/ppt/slideMasters/theme/theme2.xml" ContentType="application/vnd.openxmlformats-officedocument.theme+xml"/>
  <Override PartName="/ppt/slideLayouts/slideLayout1.xml" ContentType="application/vnd.openxmlformats-officedocument.presentationml.slideLayout+xml"/>
  <Override PartName="/ppt/notesMasters/notesMaster1.xml" ContentType="application/vnd.openxmlformats-officedocument.presentationml.notesMaster+xml"/>
  <Override PartName="/ppt/notesMasters/theme/theme3.xml" ContentType="application/vnd.openxmlformats-officedocument.theme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slides/slide1.xml" ContentType="application/vnd.openxmlformats-officedocument.presentationml.slide+xml"/>
  <Override PartName="/ppt/notesSlides/notesSlide1.xml" ContentType="application/vnd.openxmlformats-officedocument.presentationml.notesSlide+xml"/>
  <Override PartName="/ppt/slides/slide2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3.xml" ContentType="application/vnd.openxmlformats-officedocument.presentationml.slide+xml"/>
  <Override PartName="/ppt/notesSlides/notesSlide3.xml" ContentType="application/vnd.openxmlformats-officedocument.presentationml.notesSlide+xml"/>
  <Override PartName="/ppt/slides/slide4.xml" ContentType="application/vnd.openxmlformats-officedocument.presentationml.slide+xml"/>
  <Override PartName="/ppt/notesSlides/notesSlide4.xml" ContentType="application/vnd.openxmlformats-officedocument.presentationml.notesSlide+xml"/>
  <Override PartName="/ppt/slides/slide5.xml" ContentType="application/vnd.openxmlformats-officedocument.presentationml.slide+xml"/>
  <Override PartName="/ppt/notesSlides/notesSlide5.xml" ContentType="application/vnd.openxmlformats-officedocument.presentationml.notesSlide+xml"/>
  <Override PartName="/ppt/slides/slide6.xml" ContentType="application/vnd.openxmlformats-officedocument.presentationml.slide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notesSlides/notesSlide7.xml" ContentType="application/vnd.openxmlformats-officedocument.presentationml.notesSlide+xml"/>
  <Override PartName="/ppt/slides/slide8.xml" ContentType="application/vnd.openxmlformats-officedocument.presentationml.slide+xml"/>
  <Override PartName="/ppt/notesSlides/notesSlide8.xml" ContentType="application/vnd.openxmlformats-officedocument.presentationml.notesSlide+xml"/>
  <Override PartName="/ppt/slides/slide9.xml" ContentType="application/vnd.openxmlformats-officedocument.presentationml.slide+xml"/>
  <Override PartName="/ppt/notesSlides/notesSlide9.xml" ContentType="application/vnd.openxmlformats-officedocument.presentationml.notesSlide+xml"/>
  <Override PartName="/ppt/slides/slide10.xml" ContentType="application/vnd.openxmlformats-officedocument.presentationml.slide+xml"/>
  <Override PartName="/ppt/notesSlides/notesSlide10.xml" ContentType="application/vnd.openxmlformats-officedocument.presentationml.notesSlide+xml"/>
  <Override PartName="/ppt/slides/slide11.xml" ContentType="application/vnd.openxmlformats-officedocument.presentationml.slide+xml"/>
  <Override PartName="/ppt/notesSlides/notesSlide11.xml" ContentType="application/vnd.openxmlformats-officedocument.presentationml.notesSlide+xml"/>
  <Override PartName="/ppt/slides/slide12.xml" ContentType="application/vnd.openxmlformats-officedocument.presentationml.slide+xml"/>
  <Override PartName="/ppt/notesSlides/notesSlide12.xml" ContentType="application/vnd.openxmlformats-officedocument.presentationml.notesSlide+xml"/>
  <Override PartName="/ppt/slides/slide13.xml" ContentType="application/vnd.openxmlformats-officedocument.presentationml.slide+xml"/>
  <Override PartName="/ppt/notesSlides/notesSlide13.xml" ContentType="application/vnd.openxmlformats-officedocument.presentationml.notesSlide+xml"/>
  <Override PartName="/ppt/slides/slide14.xml" ContentType="application/vnd.openxmlformats-officedocument.presentationml.slide+xml"/>
  <Override PartName="/ppt/notesSlides/notesSlide14.xml" ContentType="application/vnd.openxmlformats-officedocument.presentationml.notesSlide+xml"/>
  <Override PartName="/ppt/slides/slide15.xml" ContentType="application/vnd.openxmlformats-officedocument.presentationml.slide+xml"/>
  <Override PartName="/ppt/notesSlides/notesSlide15.xml" ContentType="application/vnd.openxmlformats-officedocument.presentationml.notesSlide+xml"/>
  <Override PartName="/ppt/slides/slide16.xml" ContentType="application/vnd.openxmlformats-officedocument.presentationml.slide+xml"/>
  <Override PartName="/ppt/notesSlides/notesSlide16.xml" ContentType="application/vnd.openxmlformats-officedocument.presentationml.notesSlide+xml"/>
  <Override PartName="/ppt/slides/slide17.xml" ContentType="application/vnd.openxmlformats-officedocument.presentationml.slide+xml"/>
  <Override PartName="/ppt/notesSlides/notesSlide17.xml" ContentType="application/vnd.openxmlformats-officedocument.presentationml.notesSlide+xml"/>
  <Override PartName="/ppt/slides/slide18.xml" ContentType="application/vnd.openxmlformats-officedocument.presentationml.slide+xml"/>
  <Override PartName="/ppt/notesSlides/notesSlide18.xml" ContentType="application/vnd.openxmlformats-officedocument.presentationml.notesSlide+xml"/>
  <Override PartName="/ppt/slides/slide19.xml" ContentType="application/vnd.openxmlformats-officedocument.presentationml.slide+xml"/>
  <Override PartName="/ppt/notesSlides/notesSlide19.xml" ContentType="application/vnd.openxmlformats-officedocument.presentationml.notesSlide+xml"/>
  <Override PartName="/ppt/slides/slide20.xml" ContentType="application/vnd.openxmlformats-officedocument.presentationml.slide+xml"/>
  <Override PartName="/ppt/notesSlides/notesSlide20.xml" ContentType="application/vnd.openxmlformats-officedocument.presentationml.notesSlide+xml"/>
  <Override PartName="/ppt/slides/slide21.xml" ContentType="application/vnd.openxmlformats-officedocument.presentationml.slide+xml"/>
  <Override PartName="/ppt/notesSlides/notesSlide21.xml" ContentType="application/vnd.openxmlformats-officedocument.presentationml.notesSlide+xml"/>
  <Override PartName="/ppt/slides/slide22.xml" ContentType="application/vnd.openxmlformats-officedocument.presentationml.slide+xml"/>
  <Override PartName="/ppt/notesSlides/notesSlide22.xml" ContentType="application/vnd.openxmlformats-officedocument.presentationml.notesSlide+xml"/>
  <Override PartName="/ppt/slides/slide23.xml" ContentType="application/vnd.openxmlformats-officedocument.presentationml.slide+xml"/>
  <Override PartName="/ppt/notesSlides/notesSlide23.xml" ContentType="application/vnd.openxmlformats-officedocument.presentationml.notesSlide+xml"/>
</Types>
</file>

<file path=_rels/.rels>&#65279;<?xml version="1.0" encoding="utf-8"?><Relationships xmlns="http://schemas.openxmlformats.org/package/2006/relationships"><Relationship Type="http://schemas.openxmlformats.org/package/2006/relationships/metadata/core-properties" Target="/docProps/core.xml" Id="R68144f7e958b4d39" /><Relationship Type="http://schemas.openxmlformats.org/officeDocument/2006/relationships/extended-properties" Target="/docProps/app.xml" Id="R631be99a45864754" /><Relationship Type="http://schemas.openxmlformats.org/officeDocument/2006/relationships/officeDocument" Target="/ppt/presentation.xml" Id="Re7e848f5c15f4e6a" /></Relationships>
</file>

<file path=ppt/presentation.xml><?xml version="1.0" encoding="utf-8"?>
<p:presentation xmlns:p="http://schemas.openxmlformats.org/presentationml/2006/main">
  <p:sldMasterIdLst>
    <p:sldMasterId xmlns:r="http://schemas.openxmlformats.org/officeDocument/2006/relationships" id="2147483648" r:id="R2aa4f50d36fb4def"/>
  </p:sldMasterIdLst>
  <p:notesMasterIdLst>
    <p:notesMasterId xmlns:r="http://schemas.openxmlformats.org/officeDocument/2006/relationships" r:id="R2d353e1afd924960"/>
  </p:notesMasterIdLst>
  <p:sldIdLst>
    <p:sldId xmlns:r="http://schemas.openxmlformats.org/officeDocument/2006/relationships" id="256" r:id="R967eefa2edfe4527"/>
    <p:sldId xmlns:r="http://schemas.openxmlformats.org/officeDocument/2006/relationships" id="257" r:id="Rf35dfe41f4c04334"/>
    <p:sldId xmlns:r="http://schemas.openxmlformats.org/officeDocument/2006/relationships" id="258" r:id="Rde4e1b774c8f442c"/>
    <p:sldId xmlns:r="http://schemas.openxmlformats.org/officeDocument/2006/relationships" id="259" r:id="Rf7849ff620a14d7f"/>
    <p:sldId xmlns:r="http://schemas.openxmlformats.org/officeDocument/2006/relationships" id="260" r:id="R0c9c8e46f92d46ea"/>
    <p:sldId xmlns:r="http://schemas.openxmlformats.org/officeDocument/2006/relationships" id="261" r:id="R7e3a131dc9784edd"/>
    <p:sldId xmlns:r="http://schemas.openxmlformats.org/officeDocument/2006/relationships" id="262" r:id="R9c6d445b6dad46b5"/>
    <p:sldId xmlns:r="http://schemas.openxmlformats.org/officeDocument/2006/relationships" id="263" r:id="R6800649daea946cf"/>
    <p:sldId xmlns:r="http://schemas.openxmlformats.org/officeDocument/2006/relationships" id="264" r:id="R9b20f2d61b5c4917"/>
    <p:sldId xmlns:r="http://schemas.openxmlformats.org/officeDocument/2006/relationships" id="265" r:id="R244de44249894e18"/>
    <p:sldId xmlns:r="http://schemas.openxmlformats.org/officeDocument/2006/relationships" id="266" r:id="Rec891f16be094318"/>
    <p:sldId xmlns:r="http://schemas.openxmlformats.org/officeDocument/2006/relationships" id="267" r:id="R895b60417e85431f"/>
    <p:sldId xmlns:r="http://schemas.openxmlformats.org/officeDocument/2006/relationships" id="268" r:id="Rc209aa1e88f84a6a"/>
    <p:sldId xmlns:r="http://schemas.openxmlformats.org/officeDocument/2006/relationships" id="269" r:id="R3d19eb42de1c4839"/>
    <p:sldId xmlns:r="http://schemas.openxmlformats.org/officeDocument/2006/relationships" id="270" r:id="R2f88605d66794513"/>
    <p:sldId xmlns:r="http://schemas.openxmlformats.org/officeDocument/2006/relationships" id="271" r:id="R8d8ebc9c3bb24d81"/>
    <p:sldId xmlns:r="http://schemas.openxmlformats.org/officeDocument/2006/relationships" id="272" r:id="Rc92d779bb9a7442c"/>
    <p:sldId xmlns:r="http://schemas.openxmlformats.org/officeDocument/2006/relationships" id="273" r:id="Raf22c894cad14455"/>
    <p:sldId xmlns:r="http://schemas.openxmlformats.org/officeDocument/2006/relationships" id="274" r:id="R774871b0aae84691"/>
    <p:sldId xmlns:r="http://schemas.openxmlformats.org/officeDocument/2006/relationships" id="275" r:id="Rf15b1bc1b6e2412a"/>
    <p:sldId xmlns:r="http://schemas.openxmlformats.org/officeDocument/2006/relationships" id="276" r:id="R7e94579f87f144a2"/>
    <p:sldId xmlns:r="http://schemas.openxmlformats.org/officeDocument/2006/relationships" id="277" r:id="R5d3baa1cb14b481f"/>
    <p:sldId xmlns:r="http://schemas.openxmlformats.org/officeDocument/2006/relationships" id="278" r:id="R34485ca2e6fd4970"/>
  </p:sldIdLst>
  <p:sldSz cx="12192000" cy="6858000"/>
  <p:notesSz cx="6858000" cy="9144000"/>
</p:presentation>
</file>

<file path=ppt/presProps.xml><?xml version="1.0" encoding="utf-8"?>
<p:presentationPr xmlns:p="http://schemas.openxmlformats.org/presentationml/2006/main">
  <p:extLst>
    <p:ext xmlns:p14="http://schemas.microsoft.com/office/powerpoint/2010/main" uri="{E76CE94A-603C-4142-B9EB-6D1370010A27}">
      <p14:discardImageEditData val="0"/>
    </p:ext>
    <p:ext xmlns:p14="http://schemas.microsoft.com/office/powerpoint/2010/main" uri="{D31A062A-798A-4329-ABDD-BBA856620510}">
      <p14:defaultImageDpi val="32767"/>
    </p:ext>
    <p:ext xmlns:p15="http://schemas.microsoft.com/office/powerpoint/2012/main" uri="{FD5EFAAD-0ECE-453E-9831-46B23BE46B34}">
      <p15:chartTrackingRefBased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_rels/presentation.xml.rels>&#65279;<?xml version="1.0" encoding="utf-8"?><Relationships xmlns="http://schemas.openxmlformats.org/package/2006/relationships"><Relationship Type="http://schemas.openxmlformats.org/officeDocument/2006/relationships/theme" Target="/ppt/theme/theme1.xml" Id="R8cca97ade4ef4f24" /><Relationship Type="http://schemas.openxmlformats.org/officeDocument/2006/relationships/slideMaster" Target="/ppt/slideMasters/slideMaster1.xml" Id="R2aa4f50d36fb4def" /><Relationship Type="http://schemas.openxmlformats.org/officeDocument/2006/relationships/notesMaster" Target="/ppt/notesMasters/notesMaster1.xml" Id="R2d353e1afd924960" /><Relationship Type="http://schemas.openxmlformats.org/officeDocument/2006/relationships/presProps" Target="/ppt/presProps.xml" Id="R6775f825388f42c5" /><Relationship Type="http://schemas.openxmlformats.org/officeDocument/2006/relationships/tableStyles" Target="/ppt/tableStyles.xml" Id="R3b9cc3025e64419f" /><Relationship Type="http://schemas.openxmlformats.org/officeDocument/2006/relationships/slide" Target="/ppt/slides/slide1.xml" Id="R967eefa2edfe4527" /><Relationship Type="http://schemas.openxmlformats.org/officeDocument/2006/relationships/slide" Target="/ppt/slides/slide2.xml" Id="Rf35dfe41f4c04334" /><Relationship Type="http://schemas.openxmlformats.org/officeDocument/2006/relationships/slide" Target="/ppt/slides/slide3.xml" Id="Rde4e1b774c8f442c" /><Relationship Type="http://schemas.openxmlformats.org/officeDocument/2006/relationships/slide" Target="/ppt/slides/slide4.xml" Id="Rf7849ff620a14d7f" /><Relationship Type="http://schemas.openxmlformats.org/officeDocument/2006/relationships/slide" Target="/ppt/slides/slide5.xml" Id="R0c9c8e46f92d46ea" /><Relationship Type="http://schemas.openxmlformats.org/officeDocument/2006/relationships/slide" Target="/ppt/slides/slide6.xml" Id="R7e3a131dc9784edd" /><Relationship Type="http://schemas.openxmlformats.org/officeDocument/2006/relationships/slide" Target="/ppt/slides/slide7.xml" Id="R9c6d445b6dad46b5" /><Relationship Type="http://schemas.openxmlformats.org/officeDocument/2006/relationships/slide" Target="/ppt/slides/slide8.xml" Id="R6800649daea946cf" /><Relationship Type="http://schemas.openxmlformats.org/officeDocument/2006/relationships/slide" Target="/ppt/slides/slide9.xml" Id="R9b20f2d61b5c4917" /><Relationship Type="http://schemas.openxmlformats.org/officeDocument/2006/relationships/slide" Target="/ppt/slides/slide10.xml" Id="R244de44249894e18" /><Relationship Type="http://schemas.openxmlformats.org/officeDocument/2006/relationships/slide" Target="/ppt/slides/slide11.xml" Id="Rec891f16be094318" /><Relationship Type="http://schemas.openxmlformats.org/officeDocument/2006/relationships/slide" Target="/ppt/slides/slide12.xml" Id="R895b60417e85431f" /><Relationship Type="http://schemas.openxmlformats.org/officeDocument/2006/relationships/slide" Target="/ppt/slides/slide13.xml" Id="Rc209aa1e88f84a6a" /><Relationship Type="http://schemas.openxmlformats.org/officeDocument/2006/relationships/slide" Target="/ppt/slides/slide14.xml" Id="R3d19eb42de1c4839" /><Relationship Type="http://schemas.openxmlformats.org/officeDocument/2006/relationships/slide" Target="/ppt/slides/slide15.xml" Id="R2f88605d66794513" /><Relationship Type="http://schemas.openxmlformats.org/officeDocument/2006/relationships/slide" Target="/ppt/slides/slide16.xml" Id="R8d8ebc9c3bb24d81" /><Relationship Type="http://schemas.openxmlformats.org/officeDocument/2006/relationships/slide" Target="/ppt/slides/slide17.xml" Id="Rc92d779bb9a7442c" /><Relationship Type="http://schemas.openxmlformats.org/officeDocument/2006/relationships/slide" Target="/ppt/slides/slide18.xml" Id="Raf22c894cad14455" /><Relationship Type="http://schemas.openxmlformats.org/officeDocument/2006/relationships/slide" Target="/ppt/slides/slide19.xml" Id="R774871b0aae84691" /><Relationship Type="http://schemas.openxmlformats.org/officeDocument/2006/relationships/slide" Target="/ppt/slides/slide20.xml" Id="Rf15b1bc1b6e2412a" /><Relationship Type="http://schemas.openxmlformats.org/officeDocument/2006/relationships/slide" Target="/ppt/slides/slide21.xml" Id="R7e94579f87f144a2" /><Relationship Type="http://schemas.openxmlformats.org/officeDocument/2006/relationships/slide" Target="/ppt/slides/slide22.xml" Id="R5d3baa1cb14b481f" /><Relationship Type="http://schemas.openxmlformats.org/officeDocument/2006/relationships/slide" Target="/ppt/slides/slide23.xml" Id="R34485ca2e6fd4970" /></Relationships>
</file>

<file path=ppt/notesMasters/_rels/notesMaster1.xml.rels>&#65279;<?xml version="1.0" encoding="utf-8"?><Relationships xmlns="http://schemas.openxmlformats.org/package/2006/relationships"><Relationship Type="http://schemas.openxmlformats.org/officeDocument/2006/relationships/theme" Target="/ppt/notesMasters/theme/theme3.xml" Id="R4e3e4a4226eb477f" /></Relationships>
</file>

<file path=ppt/notesMasters/notesMaster1.xml><?xml version="1.0" encoding="utf-8"?>
<p:notesMaster xmlns:p="http://schemas.openxmlformats.org/presentationml/2006/main">
  <p:cSld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Header Placeholder"/>
          <p:cNvSpPr/>
          <p:nvPr>
            <p:ph type="hdr" sz="quarter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3" name="Date Placeholder"/>
          <p:cNvSpPr/>
          <p:nvPr>
            <p:ph type="dt" sz="quarter" idx="1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Image Placeholder"/>
          <p:cNvSpPr/>
          <p:nvPr>
            <p:ph type="sldImg" idx="2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5" name="Notes Placeholder"/>
          <p:cNvSpPr/>
          <p:nvPr>
            <p:ph type="body" sz="quarter" idx="3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6" name="Footer Placeholder"/>
          <p:cNvSpPr/>
          <p:nvPr>
            <p:ph type="ftr" sz="quarter" idx="4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7" name="Slide Number Placeholder"/>
          <p:cNvSpPr/>
          <p:nvPr>
            <p:ph type="sldNum" sz="quarter" idx="5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xmlns:a="http://schemas.openxmlformats.org/drawingml/2006/main" marL="0" algn="l" defTabSz="914400" rtl="0" eaLnBrk="1" latinLnBrk="0" hangingPunct="1">
      <a:defRPr sz="1200" kern="1200"/>
    </a:lvl1pPr>
  </p:notesStyle>
</p:notesMaster>
</file>

<file path=ppt/notesMasters/theme/theme3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notesSlides/_rels/notesSlide1.xml.rels>&#65279;<?xml version="1.0" encoding="utf-8"?><Relationships xmlns="http://schemas.openxmlformats.org/package/2006/relationships"><Relationship Type="http://schemas.openxmlformats.org/officeDocument/2006/relationships/slide" Target="/ppt/slides/slide1.xml" Id="R1851a11edb2747ac" /><Relationship Type="http://schemas.openxmlformats.org/officeDocument/2006/relationships/notesMaster" Target="/ppt/notesMasters/notesMaster1.xml" Id="R78288bfbda294c99" /></Relationships>
</file>

<file path=ppt/notesSlides/_rels/notesSlide10.xml.rels>&#65279;<?xml version="1.0" encoding="utf-8"?><Relationships xmlns="http://schemas.openxmlformats.org/package/2006/relationships"><Relationship Type="http://schemas.openxmlformats.org/officeDocument/2006/relationships/slide" Target="/ppt/slides/slide10.xml" Id="Rfed3877c7ee54c3f" /><Relationship Type="http://schemas.openxmlformats.org/officeDocument/2006/relationships/notesMaster" Target="/ppt/notesMasters/notesMaster1.xml" Id="R3a6299975e8a4c5e" /></Relationships>
</file>

<file path=ppt/notesSlides/_rels/notesSlide11.xml.rels>&#65279;<?xml version="1.0" encoding="utf-8"?><Relationships xmlns="http://schemas.openxmlformats.org/package/2006/relationships"><Relationship Type="http://schemas.openxmlformats.org/officeDocument/2006/relationships/slide" Target="/ppt/slides/slide11.xml" Id="R80974f5cf05e43a8" /><Relationship Type="http://schemas.openxmlformats.org/officeDocument/2006/relationships/notesMaster" Target="/ppt/notesMasters/notesMaster1.xml" Id="Rb05e9e6957c84433" /></Relationships>
</file>

<file path=ppt/notesSlides/_rels/notesSlide12.xml.rels>&#65279;<?xml version="1.0" encoding="utf-8"?><Relationships xmlns="http://schemas.openxmlformats.org/package/2006/relationships"><Relationship Type="http://schemas.openxmlformats.org/officeDocument/2006/relationships/slide" Target="/ppt/slides/slide12.xml" Id="R68e5cdf1f6e647f7" /><Relationship Type="http://schemas.openxmlformats.org/officeDocument/2006/relationships/notesMaster" Target="/ppt/notesMasters/notesMaster1.xml" Id="R14ac9a692d0042f3" /></Relationships>
</file>

<file path=ppt/notesSlides/_rels/notesSlide13.xml.rels>&#65279;<?xml version="1.0" encoding="utf-8"?><Relationships xmlns="http://schemas.openxmlformats.org/package/2006/relationships"><Relationship Type="http://schemas.openxmlformats.org/officeDocument/2006/relationships/slide" Target="/ppt/slides/slide13.xml" Id="R4ce5927f932741d9" /><Relationship Type="http://schemas.openxmlformats.org/officeDocument/2006/relationships/notesMaster" Target="/ppt/notesMasters/notesMaster1.xml" Id="Rf3a840326d3b448a" /></Relationships>
</file>

<file path=ppt/notesSlides/_rels/notesSlide14.xml.rels>&#65279;<?xml version="1.0" encoding="utf-8"?><Relationships xmlns="http://schemas.openxmlformats.org/package/2006/relationships"><Relationship Type="http://schemas.openxmlformats.org/officeDocument/2006/relationships/slide" Target="/ppt/slides/slide14.xml" Id="Ra6fb838a6bce4c05" /><Relationship Type="http://schemas.openxmlformats.org/officeDocument/2006/relationships/notesMaster" Target="/ppt/notesMasters/notesMaster1.xml" Id="R4805bf6d1db54925" /></Relationships>
</file>

<file path=ppt/notesSlides/_rels/notesSlide15.xml.rels>&#65279;<?xml version="1.0" encoding="utf-8"?><Relationships xmlns="http://schemas.openxmlformats.org/package/2006/relationships"><Relationship Type="http://schemas.openxmlformats.org/officeDocument/2006/relationships/slide" Target="/ppt/slides/slide15.xml" Id="R581c4b20eed247d1" /><Relationship Type="http://schemas.openxmlformats.org/officeDocument/2006/relationships/notesMaster" Target="/ppt/notesMasters/notesMaster1.xml" Id="R416be53d3f2a4702" /></Relationships>
</file>

<file path=ppt/notesSlides/_rels/notesSlide16.xml.rels>&#65279;<?xml version="1.0" encoding="utf-8"?><Relationships xmlns="http://schemas.openxmlformats.org/package/2006/relationships"><Relationship Type="http://schemas.openxmlformats.org/officeDocument/2006/relationships/slide" Target="/ppt/slides/slide16.xml" Id="R07dd0832b7db4175" /><Relationship Type="http://schemas.openxmlformats.org/officeDocument/2006/relationships/notesMaster" Target="/ppt/notesMasters/notesMaster1.xml" Id="Raf2863ba9e6047a6" /></Relationships>
</file>

<file path=ppt/notesSlides/_rels/notesSlide17.xml.rels>&#65279;<?xml version="1.0" encoding="utf-8"?><Relationships xmlns="http://schemas.openxmlformats.org/package/2006/relationships"><Relationship Type="http://schemas.openxmlformats.org/officeDocument/2006/relationships/slide" Target="/ppt/slides/slide17.xml" Id="R248c81935374470b" /><Relationship Type="http://schemas.openxmlformats.org/officeDocument/2006/relationships/notesMaster" Target="/ppt/notesMasters/notesMaster1.xml" Id="R04c5c752293642ae" /></Relationships>
</file>

<file path=ppt/notesSlides/_rels/notesSlide18.xml.rels>&#65279;<?xml version="1.0" encoding="utf-8"?><Relationships xmlns="http://schemas.openxmlformats.org/package/2006/relationships"><Relationship Type="http://schemas.openxmlformats.org/officeDocument/2006/relationships/slide" Target="/ppt/slides/slide18.xml" Id="Rd7665aa600a64d99" /><Relationship Type="http://schemas.openxmlformats.org/officeDocument/2006/relationships/notesMaster" Target="/ppt/notesMasters/notesMaster1.xml" Id="R697ca8b7fe4b40b8" /></Relationships>
</file>

<file path=ppt/notesSlides/_rels/notesSlide19.xml.rels>&#65279;<?xml version="1.0" encoding="utf-8"?><Relationships xmlns="http://schemas.openxmlformats.org/package/2006/relationships"><Relationship Type="http://schemas.openxmlformats.org/officeDocument/2006/relationships/slide" Target="/ppt/slides/slide19.xml" Id="Rf761343194f545df" /><Relationship Type="http://schemas.openxmlformats.org/officeDocument/2006/relationships/notesMaster" Target="/ppt/notesMasters/notesMaster1.xml" Id="R8ea10ef3dcec49ea" /></Relationships>
</file>

<file path=ppt/notesSlides/_rels/notesSlide2.xml.rels>&#65279;<?xml version="1.0" encoding="utf-8"?><Relationships xmlns="http://schemas.openxmlformats.org/package/2006/relationships"><Relationship Type="http://schemas.openxmlformats.org/officeDocument/2006/relationships/slide" Target="/ppt/slides/slide2.xml" Id="R51e969f4dd354c72" /><Relationship Type="http://schemas.openxmlformats.org/officeDocument/2006/relationships/notesMaster" Target="/ppt/notesMasters/notesMaster1.xml" Id="R435ec60f89f54580" /></Relationships>
</file>

<file path=ppt/notesSlides/_rels/notesSlide20.xml.rels>&#65279;<?xml version="1.0" encoding="utf-8"?><Relationships xmlns="http://schemas.openxmlformats.org/package/2006/relationships"><Relationship Type="http://schemas.openxmlformats.org/officeDocument/2006/relationships/slide" Target="/ppt/slides/slide20.xml" Id="Rd415b4f8be4e44be" /><Relationship Type="http://schemas.openxmlformats.org/officeDocument/2006/relationships/notesMaster" Target="/ppt/notesMasters/notesMaster1.xml" Id="R02fa58f455e6424a" /></Relationships>
</file>

<file path=ppt/notesSlides/_rels/notesSlide21.xml.rels>&#65279;<?xml version="1.0" encoding="utf-8"?><Relationships xmlns="http://schemas.openxmlformats.org/package/2006/relationships"><Relationship Type="http://schemas.openxmlformats.org/officeDocument/2006/relationships/slide" Target="/ppt/slides/slide21.xml" Id="R3d482c4aec854c8c" /><Relationship Type="http://schemas.openxmlformats.org/officeDocument/2006/relationships/notesMaster" Target="/ppt/notesMasters/notesMaster1.xml" Id="Rcd28e82aebae430e" /></Relationships>
</file>

<file path=ppt/notesSlides/_rels/notesSlide22.xml.rels>&#65279;<?xml version="1.0" encoding="utf-8"?><Relationships xmlns="http://schemas.openxmlformats.org/package/2006/relationships"><Relationship Type="http://schemas.openxmlformats.org/officeDocument/2006/relationships/slide" Target="/ppt/slides/slide22.xml" Id="R04c48ac401ad480d" /><Relationship Type="http://schemas.openxmlformats.org/officeDocument/2006/relationships/notesMaster" Target="/ppt/notesMasters/notesMaster1.xml" Id="Ree8cbf41051348cd" /></Relationships>
</file>

<file path=ppt/notesSlides/_rels/notesSlide23.xml.rels>&#65279;<?xml version="1.0" encoding="utf-8"?><Relationships xmlns="http://schemas.openxmlformats.org/package/2006/relationships"><Relationship Type="http://schemas.openxmlformats.org/officeDocument/2006/relationships/slide" Target="/ppt/slides/slide23.xml" Id="Redf31928860d47be" /><Relationship Type="http://schemas.openxmlformats.org/officeDocument/2006/relationships/notesMaster" Target="/ppt/notesMasters/notesMaster1.xml" Id="R11568375958e45ec" /></Relationships>
</file>

<file path=ppt/notesSlides/_rels/notesSlide3.xml.rels>&#65279;<?xml version="1.0" encoding="utf-8"?><Relationships xmlns="http://schemas.openxmlformats.org/package/2006/relationships"><Relationship Type="http://schemas.openxmlformats.org/officeDocument/2006/relationships/slide" Target="/ppt/slides/slide3.xml" Id="R39d7a422da274af5" /><Relationship Type="http://schemas.openxmlformats.org/officeDocument/2006/relationships/notesMaster" Target="/ppt/notesMasters/notesMaster1.xml" Id="Rd02073e29cbf4c83" /></Relationships>
</file>

<file path=ppt/notesSlides/_rels/notesSlide4.xml.rels>&#65279;<?xml version="1.0" encoding="utf-8"?><Relationships xmlns="http://schemas.openxmlformats.org/package/2006/relationships"><Relationship Type="http://schemas.openxmlformats.org/officeDocument/2006/relationships/slide" Target="/ppt/slides/slide4.xml" Id="Rb011d80fb6d340a1" /><Relationship Type="http://schemas.openxmlformats.org/officeDocument/2006/relationships/notesMaster" Target="/ppt/notesMasters/notesMaster1.xml" Id="Rb828c353b4554a04" /></Relationships>
</file>

<file path=ppt/notesSlides/_rels/notesSlide5.xml.rels>&#65279;<?xml version="1.0" encoding="utf-8"?><Relationships xmlns="http://schemas.openxmlformats.org/package/2006/relationships"><Relationship Type="http://schemas.openxmlformats.org/officeDocument/2006/relationships/slide" Target="/ppt/slides/slide5.xml" Id="R57ca877e9b6b4989" /><Relationship Type="http://schemas.openxmlformats.org/officeDocument/2006/relationships/notesMaster" Target="/ppt/notesMasters/notesMaster1.xml" Id="R29d29b879bb34bd8" /></Relationships>
</file>

<file path=ppt/notesSlides/_rels/notesSlide6.xml.rels>&#65279;<?xml version="1.0" encoding="utf-8"?><Relationships xmlns="http://schemas.openxmlformats.org/package/2006/relationships"><Relationship Type="http://schemas.openxmlformats.org/officeDocument/2006/relationships/slide" Target="/ppt/slides/slide6.xml" Id="R4e610ebc2bf64e0f" /><Relationship Type="http://schemas.openxmlformats.org/officeDocument/2006/relationships/notesMaster" Target="/ppt/notesMasters/notesMaster1.xml" Id="Rf78fcf87092340c3" /></Relationships>
</file>

<file path=ppt/notesSlides/_rels/notesSlide7.xml.rels>&#65279;<?xml version="1.0" encoding="utf-8"?><Relationships xmlns="http://schemas.openxmlformats.org/package/2006/relationships"><Relationship Type="http://schemas.openxmlformats.org/officeDocument/2006/relationships/slide" Target="/ppt/slides/slide7.xml" Id="Rc02280ff2a944166" /><Relationship Type="http://schemas.openxmlformats.org/officeDocument/2006/relationships/notesMaster" Target="/ppt/notesMasters/notesMaster1.xml" Id="R4a125191db3e4b20" /></Relationships>
</file>

<file path=ppt/notesSlides/_rels/notesSlide8.xml.rels>&#65279;<?xml version="1.0" encoding="utf-8"?><Relationships xmlns="http://schemas.openxmlformats.org/package/2006/relationships"><Relationship Type="http://schemas.openxmlformats.org/officeDocument/2006/relationships/slide" Target="/ppt/slides/slide8.xml" Id="Rfb03895fb4a14033" /><Relationship Type="http://schemas.openxmlformats.org/officeDocument/2006/relationships/notesMaster" Target="/ppt/notesMasters/notesMaster1.xml" Id="R8294f8b0b9e24043" /></Relationships>
</file>

<file path=ppt/notesSlides/_rels/notesSlide9.xml.rels>&#65279;<?xml version="1.0" encoding="utf-8"?><Relationships xmlns="http://schemas.openxmlformats.org/package/2006/relationships"><Relationship Type="http://schemas.openxmlformats.org/officeDocument/2006/relationships/slide" Target="/ppt/slides/slide9.xml" Id="R092ae122625d475d" /><Relationship Type="http://schemas.openxmlformats.org/officeDocument/2006/relationships/notesMaster" Target="/ppt/notesMasters/notesMaster1.xml" Id="Rd3c971c570624c88" /></Relationships>
</file>

<file path=ppt/notesSlides/notesSlide1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本地应用功能架构与页面模块梳理；未使用生产数据或生产系统截图。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0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匿名复合案例，SKU结构比例为虚构示意；不代表真实客户数据。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1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匿名复合案例，需求与人员指数为示意；排班方案必须符合劳动规则并由管理者确认。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2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匿名复合案例，门店情景与现金流指数均为虚构示意；不构成真实关店建议。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3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匿名复合案例，用于说明标杆模型复制方法；未使用真实门店或选址数据。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4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融资支持能力描述，不构成授信承诺或财务建议；未使用真实融资或生产数据。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5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数据资产为管理与技术概念；不等同于会计入表资产，具体确认需遵循法规和专业评估。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6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长期发展能力为产品价值描述，不包含真实客户经营或并购数据。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7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示意图，无生产数据；本地应用功能：营收分析、平台优惠、会员复购、时间分析。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8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示意图，无生产数据；本地应用功能：菜品成本、成本库存、中央厨房、配送对账、BOM穿透。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9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本地应用：老板驾驶舱、总部驾驶舱、区域经理、店长工作台、任务管理、月度验收。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2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基于本地应用已覆盖的经营、成本、供应链、任务与验收模块归纳。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20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保密设计原则；本页不披露客户、门店、金额、文件、账号或生产系统截图。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21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实施路径为产品化建议，不含客户生产数据。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22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基于本地应用模块化路由、统一数据层与任务闭环的产品架构归纳。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23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本地应用功能架构总结；对外保密版。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3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本地应用：风险内控、任务管理、月度验收、区域经理与店长工作台。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4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本地应用导航与路由：经营总览、收入分析、成本与费用、运营分析、风险与选址、系统管理。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5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本地应用数据库分析层、指标字典、本体标准与数据质量模块；未展示具体表名和生产数据。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6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本地应用具备规则分析、趋势预测、智能排班、BOM需求预测；代码中预留大模型服务适配层。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7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匿名复合案例，全部对象、指数与改善目标均为示意；未使用生产数据。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8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匿名复合案例，门店代号及所有指数均为虚构示意；指数以同类门店中位数=100。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9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匿名复合案例，活动名称、指数与结论均为示意；未使用真实客户营销数据。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slideLayouts/_rels/slideLayout1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ff54252bb9ab4302" /></Relationships>
</file>

<file path=ppt/slideLayouts/slideLayout1.xml><?xml version="1.0" encoding="utf-8"?>
<p:sldLayout xmlns:p="http://schemas.openxmlformats.org/presentationml/2006/main" type="title">
  <p:cSld name="Title Slide"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</p:sldLayout>
</file>

<file path=ppt/slideMasters/_rels/slideMaster1.xml.rels>&#65279;<?xml version="1.0" encoding="utf-8"?><Relationships xmlns="http://schemas.openxmlformats.org/package/2006/relationships"><Relationship Type="http://schemas.openxmlformats.org/officeDocument/2006/relationships/theme" Target="/ppt/slideMasters/theme/theme2.xml" Id="Rd5911b24efec461b" /><Relationship Type="http://schemas.openxmlformats.org/officeDocument/2006/relationships/slideLayout" Target="/ppt/slideLayouts/slideLayout1.xml" Id="Rebe35ec072c04688" /></Relationships>
</file>

<file path=ppt/slideMasters/slideMaster1.xml><?xml version="1.0" encoding="utf-8"?>
<p:sldMaster xmlns:p="http://schemas.openxmlformats.org/presentationml/2006/main">
  <p:cSld name="Master"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xmlns:r="http://schemas.openxmlformats.org/officeDocument/2006/relationships" id="2147483649" r:id="Rebe35ec072c04688"/>
  </p:sldLayoutIdLst>
  <p:txStyles>
    <p:titleStyle>
      <a:lvl1pPr xmlns:a="http://schemas.openxmlformats.org/drawingml/2006/main" algn="l">
        <a:lnSpc>
          <a:spcPct val="90000"/>
        </a:lnSpc>
        <a:spcBef>
          <a:spcPts val="0"/>
        </a:spcBef>
        <a:buNone/>
        <a:defRPr sz="4400">
          <a:solidFill>
            <a:schemeClr val="tx1"/>
          </a:solidFill>
          <a:latin typeface="+mj-lt"/>
          <a:ea typeface="+mj-lt"/>
          <a:cs typeface="+mj-lt"/>
        </a:defRPr>
      </a:lvl1pPr>
    </p:titleStyle>
    <p:bodyStyle>
      <a:lvl1pPr xmlns:a="http://schemas.openxmlformats.org/drawingml/2006/main" marL="228600" indent="-228600" algn="l">
        <a:lnSpc>
          <a:spcPct val="90000"/>
        </a:lnSpc>
        <a:spcBef>
          <a:spcPts val="1000"/>
        </a:spcBef>
        <a:buChar char="•"/>
        <a:defRPr sz="2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685800" indent="-228600" algn="l">
        <a:lnSpc>
          <a:spcPct val="90000"/>
        </a:lnSpc>
        <a:spcBef>
          <a:spcPts val="500"/>
        </a:spcBef>
        <a:buChar char="•"/>
        <a:defRPr sz="24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1143000" indent="-228600" algn="l">
        <a:lnSpc>
          <a:spcPct val="90000"/>
        </a:lnSpc>
        <a:spcBef>
          <a:spcPts val="500"/>
        </a:spcBef>
        <a:buChar char="•"/>
        <a:defRPr sz="20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600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20574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5146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9718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4290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886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9pPr>
    </p:bodyStyle>
    <p:otherStyle>
      <a:lvl1pPr xmlns:a="http://schemas.openxmlformats.org/drawingml/2006/main" marL="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457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914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371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18288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2860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743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200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657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9pPr>
    </p:otherStyle>
  </p:txStyles>
</p:sldMaster>
</file>

<file path=ppt/slideMasters/theme/theme2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slides/_rels/slide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858d303583264a13" /><Relationship Type="http://schemas.openxmlformats.org/officeDocument/2006/relationships/notesSlide" Target="/ppt/notesSlides/notesSlide1.xml" Id="R057ff59023794202" /></Relationships>
</file>

<file path=ppt/slides/_rels/slide10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940d4e4323474acb" /><Relationship Type="http://schemas.openxmlformats.org/officeDocument/2006/relationships/notesSlide" Target="/ppt/notesSlides/notesSlide10.xml" Id="Rf75d125b421149be" /></Relationships>
</file>

<file path=ppt/slides/_rels/slide1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518d169b02744d8f" /><Relationship Type="http://schemas.openxmlformats.org/officeDocument/2006/relationships/notesSlide" Target="/ppt/notesSlides/notesSlide11.xml" Id="Ra3caa065d5944708" /></Relationships>
</file>

<file path=ppt/slides/_rels/slide1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6d8c9740af6642b1" /><Relationship Type="http://schemas.openxmlformats.org/officeDocument/2006/relationships/notesSlide" Target="/ppt/notesSlides/notesSlide12.xml" Id="R9a7e117f9d264661" /></Relationships>
</file>

<file path=ppt/slides/_rels/slide1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f19ea13a58284886" /><Relationship Type="http://schemas.openxmlformats.org/officeDocument/2006/relationships/notesSlide" Target="/ppt/notesSlides/notesSlide13.xml" Id="Re94c9b09f94149f8" /></Relationships>
</file>

<file path=ppt/slides/_rels/slide14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1922befd75da43cd" /><Relationship Type="http://schemas.openxmlformats.org/officeDocument/2006/relationships/notesSlide" Target="/ppt/notesSlides/notesSlide14.xml" Id="R06b2464c103644f7" /></Relationships>
</file>

<file path=ppt/slides/_rels/slide15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3a7ecf5473524b06" /><Relationship Type="http://schemas.openxmlformats.org/officeDocument/2006/relationships/notesSlide" Target="/ppt/notesSlides/notesSlide15.xml" Id="R8c37b74886f544d3" /></Relationships>
</file>

<file path=ppt/slides/_rels/slide16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ac6e24751cdc4626" /><Relationship Type="http://schemas.openxmlformats.org/officeDocument/2006/relationships/notesSlide" Target="/ppt/notesSlides/notesSlide16.xml" Id="Rf59572072acb4ad1" /></Relationships>
</file>

<file path=ppt/slides/_rels/slide17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9af1b9b5e70e472c" /><Relationship Type="http://schemas.openxmlformats.org/officeDocument/2006/relationships/notesSlide" Target="/ppt/notesSlides/notesSlide17.xml" Id="R3414edf34400460d" /></Relationships>
</file>

<file path=ppt/slides/_rels/slide18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897e3a75e31544b0" /><Relationship Type="http://schemas.openxmlformats.org/officeDocument/2006/relationships/notesSlide" Target="/ppt/notesSlides/notesSlide18.xml" Id="R2cc5d1fb9b9a4919" /></Relationships>
</file>

<file path=ppt/slides/_rels/slide19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6d5db5a85ea8413b" /><Relationship Type="http://schemas.openxmlformats.org/officeDocument/2006/relationships/notesSlide" Target="/ppt/notesSlides/notesSlide19.xml" Id="Rbbeee7c7d37e4eee" /></Relationships>
</file>

<file path=ppt/slides/_rels/slide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515e6741e8074689" /><Relationship Type="http://schemas.openxmlformats.org/officeDocument/2006/relationships/notesSlide" Target="/ppt/notesSlides/notesSlide2.xml" Id="R9aaf2df763ad4c2d" /></Relationships>
</file>

<file path=ppt/slides/_rels/slide20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1785f5542c6f4892" /><Relationship Type="http://schemas.openxmlformats.org/officeDocument/2006/relationships/notesSlide" Target="/ppt/notesSlides/notesSlide20.xml" Id="R1d3b55b6bb3247ff" /></Relationships>
</file>

<file path=ppt/slides/_rels/slide2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0eb9d1ccbacf4907" /><Relationship Type="http://schemas.openxmlformats.org/officeDocument/2006/relationships/notesSlide" Target="/ppt/notesSlides/notesSlide21.xml" Id="Rac37bed7618344d4" /></Relationships>
</file>

<file path=ppt/slides/_rels/slide2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acdc6a1e09a34194" /><Relationship Type="http://schemas.openxmlformats.org/officeDocument/2006/relationships/notesSlide" Target="/ppt/notesSlides/notesSlide22.xml" Id="Rde6c76ad63774b80" /></Relationships>
</file>

<file path=ppt/slides/_rels/slide2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bf3bf9d363f842ed" /><Relationship Type="http://schemas.openxmlformats.org/officeDocument/2006/relationships/notesSlide" Target="/ppt/notesSlides/notesSlide23.xml" Id="R1db338a1154f4ffa" /></Relationships>
</file>

<file path=ppt/slides/_rels/slide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1ab855794eb14fc6" /><Relationship Type="http://schemas.openxmlformats.org/officeDocument/2006/relationships/notesSlide" Target="/ppt/notesSlides/notesSlide3.xml" Id="R214d540f23854287" /></Relationships>
</file>

<file path=ppt/slides/_rels/slide4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e9513f46ed114924" /><Relationship Type="http://schemas.openxmlformats.org/officeDocument/2006/relationships/notesSlide" Target="/ppt/notesSlides/notesSlide4.xml" Id="R74e491c2d0394629" /></Relationships>
</file>

<file path=ppt/slides/_rels/slide5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63a56e80e0604ea8" /><Relationship Type="http://schemas.openxmlformats.org/officeDocument/2006/relationships/notesSlide" Target="/ppt/notesSlides/notesSlide5.xml" Id="R6fda878995a848da" /></Relationships>
</file>

<file path=ppt/slides/_rels/slide6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ddba9ab383224f9a" /><Relationship Type="http://schemas.openxmlformats.org/officeDocument/2006/relationships/notesSlide" Target="/ppt/notesSlides/notesSlide6.xml" Id="R42be42b9251e40f7" /></Relationships>
</file>

<file path=ppt/slides/_rels/slide7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01e15cdb60214b98" /><Relationship Type="http://schemas.openxmlformats.org/officeDocument/2006/relationships/notesSlide" Target="/ppt/notesSlides/notesSlide7.xml" Id="R0080fad369804730" /></Relationships>
</file>

<file path=ppt/slides/_rels/slide8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bb98bb6709de4bf8" /><Relationship Type="http://schemas.openxmlformats.org/officeDocument/2006/relationships/notesSlide" Target="/ppt/notesSlides/notesSlide8.xml" Id="R8d5a6f0dc5ad4f30" /></Relationships>
</file>

<file path=ppt/slides/_rels/slide9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8a486c2d15b94f46" /><Relationship Type="http://schemas.openxmlformats.org/officeDocument/2006/relationships/notesSlide" Target="/ppt/notesSlides/notesSlide9.xml" Id="Re70cae4edd854396" /></Relationships>
</file>

<file path=ppt/slides/slide1.xml><?xml version="1.0" encoding="utf-8"?>
<p:sld xmlns:p="http://schemas.openxmlformats.org/presentationml/2006/main">
  <p:cSld>
    <p:bg>
      <p:bgPr>
        <a:solidFill xmlns:a="http://schemas.openxmlformats.org/drawingml/2006/main">
          <a:srgbClr val="FFFFFF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6" name="brand">
            <a:extLst xmlns:a="http://schemas.openxmlformats.org/drawingml/2006/main">
              <a:ext uri="{FF2B5EF4-FFF2-40B4-BE49-F238E27FC236}">
                <a16:creationId xmlns:a16="http://schemas.microsoft.com/office/drawing/2014/main" id="{E279B541-2362-4FBA-8B12-400D639DCC6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323850"/>
            <a:ext cx="2857500" cy="3429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650" b="1">
                <a:solidFill>
                  <a:srgbClr val="2878FF"/>
                </a:solidFill>
                <a:latin typeface="Arial"/>
                <a:ea typeface="Arial"/>
                <a:cs typeface="Arial"/>
              </a:defRPr>
            </a:pPr>
            <a:r>
              <a:rPr sz="1650" b="1">
                <a:solidFill>
                  <a:srgbClr val="2878FF"/>
                </a:solidFill>
                <a:latin typeface="Arial"/>
                <a:ea typeface="Arial"/>
                <a:cs typeface="Arial"/>
              </a:rPr>
              <a:t>SBrain</a:t>
            </a:r>
          </a:p>
        </p:txBody>
      </p:sp>
      <p:sp>
        <p:nvSpPr>
          <p:cNvPr id="2" name="cover-title">
            <a:extLst xmlns:a="http://schemas.openxmlformats.org/drawingml/2006/main">
              <a:ext uri="{FF2B5EF4-FFF2-40B4-BE49-F238E27FC236}">
                <a16:creationId xmlns:a16="http://schemas.microsoft.com/office/drawing/2014/main" id="{4CAA6680-A5A2-49FD-B572-B25EF20696F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1666875"/>
            <a:ext cx="10287000" cy="2000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5100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5100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连锁餐饮行业数字本体</a:t>
            </a:r>
          </a:p>
          <a:p xmlns:a="http://schemas.openxmlformats.org/drawingml/2006/main">
            <a:pPr algn="l">
              <a:defRPr sz="5100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5100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与 AI 经营智脑</a:t>
            </a:r>
          </a:p>
        </p:txBody>
      </p:sp>
      <p:sp>
        <p:nvSpPr>
          <p:cNvPr id="3" name="cover-sub">
            <a:extLst xmlns:a="http://schemas.openxmlformats.org/drawingml/2006/main">
              <a:ext uri="{FF2B5EF4-FFF2-40B4-BE49-F238E27FC236}">
                <a16:creationId xmlns:a16="http://schemas.microsoft.com/office/drawing/2014/main" id="{F7231A7E-F7B0-44E9-97D2-B4C6094A1C4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4333875"/>
            <a:ext cx="9715500" cy="742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2250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2250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整合现有数据，准确展现经营现状；沉淀行业模型，帮助决策者掌控未来</a:t>
            </a:r>
          </a:p>
        </p:txBody>
      </p:sp>
      <p:sp>
        <p:nvSpPr>
          <p:cNvPr id="4" name="cover-accent">
            <a:extLst xmlns:a="http://schemas.openxmlformats.org/drawingml/2006/main">
              <a:ext uri="{FF2B5EF4-FFF2-40B4-BE49-F238E27FC236}">
                <a16:creationId xmlns:a16="http://schemas.microsoft.com/office/drawing/2014/main" id="{90469BA8-80BA-4600-BA4D-E7B27D10DAB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5734050"/>
            <a:ext cx="11391900" cy="1143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878F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5" name="confidential">
            <a:extLst xmlns:a="http://schemas.openxmlformats.org/drawingml/2006/main">
              <a:ext uri="{FF2B5EF4-FFF2-40B4-BE49-F238E27FC236}">
                <a16:creationId xmlns:a16="http://schemas.microsoft.com/office/drawing/2014/main" id="{14A92521-1492-496A-9E04-18F9537C6D0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6019800"/>
            <a:ext cx="6191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5833"/>
          </a:bodyPr>
          <a:lstStyle xmlns:a="http://schemas.openxmlformats.org/drawingml/2006/main"/>
          <a:p xmlns:a="http://schemas.openxmlformats.org/drawingml/2006/main">
            <a:pPr algn="l">
              <a:defRPr sz="1200" b="1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200" b="1">
                <a:solidFill>
                  <a:srgbClr val="5E6572"/>
                </a:solidFill>
                <a:latin typeface="Arial"/>
                <a:ea typeface="Arial"/>
                <a:cs typeface="Arial"/>
              </a:rPr>
              <a:t>对外保密版 · 所有案例与指标均为示意</a:t>
            </a:r>
          </a:p>
        </p:txBody>
      </p:sp>
    </p:spTree>
    <p:extLst>
      <p:ext uri="{BB962C8B-B14F-4D97-AF65-F5344CB8AC3E}">
        <p14:creationId xmlns:p14="http://schemas.microsoft.com/office/powerpoint/2010/main" val="860425261"/>
      </p:ext>
    </p:extLst>
  </p:cSld>
</p:sld>
</file>

<file path=ppt/slides/slide10.xml><?xml version="1.0" encoding="utf-8"?>
<p:sld xmlns:p="http://schemas.openxmlformats.org/presentationml/2006/main">
  <p:cSld>
    <p:bg>
      <p:bgPr>
        <a:solidFill xmlns:a="http://schemas.openxmlformats.org/drawingml/2006/main">
          <a:srgbClr val="FFFFFF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9" name="eyebrow">
            <a:extLst xmlns:a="http://schemas.openxmlformats.org/drawingml/2006/main">
              <a:ext uri="{FF2B5EF4-FFF2-40B4-BE49-F238E27FC236}">
                <a16:creationId xmlns:a16="http://schemas.microsoft.com/office/drawing/2014/main" id="{71BDE9D2-9506-4934-8354-8C3C387B941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285750"/>
            <a:ext cx="6191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5833"/>
          </a:bodyPr>
          <a:lstStyle xmlns:a="http://schemas.openxmlformats.org/drawingml/2006/main"/>
          <a:p xmlns:a="http://schemas.openxmlformats.org/drawingml/2006/main">
            <a:pPr algn="l">
              <a:defRPr sz="1200" b="1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200" b="1">
                <a:solidFill>
                  <a:srgbClr val="5E6572"/>
                </a:solidFill>
                <a:latin typeface="Arial"/>
                <a:ea typeface="Arial"/>
                <a:cs typeface="Arial"/>
              </a:rPr>
              <a:t>匿名复合案例 · SKU 组合决策</a:t>
            </a:r>
          </a:p>
        </p:txBody>
      </p:sp>
      <p:sp>
        <p:nvSpPr>
          <p:cNvPr id="2" name="title">
            <a:extLst xmlns:a="http://schemas.openxmlformats.org/drawingml/2006/main">
              <a:ext uri="{FF2B5EF4-FFF2-40B4-BE49-F238E27FC236}">
                <a16:creationId xmlns:a16="http://schemas.microsoft.com/office/drawing/2014/main" id="{C05986D8-4C82-4B31-B429-B6A4AE629CD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647700"/>
            <a:ext cx="11049000" cy="685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3600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3600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匿名案例四：商品很多，不等于顾客选择更多</a:t>
            </a:r>
          </a:p>
        </p:txBody>
      </p:sp>
      <p:sp>
        <p:nvSpPr>
          <p:cNvPr id="3" name="page">
            <a:extLst xmlns:a="http://schemas.openxmlformats.org/drawingml/2006/main">
              <a:ext uri="{FF2B5EF4-FFF2-40B4-BE49-F238E27FC236}">
                <a16:creationId xmlns:a16="http://schemas.microsoft.com/office/drawing/2014/main" id="{A8D070A4-A4B0-405B-A589-01833069211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220450" y="6305550"/>
            <a:ext cx="571500" cy="209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68889"/>
          </a:bodyPr>
          <a:lstStyle xmlns:a="http://schemas.openxmlformats.org/drawingml/2006/main"/>
          <a:p xmlns:a="http://schemas.openxmlformats.org/drawingml/2006/main">
            <a:pPr algn="r">
              <a:defRPr sz="112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12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10</a:t>
            </a:r>
          </a:p>
        </p:txBody>
      </p:sp>
      <p:sp>
        <p:nvSpPr>
          <p:cNvPr id="4" name="sku-thesis">
            <a:extLst xmlns:a="http://schemas.openxmlformats.org/drawingml/2006/main">
              <a:ext uri="{FF2B5EF4-FFF2-40B4-BE49-F238E27FC236}">
                <a16:creationId xmlns:a16="http://schemas.microsoft.com/office/drawing/2014/main" id="{26149338-07F7-455E-8A76-1D264D11EB2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1638300"/>
            <a:ext cx="1066800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72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72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某连锁品牌菜单持续扩张，但新品没有带来相应增长，反而增加采购、库存、训练和出品复杂度。</a:t>
            </a:r>
          </a:p>
        </p:txBody>
      </p:sp>
      <p:sp>
        <p:nvSpPr>
          <p:cNvPr id="5" name="skun0">
            <a:extLst xmlns:a="http://schemas.openxmlformats.org/drawingml/2006/main">
              <a:ext uri="{FF2B5EF4-FFF2-40B4-BE49-F238E27FC236}">
                <a16:creationId xmlns:a16="http://schemas.microsoft.com/office/drawing/2014/main" id="{46CF3671-C8B0-46F9-ACC4-DE8B3284DE1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2362200"/>
            <a:ext cx="1619250" cy="3429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84615"/>
          </a:bodyPr>
          <a:lstStyle xmlns:a="http://schemas.openxmlformats.org/drawingml/2006/main"/>
          <a:p xmlns:a="http://schemas.openxmlformats.org/drawingml/2006/main">
            <a:pPr algn="l">
              <a:defRPr sz="1950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1950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核心商品</a:t>
            </a:r>
          </a:p>
        </p:txBody>
      </p:sp>
      <p:sp>
        <p:nvSpPr>
          <p:cNvPr id="6" name="skuc0">
            <a:extLst xmlns:a="http://schemas.openxmlformats.org/drawingml/2006/main">
              <a:ext uri="{FF2B5EF4-FFF2-40B4-BE49-F238E27FC236}">
                <a16:creationId xmlns:a16="http://schemas.microsoft.com/office/drawing/2014/main" id="{8F21D4AD-6A15-470C-9B02-CCEE70D296A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190750" y="2362200"/>
            <a:ext cx="952500" cy="3429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81481"/>
          </a:bodyPr>
          <a:lstStyle xmlns:a="http://schemas.openxmlformats.org/drawingml/2006/main"/>
          <a:p xmlns:a="http://schemas.openxmlformats.org/drawingml/2006/main">
            <a:pPr algn="l">
              <a:defRPr sz="2025" b="1">
                <a:solidFill>
                  <a:srgbClr val="2878FF"/>
                </a:solidFill>
                <a:latin typeface="Arial"/>
                <a:ea typeface="Arial"/>
                <a:cs typeface="Arial"/>
              </a:defRPr>
            </a:pPr>
            <a:r>
              <a:rPr sz="2025" b="1">
                <a:solidFill>
                  <a:srgbClr val="2878FF"/>
                </a:solidFill>
                <a:latin typeface="Arial"/>
                <a:ea typeface="Arial"/>
                <a:cs typeface="Arial"/>
              </a:rPr>
              <a:t>6%</a:t>
            </a:r>
          </a:p>
        </p:txBody>
      </p:sp>
      <p:sp>
        <p:nvSpPr>
          <p:cNvPr id="7" name="skur0">
            <a:extLst xmlns:a="http://schemas.openxmlformats.org/drawingml/2006/main">
              <a:ext uri="{FF2B5EF4-FFF2-40B4-BE49-F238E27FC236}">
                <a16:creationId xmlns:a16="http://schemas.microsoft.com/office/drawing/2014/main" id="{95F42DF1-1C96-4BB6-85E9-40B1A0F4B3D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143250" y="2390775"/>
            <a:ext cx="9525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0196"/>
          </a:bodyPr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27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商品占比</a:t>
            </a:r>
          </a:p>
        </p:txBody>
      </p:sp>
      <p:sp>
        <p:nvSpPr>
          <p:cNvPr id="8" name="skuv0">
            <a:extLst xmlns:a="http://schemas.openxmlformats.org/drawingml/2006/main">
              <a:ext uri="{FF2B5EF4-FFF2-40B4-BE49-F238E27FC236}">
                <a16:creationId xmlns:a16="http://schemas.microsoft.com/office/drawing/2014/main" id="{6498C9FA-BCE2-4A77-BC2A-C2F360CC18A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72000" y="2362200"/>
            <a:ext cx="952500" cy="3429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81481"/>
          </a:bodyPr>
          <a:lstStyle xmlns:a="http://schemas.openxmlformats.org/drawingml/2006/main"/>
          <a:p xmlns:a="http://schemas.openxmlformats.org/drawingml/2006/main">
            <a:pPr algn="l">
              <a:defRPr sz="2025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2025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68%</a:t>
            </a:r>
          </a:p>
        </p:txBody>
      </p:sp>
      <p:sp>
        <p:nvSpPr>
          <p:cNvPr id="9" name="skul0">
            <a:extLst xmlns:a="http://schemas.openxmlformats.org/drawingml/2006/main">
              <a:ext uri="{FF2B5EF4-FFF2-40B4-BE49-F238E27FC236}">
                <a16:creationId xmlns:a16="http://schemas.microsoft.com/office/drawing/2014/main" id="{E1970E15-B32B-42FB-80E8-EDF8C65500D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24500" y="2390775"/>
            <a:ext cx="9525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0196"/>
          </a:bodyPr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27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贡献占比</a:t>
            </a:r>
          </a:p>
        </p:txBody>
      </p:sp>
      <p:sp>
        <p:nvSpPr>
          <p:cNvPr id="10" name="skua0">
            <a:extLst xmlns:a="http://schemas.openxmlformats.org/drawingml/2006/main">
              <a:ext uri="{FF2B5EF4-FFF2-40B4-BE49-F238E27FC236}">
                <a16:creationId xmlns:a16="http://schemas.microsoft.com/office/drawing/2014/main" id="{1CCA38C3-2B87-4D9C-A29E-59EAC7FFAF8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0" y="2362200"/>
            <a:ext cx="3810000" cy="3429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650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650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保障供应与品质</a:t>
            </a:r>
          </a:p>
        </p:txBody>
      </p:sp>
      <p:cxnSp>
        <p:nvCxnSpPr>
          <p:cNvPr id="39" name=""/>
          <p:cNvCxnSpPr/>
          <p:nvPr/>
        </p:nvCxnSpPr>
        <p:spPr>
          <a:xfrm xmlns:a="http://schemas.openxmlformats.org/drawingml/2006/main">
            <a:off x="400050" y="2905125"/>
            <a:ext cx="10953750" cy="0"/>
          </a:xfrm>
          <a:prstGeom xmlns:a="http://schemas.openxmlformats.org/drawingml/2006/main" prst="straightConnector1">
            <a:avLst/>
          </a:prstGeom>
          <a:ln xmlns:a="http://schemas.openxmlformats.org/drawingml/2006/main" w="9525">
            <a:solidFill>
              <a:srgbClr val="B8BCC4"/>
            </a:solidFill>
            <a:prstDash val="solid"/>
          </a:ln>
        </p:spPr>
      </p:cxnSp>
      <p:sp>
        <p:nvSpPr>
          <p:cNvPr id="12" name="skun1">
            <a:extLst xmlns:a="http://schemas.openxmlformats.org/drawingml/2006/main">
              <a:ext uri="{FF2B5EF4-FFF2-40B4-BE49-F238E27FC236}">
                <a16:creationId xmlns:a16="http://schemas.microsoft.com/office/drawing/2014/main" id="{9C797236-4080-4E4E-8BB4-98159775F8C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3352800"/>
            <a:ext cx="1619250" cy="3429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84615"/>
          </a:bodyPr>
          <a:lstStyle xmlns:a="http://schemas.openxmlformats.org/drawingml/2006/main"/>
          <a:p xmlns:a="http://schemas.openxmlformats.org/drawingml/2006/main">
            <a:pPr algn="l">
              <a:defRPr sz="1950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1950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成长商品</a:t>
            </a:r>
          </a:p>
        </p:txBody>
      </p:sp>
      <p:sp>
        <p:nvSpPr>
          <p:cNvPr id="13" name="skuc1">
            <a:extLst xmlns:a="http://schemas.openxmlformats.org/drawingml/2006/main">
              <a:ext uri="{FF2B5EF4-FFF2-40B4-BE49-F238E27FC236}">
                <a16:creationId xmlns:a16="http://schemas.microsoft.com/office/drawing/2014/main" id="{C07E5942-1674-46ED-8C0F-43E3FE28E66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190750" y="3352800"/>
            <a:ext cx="952500" cy="3429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81481"/>
          </a:bodyPr>
          <a:lstStyle xmlns:a="http://schemas.openxmlformats.org/drawingml/2006/main"/>
          <a:p xmlns:a="http://schemas.openxmlformats.org/drawingml/2006/main">
            <a:pPr algn="l">
              <a:defRPr sz="2025" b="1">
                <a:solidFill>
                  <a:srgbClr val="2878FF"/>
                </a:solidFill>
                <a:latin typeface="Arial"/>
                <a:ea typeface="Arial"/>
                <a:cs typeface="Arial"/>
              </a:defRPr>
            </a:pPr>
            <a:r>
              <a:rPr sz="2025" b="1">
                <a:solidFill>
                  <a:srgbClr val="2878FF"/>
                </a:solidFill>
                <a:latin typeface="Arial"/>
                <a:ea typeface="Arial"/>
                <a:cs typeface="Arial"/>
              </a:rPr>
              <a:t>23%</a:t>
            </a:r>
          </a:p>
        </p:txBody>
      </p:sp>
      <p:sp>
        <p:nvSpPr>
          <p:cNvPr id="14" name="skur1">
            <a:extLst xmlns:a="http://schemas.openxmlformats.org/drawingml/2006/main">
              <a:ext uri="{FF2B5EF4-FFF2-40B4-BE49-F238E27FC236}">
                <a16:creationId xmlns:a16="http://schemas.microsoft.com/office/drawing/2014/main" id="{3F78D1DF-73D1-4199-8EAE-AE032BE0FBF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143250" y="3381375"/>
            <a:ext cx="9525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0196"/>
          </a:bodyPr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27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商品占比</a:t>
            </a:r>
          </a:p>
        </p:txBody>
      </p:sp>
      <p:sp>
        <p:nvSpPr>
          <p:cNvPr id="15" name="skuv1">
            <a:extLst xmlns:a="http://schemas.openxmlformats.org/drawingml/2006/main">
              <a:ext uri="{FF2B5EF4-FFF2-40B4-BE49-F238E27FC236}">
                <a16:creationId xmlns:a16="http://schemas.microsoft.com/office/drawing/2014/main" id="{8E17A0AF-2B6C-4740-AFF1-72752AFF34C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72000" y="3352800"/>
            <a:ext cx="952500" cy="3429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81481"/>
          </a:bodyPr>
          <a:lstStyle xmlns:a="http://schemas.openxmlformats.org/drawingml/2006/main"/>
          <a:p xmlns:a="http://schemas.openxmlformats.org/drawingml/2006/main">
            <a:pPr algn="l">
              <a:defRPr sz="2025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2025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23%</a:t>
            </a:r>
          </a:p>
        </p:txBody>
      </p:sp>
      <p:sp>
        <p:nvSpPr>
          <p:cNvPr id="16" name="skul1">
            <a:extLst xmlns:a="http://schemas.openxmlformats.org/drawingml/2006/main">
              <a:ext uri="{FF2B5EF4-FFF2-40B4-BE49-F238E27FC236}">
                <a16:creationId xmlns:a16="http://schemas.microsoft.com/office/drawing/2014/main" id="{C17E7973-5697-4A8B-84B7-B77A780F340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24500" y="3381375"/>
            <a:ext cx="9525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0196"/>
          </a:bodyPr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27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贡献占比</a:t>
            </a:r>
          </a:p>
        </p:txBody>
      </p:sp>
      <p:sp>
        <p:nvSpPr>
          <p:cNvPr id="17" name="skua1">
            <a:extLst xmlns:a="http://schemas.openxmlformats.org/drawingml/2006/main">
              <a:ext uri="{FF2B5EF4-FFF2-40B4-BE49-F238E27FC236}">
                <a16:creationId xmlns:a16="http://schemas.microsoft.com/office/drawing/2014/main" id="{82410601-ED68-457A-8CE0-7936CB6B2BA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0" y="3352800"/>
            <a:ext cx="3810000" cy="3429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650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650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组合测试与重点培育</a:t>
            </a:r>
          </a:p>
        </p:txBody>
      </p:sp>
      <p:cxnSp>
        <p:nvCxnSpPr>
          <p:cNvPr id="46" name=""/>
          <p:cNvCxnSpPr/>
          <p:nvPr/>
        </p:nvCxnSpPr>
        <p:spPr>
          <a:xfrm xmlns:a="http://schemas.openxmlformats.org/drawingml/2006/main">
            <a:off x="400050" y="3895725"/>
            <a:ext cx="10953750" cy="0"/>
          </a:xfrm>
          <a:prstGeom xmlns:a="http://schemas.openxmlformats.org/drawingml/2006/main" prst="straightConnector1">
            <a:avLst/>
          </a:prstGeom>
          <a:ln xmlns:a="http://schemas.openxmlformats.org/drawingml/2006/main" w="9525">
            <a:solidFill>
              <a:srgbClr val="B8BCC4"/>
            </a:solidFill>
            <a:prstDash val="solid"/>
          </a:ln>
        </p:spPr>
      </p:cxnSp>
      <p:sp>
        <p:nvSpPr>
          <p:cNvPr id="19" name="skun2">
            <a:extLst xmlns:a="http://schemas.openxmlformats.org/drawingml/2006/main">
              <a:ext uri="{FF2B5EF4-FFF2-40B4-BE49-F238E27FC236}">
                <a16:creationId xmlns:a16="http://schemas.microsoft.com/office/drawing/2014/main" id="{84557615-1CB1-4536-85AD-735EA9760DC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4343400"/>
            <a:ext cx="1619250" cy="3429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84615"/>
          </a:bodyPr>
          <a:lstStyle xmlns:a="http://schemas.openxmlformats.org/drawingml/2006/main"/>
          <a:p xmlns:a="http://schemas.openxmlformats.org/drawingml/2006/main">
            <a:pPr algn="l">
              <a:defRPr sz="1950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1950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长尾商品</a:t>
            </a:r>
          </a:p>
        </p:txBody>
      </p:sp>
      <p:sp>
        <p:nvSpPr>
          <p:cNvPr id="20" name="skuc2">
            <a:extLst xmlns:a="http://schemas.openxmlformats.org/drawingml/2006/main">
              <a:ext uri="{FF2B5EF4-FFF2-40B4-BE49-F238E27FC236}">
                <a16:creationId xmlns:a16="http://schemas.microsoft.com/office/drawing/2014/main" id="{AA1A9AC4-E931-415A-83D1-A810F59E7AC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190750" y="4343400"/>
            <a:ext cx="952500" cy="3429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81481"/>
          </a:bodyPr>
          <a:lstStyle xmlns:a="http://schemas.openxmlformats.org/drawingml/2006/main"/>
          <a:p xmlns:a="http://schemas.openxmlformats.org/drawingml/2006/main">
            <a:pPr algn="l">
              <a:defRPr sz="2025" b="1">
                <a:solidFill>
                  <a:srgbClr val="E55555"/>
                </a:solidFill>
                <a:latin typeface="Arial"/>
                <a:ea typeface="Arial"/>
                <a:cs typeface="Arial"/>
              </a:defRPr>
            </a:pPr>
            <a:r>
              <a:rPr sz="2025" b="1">
                <a:solidFill>
                  <a:srgbClr val="E55555"/>
                </a:solidFill>
                <a:latin typeface="Arial"/>
                <a:ea typeface="Arial"/>
                <a:cs typeface="Arial"/>
              </a:rPr>
              <a:t>71%</a:t>
            </a:r>
          </a:p>
        </p:txBody>
      </p:sp>
      <p:sp>
        <p:nvSpPr>
          <p:cNvPr id="21" name="skur2">
            <a:extLst xmlns:a="http://schemas.openxmlformats.org/drawingml/2006/main">
              <a:ext uri="{FF2B5EF4-FFF2-40B4-BE49-F238E27FC236}">
                <a16:creationId xmlns:a16="http://schemas.microsoft.com/office/drawing/2014/main" id="{B49DE039-9BE7-4F3A-A7F6-344C5EDBA7D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143250" y="4371975"/>
            <a:ext cx="9525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0196"/>
          </a:bodyPr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27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商品占比</a:t>
            </a:r>
          </a:p>
        </p:txBody>
      </p:sp>
      <p:sp>
        <p:nvSpPr>
          <p:cNvPr id="22" name="skuv2">
            <a:extLst xmlns:a="http://schemas.openxmlformats.org/drawingml/2006/main">
              <a:ext uri="{FF2B5EF4-FFF2-40B4-BE49-F238E27FC236}">
                <a16:creationId xmlns:a16="http://schemas.microsoft.com/office/drawing/2014/main" id="{C91EBB02-2F43-4792-A9D2-D74FC112A93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72000" y="4343400"/>
            <a:ext cx="952500" cy="3429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81481"/>
          </a:bodyPr>
          <a:lstStyle xmlns:a="http://schemas.openxmlformats.org/drawingml/2006/main"/>
          <a:p xmlns:a="http://schemas.openxmlformats.org/drawingml/2006/main">
            <a:pPr algn="l">
              <a:defRPr sz="2025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2025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9%</a:t>
            </a:r>
          </a:p>
        </p:txBody>
      </p:sp>
      <p:sp>
        <p:nvSpPr>
          <p:cNvPr id="23" name="skul2">
            <a:extLst xmlns:a="http://schemas.openxmlformats.org/drawingml/2006/main">
              <a:ext uri="{FF2B5EF4-FFF2-40B4-BE49-F238E27FC236}">
                <a16:creationId xmlns:a16="http://schemas.microsoft.com/office/drawing/2014/main" id="{128FCE6C-89CD-4892-B05F-67266AE7334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24500" y="4371975"/>
            <a:ext cx="9525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0196"/>
          </a:bodyPr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27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贡献占比</a:t>
            </a:r>
          </a:p>
        </p:txBody>
      </p:sp>
      <p:sp>
        <p:nvSpPr>
          <p:cNvPr id="24" name="skua2">
            <a:extLst xmlns:a="http://schemas.openxmlformats.org/drawingml/2006/main">
              <a:ext uri="{FF2B5EF4-FFF2-40B4-BE49-F238E27FC236}">
                <a16:creationId xmlns:a16="http://schemas.microsoft.com/office/drawing/2014/main" id="{B430516E-9891-4DCF-BBD7-A891D7546EC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0" y="4343400"/>
            <a:ext cx="3810000" cy="3429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650" b="0">
                <a:solidFill>
                  <a:srgbClr val="2878FF"/>
                </a:solidFill>
                <a:latin typeface="Arial"/>
                <a:ea typeface="Arial"/>
                <a:cs typeface="Arial"/>
              </a:defRPr>
            </a:pPr>
            <a:r>
              <a:rPr sz="1650" b="0">
                <a:solidFill>
                  <a:srgbClr val="2878FF"/>
                </a:solidFill>
                <a:latin typeface="Arial"/>
                <a:ea typeface="Arial"/>
                <a:cs typeface="Arial"/>
              </a:rPr>
              <a:t>评估替代、停用与清库存</a:t>
            </a:r>
          </a:p>
        </p:txBody>
      </p:sp>
      <p:cxnSp>
        <p:nvCxnSpPr>
          <p:cNvPr id="53" name=""/>
          <p:cNvCxnSpPr/>
          <p:nvPr/>
        </p:nvCxnSpPr>
        <p:spPr>
          <a:xfrm xmlns:a="http://schemas.openxmlformats.org/drawingml/2006/main">
            <a:off x="400050" y="4886325"/>
            <a:ext cx="10953750" cy="0"/>
          </a:xfrm>
          <a:prstGeom xmlns:a="http://schemas.openxmlformats.org/drawingml/2006/main" prst="straightConnector1">
            <a:avLst/>
          </a:prstGeom>
          <a:ln xmlns:a="http://schemas.openxmlformats.org/drawingml/2006/main" w="9525">
            <a:solidFill>
              <a:srgbClr val="B8BCC4"/>
            </a:solidFill>
            <a:prstDash val="solid"/>
          </a:ln>
        </p:spPr>
      </p:cxnSp>
      <p:sp>
        <p:nvSpPr>
          <p:cNvPr id="26" name="sku-ai">
            <a:extLst xmlns:a="http://schemas.openxmlformats.org/drawingml/2006/main">
              <a:ext uri="{FF2B5EF4-FFF2-40B4-BE49-F238E27FC236}">
                <a16:creationId xmlns:a16="http://schemas.microsoft.com/office/drawing/2014/main" id="{3A2E8221-E20F-4977-98C9-EA84C26C2B0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5486400"/>
            <a:ext cx="10953750" cy="5143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EAF5FB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7" name="sku-ai-t">
            <a:extLst xmlns:a="http://schemas.openxmlformats.org/drawingml/2006/main">
              <a:ext uri="{FF2B5EF4-FFF2-40B4-BE49-F238E27FC236}">
                <a16:creationId xmlns:a16="http://schemas.microsoft.com/office/drawing/2014/main" id="{03FDFA34-ECB7-4372-AD02-537D258F151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90550" y="5600700"/>
            <a:ext cx="10572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77273"/>
          </a:bodyPr>
          <a:lstStyle xmlns:a="http://schemas.openxmlformats.org/drawingml/2006/main"/>
          <a:p xmlns:a="http://schemas.openxmlformats.org/drawingml/2006/main">
            <a:pPr algn="ctr">
              <a:defRPr sz="1650" b="1">
                <a:solidFill>
                  <a:srgbClr val="2878FF"/>
                </a:solidFill>
                <a:latin typeface="Arial"/>
                <a:ea typeface="Arial"/>
                <a:cs typeface="Arial"/>
              </a:defRPr>
            </a:pPr>
            <a:r>
              <a:rPr sz="1650" b="1">
                <a:solidFill>
                  <a:srgbClr val="2878FF"/>
                </a:solidFill>
                <a:latin typeface="Arial"/>
                <a:ea typeface="Arial"/>
                <a:cs typeface="Arial"/>
              </a:rPr>
              <a:t>AI 智脑同时评估贡献利润、独有原料、库存占用、替代关系与顾客迁移，不按销量简单删菜。</a:t>
            </a:r>
          </a:p>
        </p:txBody>
      </p:sp>
      <p:sp>
        <p:nvSpPr>
          <p:cNvPr id="28" name="sku-foot">
            <a:extLst xmlns:a="http://schemas.openxmlformats.org/drawingml/2006/main">
              <a:ext uri="{FF2B5EF4-FFF2-40B4-BE49-F238E27FC236}">
                <a16:creationId xmlns:a16="http://schemas.microsoft.com/office/drawing/2014/main" id="{99E23D4E-8BC1-4E6F-B15E-9C9220E0DFD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6153150"/>
            <a:ext cx="7429500" cy="209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68889"/>
          </a:bodyPr>
          <a:lstStyle xmlns:a="http://schemas.openxmlformats.org/drawingml/2006/main"/>
          <a:p xmlns:a="http://schemas.openxmlformats.org/drawingml/2006/main">
            <a:pPr algn="l">
              <a:defRPr sz="112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12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比例均为示意；SKU 上下架须由商品、运营与供应链共同审批。</a:t>
            </a:r>
          </a:p>
        </p:txBody>
      </p:sp>
    </p:spTree>
    <p:extLst>
      <p:ext uri="{BB962C8B-B14F-4D97-AF65-F5344CB8AC3E}">
        <p14:creationId xmlns:p14="http://schemas.microsoft.com/office/powerpoint/2010/main" val="1779095813"/>
      </p:ext>
    </p:extLst>
  </p:cSld>
</p:sld>
</file>

<file path=ppt/slides/slide11.xml><?xml version="1.0" encoding="utf-8"?>
<p:sld xmlns:p="http://schemas.openxmlformats.org/presentationml/2006/main">
  <p:cSld>
    <p:bg>
      <p:bgPr>
        <a:solidFill xmlns:a="http://schemas.openxmlformats.org/drawingml/2006/main">
          <a:srgbClr val="FFFFFF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38" name="eyebrow">
            <a:extLst xmlns:a="http://schemas.openxmlformats.org/drawingml/2006/main">
              <a:ext uri="{FF2B5EF4-FFF2-40B4-BE49-F238E27FC236}">
                <a16:creationId xmlns:a16="http://schemas.microsoft.com/office/drawing/2014/main" id="{DB1D112F-12EA-467E-AF2C-CAFD3AE2FD9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285750"/>
            <a:ext cx="6191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5833"/>
          </a:bodyPr>
          <a:lstStyle xmlns:a="http://schemas.openxmlformats.org/drawingml/2006/main"/>
          <a:p xmlns:a="http://schemas.openxmlformats.org/drawingml/2006/main">
            <a:pPr algn="l">
              <a:defRPr sz="1200" b="1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200" b="1">
                <a:solidFill>
                  <a:srgbClr val="5E6572"/>
                </a:solidFill>
                <a:latin typeface="Arial"/>
                <a:ea typeface="Arial"/>
                <a:cs typeface="Arial"/>
              </a:rPr>
              <a:t>匿名复合案例 · 智能排班</a:t>
            </a:r>
          </a:p>
        </p:txBody>
      </p:sp>
      <p:sp>
        <p:nvSpPr>
          <p:cNvPr id="2" name="title">
            <a:extLst xmlns:a="http://schemas.openxmlformats.org/drawingml/2006/main">
              <a:ext uri="{FF2B5EF4-FFF2-40B4-BE49-F238E27FC236}">
                <a16:creationId xmlns:a16="http://schemas.microsoft.com/office/drawing/2014/main" id="{264CAF4A-F486-4CAE-B614-9F3756EBF44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647700"/>
            <a:ext cx="11049000" cy="685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3600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3600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匿名案例五：午市排队，下午却出现大量空闲工时</a:t>
            </a:r>
          </a:p>
        </p:txBody>
      </p:sp>
      <p:sp>
        <p:nvSpPr>
          <p:cNvPr id="3" name="page">
            <a:extLst xmlns:a="http://schemas.openxmlformats.org/drawingml/2006/main">
              <a:ext uri="{FF2B5EF4-FFF2-40B4-BE49-F238E27FC236}">
                <a16:creationId xmlns:a16="http://schemas.microsoft.com/office/drawing/2014/main" id="{BD90B763-03DE-4D12-B51F-DB8FB82D236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220450" y="6305550"/>
            <a:ext cx="571500" cy="209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68889"/>
          </a:bodyPr>
          <a:lstStyle xmlns:a="http://schemas.openxmlformats.org/drawingml/2006/main"/>
          <a:p xmlns:a="http://schemas.openxmlformats.org/drawingml/2006/main">
            <a:pPr algn="r">
              <a:defRPr sz="112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12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11</a:t>
            </a:r>
          </a:p>
        </p:txBody>
      </p:sp>
      <p:sp>
        <p:nvSpPr>
          <p:cNvPr id="4" name="sched-sub">
            <a:extLst xmlns:a="http://schemas.openxmlformats.org/drawingml/2006/main">
              <a:ext uri="{FF2B5EF4-FFF2-40B4-BE49-F238E27FC236}">
                <a16:creationId xmlns:a16="http://schemas.microsoft.com/office/drawing/2014/main" id="{A270ED1B-FFC7-4BD9-A015-71ADE6F79B4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1619250"/>
            <a:ext cx="10287000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72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72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客流与人员配置使用不同的管理节奏，导致高峰服务不足、低谷人效偏低。</a:t>
            </a:r>
          </a:p>
        </p:txBody>
      </p:sp>
      <p:sp>
        <p:nvSpPr>
          <p:cNvPr id="5" name="sched-chart">
            <a:extLst xmlns:a="http://schemas.openxmlformats.org/drawingml/2006/main">
              <a:ext uri="{FF2B5EF4-FFF2-40B4-BE49-F238E27FC236}">
                <a16:creationId xmlns:a16="http://schemas.microsoft.com/office/drawing/2014/main" id="{3A4E6235-D3CD-4D64-B353-C49486E9FFA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2190750"/>
            <a:ext cx="495300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88406"/>
          </a:bodyPr>
          <a:lstStyle xmlns:a="http://schemas.openxmlformats.org/drawingml/2006/main"/>
          <a:p xmlns:a="http://schemas.openxmlformats.org/drawingml/2006/main">
            <a:pPr algn="l">
              <a:defRPr sz="1725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1725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分时需求与在岗人数（示意指数）</a:t>
            </a:r>
          </a:p>
        </p:txBody>
      </p:sp>
      <p:sp>
        <p:nvSpPr>
          <p:cNvPr id="6" name="dem0">
            <a:extLst xmlns:a="http://schemas.openxmlformats.org/drawingml/2006/main">
              <a:ext uri="{FF2B5EF4-FFF2-40B4-BE49-F238E27FC236}">
                <a16:creationId xmlns:a16="http://schemas.microsoft.com/office/drawing/2014/main" id="{CE6EF415-581E-492A-B608-12D002EF0D0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90550" y="4348163"/>
            <a:ext cx="266700" cy="700088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878F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7" name="stf0">
            <a:extLst xmlns:a="http://schemas.openxmlformats.org/drawingml/2006/main">
              <a:ext uri="{FF2B5EF4-FFF2-40B4-BE49-F238E27FC236}">
                <a16:creationId xmlns:a16="http://schemas.microsoft.com/office/drawing/2014/main" id="{5051303C-7C51-42A3-B908-6E60046EB0F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95350" y="3888105"/>
            <a:ext cx="266700" cy="116014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B8BCC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8" name="tl0">
            <a:extLst xmlns:a="http://schemas.openxmlformats.org/drawingml/2006/main">
              <a:ext uri="{FF2B5EF4-FFF2-40B4-BE49-F238E27FC236}">
                <a16:creationId xmlns:a16="http://schemas.microsoft.com/office/drawing/2014/main" id="{DCDF9635-3A37-4C8A-A8F6-8B37A8199DC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42925" y="5219700"/>
            <a:ext cx="6858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80000"/>
          </a:bodyPr>
          <a:lstStyle xmlns:a="http://schemas.openxmlformats.org/drawingml/2006/main"/>
          <a:p xmlns:a="http://schemas.openxmlformats.org/drawingml/2006/main">
            <a:pPr algn="ctr">
              <a:defRPr sz="112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12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10时</a:t>
            </a:r>
          </a:p>
        </p:txBody>
      </p:sp>
      <p:sp>
        <p:nvSpPr>
          <p:cNvPr id="9" name="dem1">
            <a:extLst xmlns:a="http://schemas.openxmlformats.org/drawingml/2006/main">
              <a:ext uri="{FF2B5EF4-FFF2-40B4-BE49-F238E27FC236}">
                <a16:creationId xmlns:a16="http://schemas.microsoft.com/office/drawing/2014/main" id="{EF4798D0-E436-4AE7-A829-5FBBDAF29F2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409700" y="3808095"/>
            <a:ext cx="266700" cy="124015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878F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0" name="stf1">
            <a:extLst xmlns:a="http://schemas.openxmlformats.org/drawingml/2006/main">
              <a:ext uri="{FF2B5EF4-FFF2-40B4-BE49-F238E27FC236}">
                <a16:creationId xmlns:a16="http://schemas.microsoft.com/office/drawing/2014/main" id="{E5DF2401-8317-44E4-A071-D8A8344AFC7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714500" y="3708082"/>
            <a:ext cx="266700" cy="1340168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B8BCC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1" name="tl1">
            <a:extLst xmlns:a="http://schemas.openxmlformats.org/drawingml/2006/main">
              <a:ext uri="{FF2B5EF4-FFF2-40B4-BE49-F238E27FC236}">
                <a16:creationId xmlns:a16="http://schemas.microsoft.com/office/drawing/2014/main" id="{E02C7207-593A-4206-BE63-F36C8DFA8FA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62075" y="5219700"/>
            <a:ext cx="6858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80000"/>
          </a:bodyPr>
          <a:lstStyle xmlns:a="http://schemas.openxmlformats.org/drawingml/2006/main"/>
          <a:p xmlns:a="http://schemas.openxmlformats.org/drawingml/2006/main">
            <a:pPr algn="ctr">
              <a:defRPr sz="112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12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11时</a:t>
            </a:r>
          </a:p>
        </p:txBody>
      </p:sp>
      <p:sp>
        <p:nvSpPr>
          <p:cNvPr id="12" name="dem2">
            <a:extLst xmlns:a="http://schemas.openxmlformats.org/drawingml/2006/main">
              <a:ext uri="{FF2B5EF4-FFF2-40B4-BE49-F238E27FC236}">
                <a16:creationId xmlns:a16="http://schemas.microsoft.com/office/drawing/2014/main" id="{03D79442-FF2E-4261-825D-DC3C4186C51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228850" y="3048000"/>
            <a:ext cx="266700" cy="20002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878F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3" name="stf2">
            <a:extLst xmlns:a="http://schemas.openxmlformats.org/drawingml/2006/main">
              <a:ext uri="{FF2B5EF4-FFF2-40B4-BE49-F238E27FC236}">
                <a16:creationId xmlns:a16="http://schemas.microsoft.com/office/drawing/2014/main" id="{6D3F0DB2-7413-43A2-87EF-DD384A27588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533650" y="3408045"/>
            <a:ext cx="266700" cy="164020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B8BCC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4" name="tl2">
            <a:extLst xmlns:a="http://schemas.openxmlformats.org/drawingml/2006/main">
              <a:ext uri="{FF2B5EF4-FFF2-40B4-BE49-F238E27FC236}">
                <a16:creationId xmlns:a16="http://schemas.microsoft.com/office/drawing/2014/main" id="{BD5D8D14-1AC7-448F-9FD9-3FE9E0200AC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181225" y="5219700"/>
            <a:ext cx="6858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80000"/>
          </a:bodyPr>
          <a:lstStyle xmlns:a="http://schemas.openxmlformats.org/drawingml/2006/main"/>
          <a:p xmlns:a="http://schemas.openxmlformats.org/drawingml/2006/main">
            <a:pPr algn="ctr">
              <a:defRPr sz="112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12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12时</a:t>
            </a:r>
          </a:p>
        </p:txBody>
      </p:sp>
      <p:sp>
        <p:nvSpPr>
          <p:cNvPr id="15" name="dem3">
            <a:extLst xmlns:a="http://schemas.openxmlformats.org/drawingml/2006/main">
              <a:ext uri="{FF2B5EF4-FFF2-40B4-BE49-F238E27FC236}">
                <a16:creationId xmlns:a16="http://schemas.microsoft.com/office/drawing/2014/main" id="{9517B1D6-B54D-4FE2-B534-E99D607BF3E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048000" y="3368040"/>
            <a:ext cx="266700" cy="168021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878F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6" name="stf3">
            <a:extLst xmlns:a="http://schemas.openxmlformats.org/drawingml/2006/main">
              <a:ext uri="{FF2B5EF4-FFF2-40B4-BE49-F238E27FC236}">
                <a16:creationId xmlns:a16="http://schemas.microsoft.com/office/drawing/2014/main" id="{8FC1726C-4F09-47E4-A0BB-604E461E26E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352800" y="3448050"/>
            <a:ext cx="266700" cy="16002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B8BCC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7" name="tl3">
            <a:extLst xmlns:a="http://schemas.openxmlformats.org/drawingml/2006/main">
              <a:ext uri="{FF2B5EF4-FFF2-40B4-BE49-F238E27FC236}">
                <a16:creationId xmlns:a16="http://schemas.microsoft.com/office/drawing/2014/main" id="{86BE466B-266E-47BF-8145-46E211C165D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000375" y="5219700"/>
            <a:ext cx="6858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80000"/>
          </a:bodyPr>
          <a:lstStyle xmlns:a="http://schemas.openxmlformats.org/drawingml/2006/main"/>
          <a:p xmlns:a="http://schemas.openxmlformats.org/drawingml/2006/main">
            <a:pPr algn="ctr">
              <a:defRPr sz="112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12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13时</a:t>
            </a:r>
          </a:p>
        </p:txBody>
      </p:sp>
      <p:sp>
        <p:nvSpPr>
          <p:cNvPr id="18" name="dem4">
            <a:extLst xmlns:a="http://schemas.openxmlformats.org/drawingml/2006/main">
              <a:ext uri="{FF2B5EF4-FFF2-40B4-BE49-F238E27FC236}">
                <a16:creationId xmlns:a16="http://schemas.microsoft.com/office/drawing/2014/main" id="{10F20CF3-039C-44A2-9C7A-35D8F99BBEB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867150" y="4228148"/>
            <a:ext cx="266700" cy="820103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878F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9" name="stf4">
            <a:extLst xmlns:a="http://schemas.openxmlformats.org/drawingml/2006/main">
              <a:ext uri="{FF2B5EF4-FFF2-40B4-BE49-F238E27FC236}">
                <a16:creationId xmlns:a16="http://schemas.microsoft.com/office/drawing/2014/main" id="{44FAEF86-3944-49F5-A68E-3CB988317BF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171950" y="3628073"/>
            <a:ext cx="266700" cy="1420178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B8BCC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0" name="tl4">
            <a:extLst xmlns:a="http://schemas.openxmlformats.org/drawingml/2006/main">
              <a:ext uri="{FF2B5EF4-FFF2-40B4-BE49-F238E27FC236}">
                <a16:creationId xmlns:a16="http://schemas.microsoft.com/office/drawing/2014/main" id="{613B5886-E732-49BC-AC72-FE0199F8AB3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819525" y="5219700"/>
            <a:ext cx="6858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80000"/>
          </a:bodyPr>
          <a:lstStyle xmlns:a="http://schemas.openxmlformats.org/drawingml/2006/main"/>
          <a:p xmlns:a="http://schemas.openxmlformats.org/drawingml/2006/main">
            <a:pPr algn="ctr">
              <a:defRPr sz="112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12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14时</a:t>
            </a:r>
          </a:p>
        </p:txBody>
      </p:sp>
      <p:sp>
        <p:nvSpPr>
          <p:cNvPr id="21" name="dem5">
            <a:extLst xmlns:a="http://schemas.openxmlformats.org/drawingml/2006/main">
              <a:ext uri="{FF2B5EF4-FFF2-40B4-BE49-F238E27FC236}">
                <a16:creationId xmlns:a16="http://schemas.microsoft.com/office/drawing/2014/main" id="{4C04870D-ADE2-43B0-B8E9-AF0D039036E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686300" y="4448175"/>
            <a:ext cx="266700" cy="6000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878F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2" name="stf5">
            <a:extLst xmlns:a="http://schemas.openxmlformats.org/drawingml/2006/main">
              <a:ext uri="{FF2B5EF4-FFF2-40B4-BE49-F238E27FC236}">
                <a16:creationId xmlns:a16="http://schemas.microsoft.com/office/drawing/2014/main" id="{030F0307-42F3-4215-89A2-8061B7494CC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991100" y="3808095"/>
            <a:ext cx="266700" cy="124015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B8BCC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3" name="tl5">
            <a:extLst xmlns:a="http://schemas.openxmlformats.org/drawingml/2006/main">
              <a:ext uri="{FF2B5EF4-FFF2-40B4-BE49-F238E27FC236}">
                <a16:creationId xmlns:a16="http://schemas.microsoft.com/office/drawing/2014/main" id="{9F504A62-9EF6-433E-BAD0-6723DCECC95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638675" y="5219700"/>
            <a:ext cx="6858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80000"/>
          </a:bodyPr>
          <a:lstStyle xmlns:a="http://schemas.openxmlformats.org/drawingml/2006/main"/>
          <a:p xmlns:a="http://schemas.openxmlformats.org/drawingml/2006/main">
            <a:pPr algn="ctr">
              <a:defRPr sz="112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12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15时</a:t>
            </a:r>
          </a:p>
        </p:txBody>
      </p:sp>
      <p:cxnSp>
        <p:nvCxnSpPr>
          <p:cNvPr id="61" name=""/>
          <p:cNvCxnSpPr/>
          <p:nvPr/>
        </p:nvCxnSpPr>
        <p:spPr>
          <a:xfrm xmlns:a="http://schemas.openxmlformats.org/drawingml/2006/main">
            <a:off x="495300" y="5048250"/>
            <a:ext cx="5191125" cy="0"/>
          </a:xfrm>
          <a:prstGeom xmlns:a="http://schemas.openxmlformats.org/drawingml/2006/main" prst="straightConnector1">
            <a:avLst/>
          </a:prstGeom>
          <a:ln xmlns:a="http://schemas.openxmlformats.org/drawingml/2006/main" w="9525">
            <a:solidFill>
              <a:srgbClr val="0A0A0A"/>
            </a:solidFill>
            <a:prstDash val="solid"/>
          </a:ln>
        </p:spPr>
      </p:cxnSp>
      <p:sp>
        <p:nvSpPr>
          <p:cNvPr id="25" name="legend1">
            <a:extLst xmlns:a="http://schemas.openxmlformats.org/drawingml/2006/main">
              <a:ext uri="{FF2B5EF4-FFF2-40B4-BE49-F238E27FC236}">
                <a16:creationId xmlns:a16="http://schemas.microsoft.com/office/drawing/2014/main" id="{FF67B389-4127-428D-AC48-83E5E865D02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90550" y="5543550"/>
            <a:ext cx="9525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75000"/>
          </a:bodyPr>
          <a:lstStyle xmlns:a="http://schemas.openxmlformats.org/drawingml/2006/main"/>
          <a:p xmlns:a="http://schemas.openxmlformats.org/drawingml/2006/main">
            <a:pPr algn="l">
              <a:defRPr sz="1200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200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客流需求</a:t>
            </a:r>
          </a:p>
        </p:txBody>
      </p:sp>
      <p:sp>
        <p:nvSpPr>
          <p:cNvPr id="26" name="leg1">
            <a:extLst xmlns:a="http://schemas.openxmlformats.org/drawingml/2006/main">
              <a:ext uri="{FF2B5EF4-FFF2-40B4-BE49-F238E27FC236}">
                <a16:creationId xmlns:a16="http://schemas.microsoft.com/office/drawing/2014/main" id="{97E76217-C918-450C-B007-BACCC5A0A6F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428750" y="5591175"/>
            <a:ext cx="171450" cy="952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878F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7" name="legend2">
            <a:extLst xmlns:a="http://schemas.openxmlformats.org/drawingml/2006/main">
              <a:ext uri="{FF2B5EF4-FFF2-40B4-BE49-F238E27FC236}">
                <a16:creationId xmlns:a16="http://schemas.microsoft.com/office/drawing/2014/main" id="{999FE6AB-3EDD-495E-8559-37BF773BC92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952625" y="5543550"/>
            <a:ext cx="9525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75000"/>
          </a:bodyPr>
          <a:lstStyle xmlns:a="http://schemas.openxmlformats.org/drawingml/2006/main"/>
          <a:p xmlns:a="http://schemas.openxmlformats.org/drawingml/2006/main">
            <a:pPr algn="l">
              <a:defRPr sz="1200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200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在岗人数</a:t>
            </a:r>
          </a:p>
        </p:txBody>
      </p:sp>
      <p:sp>
        <p:nvSpPr>
          <p:cNvPr id="28" name="leg2">
            <a:extLst xmlns:a="http://schemas.openxmlformats.org/drawingml/2006/main">
              <a:ext uri="{FF2B5EF4-FFF2-40B4-BE49-F238E27FC236}">
                <a16:creationId xmlns:a16="http://schemas.microsoft.com/office/drawing/2014/main" id="{DFE587EE-9714-4A9C-9066-749FA0184FB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790825" y="5591175"/>
            <a:ext cx="171450" cy="952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B8BCC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9" name="sched-ai-h">
            <a:extLst xmlns:a="http://schemas.openxmlformats.org/drawingml/2006/main">
              <a:ext uri="{FF2B5EF4-FFF2-40B4-BE49-F238E27FC236}">
                <a16:creationId xmlns:a16="http://schemas.microsoft.com/office/drawing/2014/main" id="{7484F768-2DD0-4EDA-A37F-C68EA019B74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2190750"/>
            <a:ext cx="285750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81609"/>
          </a:bodyPr>
          <a:lstStyle xmlns:a="http://schemas.openxmlformats.org/drawingml/2006/main"/>
          <a:p xmlns:a="http://schemas.openxmlformats.org/drawingml/2006/main">
            <a:pPr algn="l">
              <a:defRPr sz="2175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2175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AI 辅助排班</a:t>
            </a:r>
          </a:p>
        </p:txBody>
      </p:sp>
      <p:sp>
        <p:nvSpPr>
          <p:cNvPr id="30" name="bullet-dot-300">
            <a:extLst xmlns:a="http://schemas.openxmlformats.org/drawingml/2006/main">
              <a:ext uri="{FF2B5EF4-FFF2-40B4-BE49-F238E27FC236}">
                <a16:creationId xmlns:a16="http://schemas.microsoft.com/office/drawing/2014/main" id="{321E39C1-CDE9-4E78-B46A-A35B3DD17AC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2924175"/>
            <a:ext cx="95250" cy="95250"/>
          </a:xfrm>
          <a:prstGeom xmlns:a="http://schemas.openxmlformats.org/drawingml/2006/main" prst="roundRect">
            <a:avLst>
              <a:gd name="adj" fmla="val 50000"/>
            </a:avLst>
          </a:prstGeom>
          <a:solidFill xmlns:a="http://schemas.openxmlformats.org/drawingml/2006/main">
            <a:srgbClr val="2878F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31" name="bullet-300">
            <a:extLst xmlns:a="http://schemas.openxmlformats.org/drawingml/2006/main">
              <a:ext uri="{FF2B5EF4-FFF2-40B4-BE49-F238E27FC236}">
                <a16:creationId xmlns:a16="http://schemas.microsoft.com/office/drawing/2014/main" id="{B46459DC-325B-41A5-BA24-FB834AB4A7B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705600" y="2857500"/>
            <a:ext cx="443865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650" b="0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1650" b="0">
                <a:solidFill>
                  <a:srgbClr val="0A0A0A"/>
                </a:solidFill>
                <a:latin typeface="Arial"/>
                <a:ea typeface="Arial"/>
                <a:cs typeface="Arial"/>
              </a:rPr>
              <a:t>按星期、天气、餐段和历史波动预测客流</a:t>
            </a:r>
          </a:p>
        </p:txBody>
      </p:sp>
      <p:sp>
        <p:nvSpPr>
          <p:cNvPr id="32" name="bullet-dot-370">
            <a:extLst xmlns:a="http://schemas.openxmlformats.org/drawingml/2006/main">
              <a:ext uri="{FF2B5EF4-FFF2-40B4-BE49-F238E27FC236}">
                <a16:creationId xmlns:a16="http://schemas.microsoft.com/office/drawing/2014/main" id="{1F4B7A22-2678-44A8-93CB-3601A7FFE85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3590925"/>
            <a:ext cx="95250" cy="95250"/>
          </a:xfrm>
          <a:prstGeom xmlns:a="http://schemas.openxmlformats.org/drawingml/2006/main" prst="roundRect">
            <a:avLst>
              <a:gd name="adj" fmla="val 50000"/>
            </a:avLst>
          </a:prstGeom>
          <a:solidFill xmlns:a="http://schemas.openxmlformats.org/drawingml/2006/main">
            <a:srgbClr val="2878F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33" name="bullet-370">
            <a:extLst xmlns:a="http://schemas.openxmlformats.org/drawingml/2006/main">
              <a:ext uri="{FF2B5EF4-FFF2-40B4-BE49-F238E27FC236}">
                <a16:creationId xmlns:a16="http://schemas.microsoft.com/office/drawing/2014/main" id="{F3C06832-780E-43DB-927B-FBE46C924DE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705600" y="3524250"/>
            <a:ext cx="443865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650" b="0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1650" b="0">
                <a:solidFill>
                  <a:srgbClr val="0A0A0A"/>
                </a:solidFill>
                <a:latin typeface="Arial"/>
                <a:ea typeface="Arial"/>
                <a:cs typeface="Arial"/>
              </a:rPr>
              <a:t>将岗位技能、工时规则和服务标准作为约束</a:t>
            </a:r>
          </a:p>
        </p:txBody>
      </p:sp>
      <p:sp>
        <p:nvSpPr>
          <p:cNvPr id="34" name="bullet-dot-440">
            <a:extLst xmlns:a="http://schemas.openxmlformats.org/drawingml/2006/main">
              <a:ext uri="{FF2B5EF4-FFF2-40B4-BE49-F238E27FC236}">
                <a16:creationId xmlns:a16="http://schemas.microsoft.com/office/drawing/2014/main" id="{F4EC5510-0AB2-457F-AFA0-C711B218934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4257675"/>
            <a:ext cx="95250" cy="95250"/>
          </a:xfrm>
          <a:prstGeom xmlns:a="http://schemas.openxmlformats.org/drawingml/2006/main" prst="roundRect">
            <a:avLst>
              <a:gd name="adj" fmla="val 50000"/>
            </a:avLst>
          </a:prstGeom>
          <a:solidFill xmlns:a="http://schemas.openxmlformats.org/drawingml/2006/main">
            <a:srgbClr val="2878F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35" name="bullet-440">
            <a:extLst xmlns:a="http://schemas.openxmlformats.org/drawingml/2006/main">
              <a:ext uri="{FF2B5EF4-FFF2-40B4-BE49-F238E27FC236}">
                <a16:creationId xmlns:a16="http://schemas.microsoft.com/office/drawing/2014/main" id="{8644261F-0339-4E30-BE9A-D787F29D008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705600" y="4191000"/>
            <a:ext cx="443865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650" b="0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1650" b="0">
                <a:solidFill>
                  <a:srgbClr val="0A0A0A"/>
                </a:solidFill>
                <a:latin typeface="Arial"/>
                <a:ea typeface="Arial"/>
                <a:cs typeface="Arial"/>
              </a:rPr>
              <a:t>输出缩班、错峰、跨岗和临时补位方案</a:t>
            </a:r>
          </a:p>
        </p:txBody>
      </p:sp>
      <p:sp>
        <p:nvSpPr>
          <p:cNvPr id="36" name="sched-rule">
            <a:extLst xmlns:a="http://schemas.openxmlformats.org/drawingml/2006/main">
              <a:ext uri="{FF2B5EF4-FFF2-40B4-BE49-F238E27FC236}">
                <a16:creationId xmlns:a16="http://schemas.microsoft.com/office/drawing/2014/main" id="{C997E554-F1CE-48EC-B093-4886F9C92F4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5048250"/>
            <a:ext cx="4667250" cy="781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A0A0A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37" name="sched-rule-t">
            <a:extLst xmlns:a="http://schemas.openxmlformats.org/drawingml/2006/main">
              <a:ext uri="{FF2B5EF4-FFF2-40B4-BE49-F238E27FC236}">
                <a16:creationId xmlns:a16="http://schemas.microsoft.com/office/drawing/2014/main" id="{7EC9E46B-CC7F-42E2-BA75-86235837862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715125" y="5210175"/>
            <a:ext cx="4191000" cy="457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69565"/>
          </a:bodyPr>
          <a:lstStyle xmlns:a="http://schemas.openxmlformats.org/drawingml/2006/main"/>
          <a:p xmlns:a="http://schemas.openxmlformats.org/drawingml/2006/main">
            <a:pPr algn="ctr">
              <a:defRPr sz="172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72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不是按人数平均削减，而是在服务不恶化的前提下提高每工时贡献。</a:t>
            </a:r>
          </a:p>
        </p:txBody>
      </p:sp>
    </p:spTree>
    <p:extLst>
      <p:ext uri="{BB962C8B-B14F-4D97-AF65-F5344CB8AC3E}">
        <p14:creationId xmlns:p14="http://schemas.microsoft.com/office/powerpoint/2010/main" val="1575720454"/>
      </p:ext>
    </p:extLst>
  </p:cSld>
</p:sld>
</file>

<file path=ppt/slides/slide12.xml><?xml version="1.0" encoding="utf-8"?>
<p:sld xmlns:p="http://schemas.openxmlformats.org/presentationml/2006/main">
  <p:cSld>
    <p:bg>
      <p:bgPr>
        <a:solidFill xmlns:a="http://schemas.openxmlformats.org/drawingml/2006/main">
          <a:srgbClr val="FFFFFF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3" name="eyebrow">
            <a:extLst xmlns:a="http://schemas.openxmlformats.org/drawingml/2006/main">
              <a:ext uri="{FF2B5EF4-FFF2-40B4-BE49-F238E27FC236}">
                <a16:creationId xmlns:a16="http://schemas.microsoft.com/office/drawing/2014/main" id="{7BE97B0C-A27A-4267-B658-322C2C4D4C3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285750"/>
            <a:ext cx="6191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5833"/>
          </a:bodyPr>
          <a:lstStyle xmlns:a="http://schemas.openxmlformats.org/drawingml/2006/main"/>
          <a:p xmlns:a="http://schemas.openxmlformats.org/drawingml/2006/main">
            <a:pPr algn="l">
              <a:defRPr sz="1200" b="1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200" b="1">
                <a:solidFill>
                  <a:srgbClr val="5E6572"/>
                </a:solidFill>
                <a:latin typeface="Arial"/>
                <a:ea typeface="Arial"/>
                <a:cs typeface="Arial"/>
              </a:rPr>
              <a:t>匿名复合案例 · 门店续租 / 改造 / 退出</a:t>
            </a:r>
          </a:p>
        </p:txBody>
      </p:sp>
      <p:sp>
        <p:nvSpPr>
          <p:cNvPr id="2" name="title">
            <a:extLst xmlns:a="http://schemas.openxmlformats.org/drawingml/2006/main">
              <a:ext uri="{FF2B5EF4-FFF2-40B4-BE49-F238E27FC236}">
                <a16:creationId xmlns:a16="http://schemas.microsoft.com/office/drawing/2014/main" id="{77E21428-B25D-46F6-9FD2-784E0D6378F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647700"/>
            <a:ext cx="11049000" cy="685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3600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3600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匿名案例六：关店不是末位淘汰，而是资本配置决策</a:t>
            </a:r>
          </a:p>
        </p:txBody>
      </p:sp>
      <p:sp>
        <p:nvSpPr>
          <p:cNvPr id="3" name="page">
            <a:extLst xmlns:a="http://schemas.openxmlformats.org/drawingml/2006/main">
              <a:ext uri="{FF2B5EF4-FFF2-40B4-BE49-F238E27FC236}">
                <a16:creationId xmlns:a16="http://schemas.microsoft.com/office/drawing/2014/main" id="{980C4D4C-A001-49FA-B611-86146167EA3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220450" y="6305550"/>
            <a:ext cx="571500" cy="209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68889"/>
          </a:bodyPr>
          <a:lstStyle xmlns:a="http://schemas.openxmlformats.org/drawingml/2006/main"/>
          <a:p xmlns:a="http://schemas.openxmlformats.org/drawingml/2006/main">
            <a:pPr algn="r">
              <a:defRPr sz="112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12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12</a:t>
            </a:r>
          </a:p>
        </p:txBody>
      </p:sp>
      <p:sp>
        <p:nvSpPr>
          <p:cNvPr id="4" name="closecase-sub">
            <a:extLst xmlns:a="http://schemas.openxmlformats.org/drawingml/2006/main">
              <a:ext uri="{FF2B5EF4-FFF2-40B4-BE49-F238E27FC236}">
                <a16:creationId xmlns:a16="http://schemas.microsoft.com/office/drawing/2014/main" id="{5CEA66B7-F09A-4AD9-B6FA-6BE1597CD91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1619250"/>
            <a:ext cx="10763250" cy="457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72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72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某门店连续承压，但直接关停可能损失商圈、会员和周边门店协同；继续经营也可能扩大现金流缺口。</a:t>
            </a:r>
          </a:p>
        </p:txBody>
      </p:sp>
      <p:sp>
        <p:nvSpPr>
          <p:cNvPr id="5" name="op0">
            <a:extLst xmlns:a="http://schemas.openxmlformats.org/drawingml/2006/main">
              <a:ext uri="{FF2B5EF4-FFF2-40B4-BE49-F238E27FC236}">
                <a16:creationId xmlns:a16="http://schemas.microsoft.com/office/drawing/2014/main" id="{6490D482-D1D9-4334-9E91-40410FD5735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2571750"/>
            <a:ext cx="3429000" cy="20002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0F1F3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oph0">
            <a:extLst xmlns:a="http://schemas.openxmlformats.org/drawingml/2006/main">
              <a:ext uri="{FF2B5EF4-FFF2-40B4-BE49-F238E27FC236}">
                <a16:creationId xmlns:a16="http://schemas.microsoft.com/office/drawing/2014/main" id="{FE81428F-8EDE-434D-BFF6-634ADF3A68B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2781300"/>
            <a:ext cx="300037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3827"/>
          </a:bodyPr>
          <a:lstStyle xmlns:a="http://schemas.openxmlformats.org/drawingml/2006/main"/>
          <a:p xmlns:a="http://schemas.openxmlformats.org/drawingml/2006/main">
            <a:pPr algn="l">
              <a:defRPr sz="2025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2025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继续经营</a:t>
            </a:r>
          </a:p>
        </p:txBody>
      </p:sp>
      <p:sp>
        <p:nvSpPr>
          <p:cNvPr id="7" name="opv0">
            <a:extLst xmlns:a="http://schemas.openxmlformats.org/drawingml/2006/main">
              <a:ext uri="{FF2B5EF4-FFF2-40B4-BE49-F238E27FC236}">
                <a16:creationId xmlns:a16="http://schemas.microsoft.com/office/drawing/2014/main" id="{AB4BF9F7-260E-4D7E-AF44-A92D430D0F9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362325"/>
            <a:ext cx="1000125" cy="552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6032"/>
          </a:bodyPr>
          <a:lstStyle xmlns:a="http://schemas.openxmlformats.org/drawingml/2006/main"/>
          <a:p xmlns:a="http://schemas.openxmlformats.org/drawingml/2006/main">
            <a:pPr algn="l">
              <a:defRPr sz="3150" b="1">
                <a:solidFill>
                  <a:srgbClr val="E55555"/>
                </a:solidFill>
                <a:latin typeface="Arial"/>
                <a:ea typeface="Arial"/>
                <a:cs typeface="Arial"/>
              </a:defRPr>
            </a:pPr>
            <a:r>
              <a:rPr sz="3150" b="1">
                <a:solidFill>
                  <a:srgbClr val="E55555"/>
                </a:solidFill>
                <a:latin typeface="Arial"/>
                <a:ea typeface="Arial"/>
                <a:cs typeface="Arial"/>
              </a:rPr>
              <a:t>76</a:t>
            </a:r>
          </a:p>
        </p:txBody>
      </p:sp>
      <p:sp>
        <p:nvSpPr>
          <p:cNvPr id="8" name="opi0">
            <a:extLst xmlns:a="http://schemas.openxmlformats.org/drawingml/2006/main">
              <a:ext uri="{FF2B5EF4-FFF2-40B4-BE49-F238E27FC236}">
                <a16:creationId xmlns:a16="http://schemas.microsoft.com/office/drawing/2014/main" id="{E4EBF3A4-EA7D-493F-B69A-13134A294D4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685925" y="3476625"/>
            <a:ext cx="1809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27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12个月现金流指数</a:t>
            </a:r>
          </a:p>
        </p:txBody>
      </p:sp>
      <p:sp>
        <p:nvSpPr>
          <p:cNvPr id="9" name="opd0">
            <a:extLst xmlns:a="http://schemas.openxmlformats.org/drawingml/2006/main">
              <a:ext uri="{FF2B5EF4-FFF2-40B4-BE49-F238E27FC236}">
                <a16:creationId xmlns:a16="http://schemas.microsoft.com/office/drawing/2014/main" id="{678C8B07-6642-4CD1-9FE1-0EC4D20E9A8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4038600"/>
            <a:ext cx="300037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350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维持现状，现金流压力延续</a:t>
            </a:r>
          </a:p>
        </p:txBody>
      </p:sp>
      <p:sp>
        <p:nvSpPr>
          <p:cNvPr id="10" name="op1">
            <a:extLst xmlns:a="http://schemas.openxmlformats.org/drawingml/2006/main">
              <a:ext uri="{FF2B5EF4-FFF2-40B4-BE49-F238E27FC236}">
                <a16:creationId xmlns:a16="http://schemas.microsoft.com/office/drawing/2014/main" id="{52A7C478-349D-4F5B-9807-B4E3BA18024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191000" y="2571750"/>
            <a:ext cx="3429000" cy="20002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EAF5FB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1" name="oph1">
            <a:extLst xmlns:a="http://schemas.openxmlformats.org/drawingml/2006/main">
              <a:ext uri="{FF2B5EF4-FFF2-40B4-BE49-F238E27FC236}">
                <a16:creationId xmlns:a16="http://schemas.microsoft.com/office/drawing/2014/main" id="{9570A71F-84C4-4776-AE00-796DB4DD50F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400550" y="2781300"/>
            <a:ext cx="300037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3827"/>
          </a:bodyPr>
          <a:lstStyle xmlns:a="http://schemas.openxmlformats.org/drawingml/2006/main"/>
          <a:p xmlns:a="http://schemas.openxmlformats.org/drawingml/2006/main">
            <a:pPr algn="l">
              <a:defRPr sz="2025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2025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续租谈判 + 模型改造</a:t>
            </a:r>
          </a:p>
        </p:txBody>
      </p:sp>
      <p:sp>
        <p:nvSpPr>
          <p:cNvPr id="12" name="opv1">
            <a:extLst xmlns:a="http://schemas.openxmlformats.org/drawingml/2006/main">
              <a:ext uri="{FF2B5EF4-FFF2-40B4-BE49-F238E27FC236}">
                <a16:creationId xmlns:a16="http://schemas.microsoft.com/office/drawing/2014/main" id="{6E2A3A42-ABB4-4B27-A7C5-C22DFF03C82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400550" y="3362325"/>
            <a:ext cx="1000125" cy="552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6032"/>
          </a:bodyPr>
          <a:lstStyle xmlns:a="http://schemas.openxmlformats.org/drawingml/2006/main"/>
          <a:p xmlns:a="http://schemas.openxmlformats.org/drawingml/2006/main">
            <a:pPr algn="l">
              <a:defRPr sz="3150" b="1">
                <a:solidFill>
                  <a:srgbClr val="2878FF"/>
                </a:solidFill>
                <a:latin typeface="Arial"/>
                <a:ea typeface="Arial"/>
                <a:cs typeface="Arial"/>
              </a:defRPr>
            </a:pPr>
            <a:r>
              <a:rPr sz="3150" b="1">
                <a:solidFill>
                  <a:srgbClr val="2878FF"/>
                </a:solidFill>
                <a:latin typeface="Arial"/>
                <a:ea typeface="Arial"/>
                <a:cs typeface="Arial"/>
              </a:rPr>
              <a:t>103</a:t>
            </a:r>
          </a:p>
        </p:txBody>
      </p:sp>
      <p:sp>
        <p:nvSpPr>
          <p:cNvPr id="13" name="opi1">
            <a:extLst xmlns:a="http://schemas.openxmlformats.org/drawingml/2006/main">
              <a:ext uri="{FF2B5EF4-FFF2-40B4-BE49-F238E27FC236}">
                <a16:creationId xmlns:a16="http://schemas.microsoft.com/office/drawing/2014/main" id="{9C0ED763-1799-4A87-8357-516A3F1C630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476875" y="3476625"/>
            <a:ext cx="1809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27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12个月现金流指数</a:t>
            </a:r>
          </a:p>
        </p:txBody>
      </p:sp>
      <p:sp>
        <p:nvSpPr>
          <p:cNvPr id="14" name="opd1">
            <a:extLst xmlns:a="http://schemas.openxmlformats.org/drawingml/2006/main">
              <a:ext uri="{FF2B5EF4-FFF2-40B4-BE49-F238E27FC236}">
                <a16:creationId xmlns:a16="http://schemas.microsoft.com/office/drawing/2014/main" id="{F59BCDF4-60C9-45A5-8B9E-6D886AB0C0A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400550" y="4038600"/>
            <a:ext cx="300037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350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降低固定成本，调整菜单与排班</a:t>
            </a:r>
          </a:p>
        </p:txBody>
      </p:sp>
      <p:sp>
        <p:nvSpPr>
          <p:cNvPr id="15" name="op2">
            <a:extLst xmlns:a="http://schemas.openxmlformats.org/drawingml/2006/main">
              <a:ext uri="{FF2B5EF4-FFF2-40B4-BE49-F238E27FC236}">
                <a16:creationId xmlns:a16="http://schemas.microsoft.com/office/drawing/2014/main" id="{9888BF6F-5551-4D85-A852-B093E18B4F1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981950" y="2571750"/>
            <a:ext cx="3429000" cy="20002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0F1F3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6" name="oph2">
            <a:extLst xmlns:a="http://schemas.openxmlformats.org/drawingml/2006/main">
              <a:ext uri="{FF2B5EF4-FFF2-40B4-BE49-F238E27FC236}">
                <a16:creationId xmlns:a16="http://schemas.microsoft.com/office/drawing/2014/main" id="{04C2043D-1873-44DA-A31A-13920DE7464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91500" y="2781300"/>
            <a:ext cx="300037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3827"/>
          </a:bodyPr>
          <a:lstStyle xmlns:a="http://schemas.openxmlformats.org/drawingml/2006/main"/>
          <a:p xmlns:a="http://schemas.openxmlformats.org/drawingml/2006/main">
            <a:pPr algn="l">
              <a:defRPr sz="2025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2025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有序退出 / 迁址</a:t>
            </a:r>
          </a:p>
        </p:txBody>
      </p:sp>
      <p:sp>
        <p:nvSpPr>
          <p:cNvPr id="17" name="opv2">
            <a:extLst xmlns:a="http://schemas.openxmlformats.org/drawingml/2006/main">
              <a:ext uri="{FF2B5EF4-FFF2-40B4-BE49-F238E27FC236}">
                <a16:creationId xmlns:a16="http://schemas.microsoft.com/office/drawing/2014/main" id="{C34B30FE-598F-4B53-9496-F6CE5D72E93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91500" y="3362325"/>
            <a:ext cx="1000125" cy="552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6032"/>
          </a:bodyPr>
          <a:lstStyle xmlns:a="http://schemas.openxmlformats.org/drawingml/2006/main"/>
          <a:p xmlns:a="http://schemas.openxmlformats.org/drawingml/2006/main">
            <a:pPr algn="l">
              <a:defRPr sz="3150" b="1">
                <a:solidFill>
                  <a:srgbClr val="2878FF"/>
                </a:solidFill>
                <a:latin typeface="Arial"/>
                <a:ea typeface="Arial"/>
                <a:cs typeface="Arial"/>
              </a:defRPr>
            </a:pPr>
            <a:r>
              <a:rPr sz="3150" b="1">
                <a:solidFill>
                  <a:srgbClr val="2878FF"/>
                </a:solidFill>
                <a:latin typeface="Arial"/>
                <a:ea typeface="Arial"/>
                <a:cs typeface="Arial"/>
              </a:rPr>
              <a:t>118</a:t>
            </a:r>
          </a:p>
        </p:txBody>
      </p:sp>
      <p:sp>
        <p:nvSpPr>
          <p:cNvPr id="18" name="opi2">
            <a:extLst xmlns:a="http://schemas.openxmlformats.org/drawingml/2006/main">
              <a:ext uri="{FF2B5EF4-FFF2-40B4-BE49-F238E27FC236}">
                <a16:creationId xmlns:a16="http://schemas.microsoft.com/office/drawing/2014/main" id="{5A35B961-4558-4E76-8AE7-EE10F67636C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267825" y="3476625"/>
            <a:ext cx="1809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27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12个月现金流指数</a:t>
            </a:r>
          </a:p>
        </p:txBody>
      </p:sp>
      <p:sp>
        <p:nvSpPr>
          <p:cNvPr id="19" name="opd2">
            <a:extLst xmlns:a="http://schemas.openxmlformats.org/drawingml/2006/main">
              <a:ext uri="{FF2B5EF4-FFF2-40B4-BE49-F238E27FC236}">
                <a16:creationId xmlns:a16="http://schemas.microsoft.com/office/drawing/2014/main" id="{DC271001-C814-4544-8A0E-BB6DCC419E9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91500" y="4038600"/>
            <a:ext cx="300037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1181"/>
          </a:bodyPr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350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释放资本，将会员与产能迁移至邻近门店</a:t>
            </a:r>
          </a:p>
        </p:txBody>
      </p:sp>
      <p:sp>
        <p:nvSpPr>
          <p:cNvPr id="20" name="decision-factors">
            <a:extLst xmlns:a="http://schemas.openxmlformats.org/drawingml/2006/main">
              <a:ext uri="{FF2B5EF4-FFF2-40B4-BE49-F238E27FC236}">
                <a16:creationId xmlns:a16="http://schemas.microsoft.com/office/drawing/2014/main" id="{42A0A939-7576-4419-93DE-CCB8ED3046F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4981575"/>
            <a:ext cx="11049000" cy="3429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defRPr sz="1575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1575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智脑综合评估：贡献利润趋势 · 保本收入 · 租约条件 · 商圈潜力 · 会员迁移 · 相邻门店蚕食 · 退出成本</a:t>
            </a:r>
          </a:p>
        </p:txBody>
      </p:sp>
      <p:sp>
        <p:nvSpPr>
          <p:cNvPr id="21" name="board">
            <a:extLst xmlns:a="http://schemas.openxmlformats.org/drawingml/2006/main">
              <a:ext uri="{FF2B5EF4-FFF2-40B4-BE49-F238E27FC236}">
                <a16:creationId xmlns:a16="http://schemas.microsoft.com/office/drawing/2014/main" id="{5C311766-69A8-4275-AAA9-A7E6E8304A9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5524500"/>
            <a:ext cx="11010900" cy="552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A0A0A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2" name="board-t">
            <a:extLst xmlns:a="http://schemas.openxmlformats.org/drawingml/2006/main">
              <a:ext uri="{FF2B5EF4-FFF2-40B4-BE49-F238E27FC236}">
                <a16:creationId xmlns:a16="http://schemas.microsoft.com/office/drawing/2014/main" id="{A3981804-A605-4EBC-96D4-BD4B4998AB4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5648325"/>
            <a:ext cx="1047750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88406"/>
          </a:bodyPr>
          <a:lstStyle xmlns:a="http://schemas.openxmlformats.org/drawingml/2006/main"/>
          <a:p xmlns:a="http://schemas.openxmlformats.org/drawingml/2006/main">
            <a:pPr algn="ctr">
              <a:defRPr sz="172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72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AI 提供情景、假设与风险边界；关停、续租和资本配置始终由管理层决策。</a:t>
            </a:r>
          </a:p>
        </p:txBody>
      </p:sp>
    </p:spTree>
    <p:extLst>
      <p:ext uri="{BB962C8B-B14F-4D97-AF65-F5344CB8AC3E}">
        <p14:creationId xmlns:p14="http://schemas.microsoft.com/office/powerpoint/2010/main" val="1602826960"/>
      </p:ext>
    </p:extLst>
  </p:cSld>
</p:sld>
</file>

<file path=ppt/slides/slide13.xml><?xml version="1.0" encoding="utf-8"?>
<p:sld xmlns:p="http://schemas.openxmlformats.org/presentationml/2006/main">
  <p:cSld>
    <p:bg>
      <p:bgPr>
        <a:solidFill xmlns:a="http://schemas.openxmlformats.org/drawingml/2006/main">
          <a:srgbClr val="FFFFFF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0" name="eyebrow">
            <a:extLst xmlns:a="http://schemas.openxmlformats.org/drawingml/2006/main">
              <a:ext uri="{FF2B5EF4-FFF2-40B4-BE49-F238E27FC236}">
                <a16:creationId xmlns:a16="http://schemas.microsoft.com/office/drawing/2014/main" id="{570F78B7-65DD-41C0-BE04-4FBD08A29A1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285750"/>
            <a:ext cx="6191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5833"/>
          </a:bodyPr>
          <a:lstStyle xmlns:a="http://schemas.openxmlformats.org/drawingml/2006/main"/>
          <a:p xmlns:a="http://schemas.openxmlformats.org/drawingml/2006/main">
            <a:pPr algn="l">
              <a:defRPr sz="1200" b="1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200" b="1">
                <a:solidFill>
                  <a:srgbClr val="5E6572"/>
                </a:solidFill>
                <a:latin typeface="Arial"/>
                <a:ea typeface="Arial"/>
                <a:cs typeface="Arial"/>
              </a:rPr>
              <a:t>匿名复合案例 · 标杆模型复制</a:t>
            </a:r>
          </a:p>
        </p:txBody>
      </p:sp>
      <p:sp>
        <p:nvSpPr>
          <p:cNvPr id="2" name="title">
            <a:extLst xmlns:a="http://schemas.openxmlformats.org/drawingml/2006/main">
              <a:ext uri="{FF2B5EF4-FFF2-40B4-BE49-F238E27FC236}">
                <a16:creationId xmlns:a16="http://schemas.microsoft.com/office/drawing/2014/main" id="{7FB49EAB-618C-473A-BE50-8C22B9B653E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647700"/>
            <a:ext cx="11049000" cy="685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3600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3600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匿名案例七：把优秀门店转化为可复制模型</a:t>
            </a:r>
          </a:p>
        </p:txBody>
      </p:sp>
      <p:sp>
        <p:nvSpPr>
          <p:cNvPr id="3" name="page">
            <a:extLst xmlns:a="http://schemas.openxmlformats.org/drawingml/2006/main">
              <a:ext uri="{FF2B5EF4-FFF2-40B4-BE49-F238E27FC236}">
                <a16:creationId xmlns:a16="http://schemas.microsoft.com/office/drawing/2014/main" id="{1A2A6047-9214-4619-BF99-B61487F7177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220450" y="6305550"/>
            <a:ext cx="571500" cy="209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68889"/>
          </a:bodyPr>
          <a:lstStyle xmlns:a="http://schemas.openxmlformats.org/drawingml/2006/main"/>
          <a:p xmlns:a="http://schemas.openxmlformats.org/drawingml/2006/main">
            <a:pPr algn="r">
              <a:defRPr sz="112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12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13</a:t>
            </a:r>
          </a:p>
        </p:txBody>
      </p:sp>
      <p:sp>
        <p:nvSpPr>
          <p:cNvPr id="4" name="rep-sub">
            <a:extLst xmlns:a="http://schemas.openxmlformats.org/drawingml/2006/main">
              <a:ext uri="{FF2B5EF4-FFF2-40B4-BE49-F238E27FC236}">
                <a16:creationId xmlns:a16="http://schemas.microsoft.com/office/drawing/2014/main" id="{7A5A5FF8-F3EB-4F51-83A1-9313F728EE0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1619250"/>
            <a:ext cx="10810875" cy="495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72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72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优秀门店的价值不只是排名第一，而是提炼出在什么商圈、什么商品结构和什么组织配置下可以重复成功。</a:t>
            </a:r>
          </a:p>
        </p:txBody>
      </p:sp>
      <p:sp>
        <p:nvSpPr>
          <p:cNvPr id="5" name="dnah0">
            <a:extLst xmlns:a="http://schemas.openxmlformats.org/drawingml/2006/main">
              <a:ext uri="{FF2B5EF4-FFF2-40B4-BE49-F238E27FC236}">
                <a16:creationId xmlns:a16="http://schemas.microsoft.com/office/drawing/2014/main" id="{930DAB65-2915-4808-A6D9-2EE3CA1A7D3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2571750"/>
            <a:ext cx="247650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87654"/>
          </a:bodyPr>
          <a:lstStyle xmlns:a="http://schemas.openxmlformats.org/drawingml/2006/main"/>
          <a:p xmlns:a="http://schemas.openxmlformats.org/drawingml/2006/main">
            <a:pPr algn="l">
              <a:defRPr sz="2025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2025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商圈本体</a:t>
            </a:r>
          </a:p>
        </p:txBody>
      </p:sp>
      <p:cxnSp>
        <p:nvCxnSpPr>
          <p:cNvPr id="25" name=""/>
          <p:cNvCxnSpPr/>
          <p:nvPr/>
        </p:nvCxnSpPr>
        <p:spPr>
          <a:xfrm xmlns:a="http://schemas.openxmlformats.org/drawingml/2006/main">
            <a:off x="400050" y="3086100"/>
            <a:ext cx="2381250" cy="0"/>
          </a:xfrm>
          <a:prstGeom xmlns:a="http://schemas.openxmlformats.org/drawingml/2006/main" prst="straightConnector1">
            <a:avLst/>
          </a:prstGeom>
          <a:ln xmlns:a="http://schemas.openxmlformats.org/drawingml/2006/main" w="9525">
            <a:solidFill>
              <a:srgbClr val="B8BCC4"/>
            </a:solidFill>
            <a:prstDash val="solid"/>
          </a:ln>
        </p:spPr>
      </p:cxnSp>
      <p:sp>
        <p:nvSpPr>
          <p:cNvPr id="7" name="dnab0">
            <a:extLst xmlns:a="http://schemas.openxmlformats.org/drawingml/2006/main">
              <a:ext uri="{FF2B5EF4-FFF2-40B4-BE49-F238E27FC236}">
                <a16:creationId xmlns:a16="http://schemas.microsoft.com/office/drawing/2014/main" id="{17C04335-F0B0-4CBF-A47E-9BCEC286E1E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3381375"/>
            <a:ext cx="2381250" cy="781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500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500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客群、办公/社区、竞争与动线</a:t>
            </a:r>
          </a:p>
        </p:txBody>
      </p:sp>
      <p:sp>
        <p:nvSpPr>
          <p:cNvPr id="8" name="dnah1">
            <a:extLst xmlns:a="http://schemas.openxmlformats.org/drawingml/2006/main">
              <a:ext uri="{FF2B5EF4-FFF2-40B4-BE49-F238E27FC236}">
                <a16:creationId xmlns:a16="http://schemas.microsoft.com/office/drawing/2014/main" id="{6355848F-1787-4829-A068-D3855D2D02B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219450" y="2571750"/>
            <a:ext cx="247650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87654"/>
          </a:bodyPr>
          <a:lstStyle xmlns:a="http://schemas.openxmlformats.org/drawingml/2006/main"/>
          <a:p xmlns:a="http://schemas.openxmlformats.org/drawingml/2006/main">
            <a:pPr algn="l">
              <a:defRPr sz="2025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2025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商品模型</a:t>
            </a:r>
          </a:p>
        </p:txBody>
      </p:sp>
      <p:cxnSp>
        <p:nvCxnSpPr>
          <p:cNvPr id="28" name=""/>
          <p:cNvCxnSpPr/>
          <p:nvPr/>
        </p:nvCxnSpPr>
        <p:spPr>
          <a:xfrm xmlns:a="http://schemas.openxmlformats.org/drawingml/2006/main">
            <a:off x="3219450" y="3086100"/>
            <a:ext cx="2381250" cy="0"/>
          </a:xfrm>
          <a:prstGeom xmlns:a="http://schemas.openxmlformats.org/drawingml/2006/main" prst="straightConnector1">
            <a:avLst/>
          </a:prstGeom>
          <a:ln xmlns:a="http://schemas.openxmlformats.org/drawingml/2006/main" w="9525">
            <a:solidFill>
              <a:srgbClr val="B8BCC4"/>
            </a:solidFill>
            <a:prstDash val="solid"/>
          </a:ln>
        </p:spPr>
      </p:cxnSp>
      <p:sp>
        <p:nvSpPr>
          <p:cNvPr id="10" name="dnab1">
            <a:extLst xmlns:a="http://schemas.openxmlformats.org/drawingml/2006/main">
              <a:ext uri="{FF2B5EF4-FFF2-40B4-BE49-F238E27FC236}">
                <a16:creationId xmlns:a16="http://schemas.microsoft.com/office/drawing/2014/main" id="{7B6B61BB-193A-4C57-9BE7-0D33A78FBF3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219450" y="3381375"/>
            <a:ext cx="2381250" cy="781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500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500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核心SKU、价格带、套餐与时段</a:t>
            </a:r>
          </a:p>
        </p:txBody>
      </p:sp>
      <p:sp>
        <p:nvSpPr>
          <p:cNvPr id="11" name="dnah2">
            <a:extLst xmlns:a="http://schemas.openxmlformats.org/drawingml/2006/main">
              <a:ext uri="{FF2B5EF4-FFF2-40B4-BE49-F238E27FC236}">
                <a16:creationId xmlns:a16="http://schemas.microsoft.com/office/drawing/2014/main" id="{0037C9F8-DF69-4DC2-ACED-F6B2BF8CA1C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38850" y="2571750"/>
            <a:ext cx="247650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87654"/>
          </a:bodyPr>
          <a:lstStyle xmlns:a="http://schemas.openxmlformats.org/drawingml/2006/main"/>
          <a:p xmlns:a="http://schemas.openxmlformats.org/drawingml/2006/main">
            <a:pPr algn="l">
              <a:defRPr sz="2025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2025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运营模型</a:t>
            </a:r>
          </a:p>
        </p:txBody>
      </p:sp>
      <p:cxnSp>
        <p:nvCxnSpPr>
          <p:cNvPr id="31" name=""/>
          <p:cNvCxnSpPr/>
          <p:nvPr/>
        </p:nvCxnSpPr>
        <p:spPr>
          <a:xfrm xmlns:a="http://schemas.openxmlformats.org/drawingml/2006/main">
            <a:off x="6038850" y="3086100"/>
            <a:ext cx="2381250" cy="0"/>
          </a:xfrm>
          <a:prstGeom xmlns:a="http://schemas.openxmlformats.org/drawingml/2006/main" prst="straightConnector1">
            <a:avLst/>
          </a:prstGeom>
          <a:ln xmlns:a="http://schemas.openxmlformats.org/drawingml/2006/main" w="9525">
            <a:solidFill>
              <a:srgbClr val="B8BCC4"/>
            </a:solidFill>
            <a:prstDash val="solid"/>
          </a:ln>
        </p:spPr>
      </p:cxnSp>
      <p:sp>
        <p:nvSpPr>
          <p:cNvPr id="13" name="dnab2">
            <a:extLst xmlns:a="http://schemas.openxmlformats.org/drawingml/2006/main">
              <a:ext uri="{FF2B5EF4-FFF2-40B4-BE49-F238E27FC236}">
                <a16:creationId xmlns:a16="http://schemas.microsoft.com/office/drawing/2014/main" id="{87679D9C-11C9-4F45-94B3-E2837FE91B1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38850" y="3381375"/>
            <a:ext cx="2381250" cy="781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500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500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人员结构、产能、库存与服务节奏</a:t>
            </a:r>
          </a:p>
        </p:txBody>
      </p:sp>
      <p:sp>
        <p:nvSpPr>
          <p:cNvPr id="14" name="dnah3">
            <a:extLst xmlns:a="http://schemas.openxmlformats.org/drawingml/2006/main">
              <a:ext uri="{FF2B5EF4-FFF2-40B4-BE49-F238E27FC236}">
                <a16:creationId xmlns:a16="http://schemas.microsoft.com/office/drawing/2014/main" id="{06DB205B-ED69-4F41-8B77-C428C063E53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858250" y="2571750"/>
            <a:ext cx="247650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87654"/>
          </a:bodyPr>
          <a:lstStyle xmlns:a="http://schemas.openxmlformats.org/drawingml/2006/main"/>
          <a:p xmlns:a="http://schemas.openxmlformats.org/drawingml/2006/main">
            <a:pPr algn="l">
              <a:defRPr sz="2025" b="1">
                <a:solidFill>
                  <a:srgbClr val="2878FF"/>
                </a:solidFill>
                <a:latin typeface="Arial"/>
                <a:ea typeface="Arial"/>
                <a:cs typeface="Arial"/>
              </a:defRPr>
            </a:pPr>
            <a:r>
              <a:rPr sz="2025" b="1">
                <a:solidFill>
                  <a:srgbClr val="2878FF"/>
                </a:solidFill>
                <a:latin typeface="Arial"/>
                <a:ea typeface="Arial"/>
                <a:cs typeface="Arial"/>
              </a:rPr>
              <a:t>财务模型</a:t>
            </a:r>
          </a:p>
        </p:txBody>
      </p:sp>
      <p:cxnSp>
        <p:nvCxnSpPr>
          <p:cNvPr id="34" name=""/>
          <p:cNvCxnSpPr/>
          <p:nvPr/>
        </p:nvCxnSpPr>
        <p:spPr>
          <a:xfrm xmlns:a="http://schemas.openxmlformats.org/drawingml/2006/main">
            <a:off x="8858250" y="3086100"/>
            <a:ext cx="2381250" cy="0"/>
          </a:xfrm>
          <a:prstGeom xmlns:a="http://schemas.openxmlformats.org/drawingml/2006/main" prst="straightConnector1">
            <a:avLst/>
          </a:prstGeom>
          <a:ln xmlns:a="http://schemas.openxmlformats.org/drawingml/2006/main" w="28575">
            <a:solidFill>
              <a:srgbClr val="2878FF"/>
            </a:solidFill>
            <a:prstDash val="solid"/>
          </a:ln>
        </p:spPr>
      </p:cxnSp>
      <p:sp>
        <p:nvSpPr>
          <p:cNvPr id="16" name="dnab3">
            <a:extLst xmlns:a="http://schemas.openxmlformats.org/drawingml/2006/main">
              <a:ext uri="{FF2B5EF4-FFF2-40B4-BE49-F238E27FC236}">
                <a16:creationId xmlns:a16="http://schemas.microsoft.com/office/drawing/2014/main" id="{C8A75D30-E7A4-4A00-97AE-885AA050094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858250" y="3381375"/>
            <a:ext cx="2381250" cy="781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500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500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保本收入、投资回收与风险边界</a:t>
            </a:r>
          </a:p>
        </p:txBody>
      </p:sp>
      <p:sp>
        <p:nvSpPr>
          <p:cNvPr id="17" name="rep-flow">
            <a:extLst xmlns:a="http://schemas.openxmlformats.org/drawingml/2006/main">
              <a:ext uri="{FF2B5EF4-FFF2-40B4-BE49-F238E27FC236}">
                <a16:creationId xmlns:a16="http://schemas.microsoft.com/office/drawing/2014/main" id="{E775EFCB-8148-490A-8302-9F13E879017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4648200"/>
            <a:ext cx="10934700" cy="762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EAF5FB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8" name="rep-flow-t">
            <a:extLst xmlns:a="http://schemas.openxmlformats.org/drawingml/2006/main">
              <a:ext uri="{FF2B5EF4-FFF2-40B4-BE49-F238E27FC236}">
                <a16:creationId xmlns:a16="http://schemas.microsoft.com/office/drawing/2014/main" id="{673065B7-7E32-4433-ADED-351332693D6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4838700"/>
            <a:ext cx="10429875" cy="4095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defRPr sz="1875" b="1">
                <a:solidFill>
                  <a:srgbClr val="2878FF"/>
                </a:solidFill>
                <a:latin typeface="Arial"/>
                <a:ea typeface="Arial"/>
                <a:cs typeface="Arial"/>
              </a:defRPr>
            </a:pPr>
            <a:r>
              <a:rPr sz="1875" b="1">
                <a:solidFill>
                  <a:srgbClr val="2878FF"/>
                </a:solidFill>
                <a:latin typeface="Arial"/>
                <a:ea typeface="Arial"/>
                <a:cs typeface="Arial"/>
              </a:rPr>
              <a:t>标杆门店经营基因 → 匹配相似门店与候选商圈 → 生成适配方案 → 小范围验证 → 规模化复制</a:t>
            </a:r>
          </a:p>
        </p:txBody>
      </p:sp>
      <p:sp>
        <p:nvSpPr>
          <p:cNvPr id="19" name="rep-value">
            <a:extLst xmlns:a="http://schemas.openxmlformats.org/drawingml/2006/main">
              <a:ext uri="{FF2B5EF4-FFF2-40B4-BE49-F238E27FC236}">
                <a16:creationId xmlns:a16="http://schemas.microsoft.com/office/drawing/2014/main" id="{171F1A76-EB44-4A23-8409-A4AA17696B5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5772150"/>
            <a:ext cx="106680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defRPr sz="1875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1875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这使企业的增长不再依赖个别能人，而是依赖可积累、可验证、可复用的行业数字模型。</a:t>
            </a:r>
          </a:p>
        </p:txBody>
      </p:sp>
    </p:spTree>
    <p:extLst>
      <p:ext uri="{BB962C8B-B14F-4D97-AF65-F5344CB8AC3E}">
        <p14:creationId xmlns:p14="http://schemas.microsoft.com/office/powerpoint/2010/main" val="948935285"/>
      </p:ext>
    </p:extLst>
  </p:cSld>
</p:sld>
</file>

<file path=ppt/slides/slide14.xml><?xml version="1.0" encoding="utf-8"?>
<p:sld xmlns:p="http://schemas.openxmlformats.org/presentationml/2006/main">
  <p:cSld>
    <p:bg>
      <p:bgPr>
        <a:solidFill xmlns:a="http://schemas.openxmlformats.org/drawingml/2006/main">
          <a:srgbClr val="FFFFFF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1" name="eyebrow">
            <a:extLst xmlns:a="http://schemas.openxmlformats.org/drawingml/2006/main">
              <a:ext uri="{FF2B5EF4-FFF2-40B4-BE49-F238E27FC236}">
                <a16:creationId xmlns:a16="http://schemas.microsoft.com/office/drawing/2014/main" id="{61533D9B-F3C2-4BD4-B98A-42E9D0116B4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285750"/>
            <a:ext cx="6191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5833"/>
          </a:bodyPr>
          <a:lstStyle xmlns:a="http://schemas.openxmlformats.org/drawingml/2006/main"/>
          <a:p xmlns:a="http://schemas.openxmlformats.org/drawingml/2006/main">
            <a:pPr algn="l">
              <a:defRPr sz="1200" b="1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200" b="1">
                <a:solidFill>
                  <a:srgbClr val="5E6572"/>
                </a:solidFill>
                <a:latin typeface="Arial"/>
                <a:ea typeface="Arial"/>
                <a:cs typeface="Arial"/>
              </a:rPr>
              <a:t>长期价值 · 银行融资支持</a:t>
            </a:r>
          </a:p>
        </p:txBody>
      </p:sp>
      <p:sp>
        <p:nvSpPr>
          <p:cNvPr id="2" name="title">
            <a:extLst xmlns:a="http://schemas.openxmlformats.org/drawingml/2006/main">
              <a:ext uri="{FF2B5EF4-FFF2-40B4-BE49-F238E27FC236}">
                <a16:creationId xmlns:a16="http://schemas.microsoft.com/office/drawing/2014/main" id="{E6F3D0C4-6F9F-47BC-9A11-78FA87E6D82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647700"/>
            <a:ext cx="11049000" cy="685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3600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3600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把经营数据转化为银行看得懂的信用证据</a:t>
            </a:r>
          </a:p>
        </p:txBody>
      </p:sp>
      <p:sp>
        <p:nvSpPr>
          <p:cNvPr id="3" name="page">
            <a:extLst xmlns:a="http://schemas.openxmlformats.org/drawingml/2006/main">
              <a:ext uri="{FF2B5EF4-FFF2-40B4-BE49-F238E27FC236}">
                <a16:creationId xmlns:a16="http://schemas.microsoft.com/office/drawing/2014/main" id="{9D5D0AB2-FC82-49D8-9EE5-B2E07579EDA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220450" y="6305550"/>
            <a:ext cx="571500" cy="209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68889"/>
          </a:bodyPr>
          <a:lstStyle xmlns:a="http://schemas.openxmlformats.org/drawingml/2006/main"/>
          <a:p xmlns:a="http://schemas.openxmlformats.org/drawingml/2006/main">
            <a:pPr algn="r">
              <a:defRPr sz="112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12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14</a:t>
            </a:r>
          </a:p>
        </p:txBody>
      </p:sp>
      <p:sp>
        <p:nvSpPr>
          <p:cNvPr id="4" name="bank-sub">
            <a:extLst xmlns:a="http://schemas.openxmlformats.org/drawingml/2006/main">
              <a:ext uri="{FF2B5EF4-FFF2-40B4-BE49-F238E27FC236}">
                <a16:creationId xmlns:a16="http://schemas.microsoft.com/office/drawing/2014/main" id="{A5501B45-DC3F-400F-9075-C2775E9D50E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1619250"/>
            <a:ext cx="10763250" cy="457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72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72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银行关注的不是报表数量，而是现金流是否稳定、经营是否透明、风险是否可控、数据是否能够持续验证。</a:t>
            </a:r>
          </a:p>
        </p:txBody>
      </p:sp>
      <p:sp>
        <p:nvSpPr>
          <p:cNvPr id="5" name="beh0">
            <a:extLst xmlns:a="http://schemas.openxmlformats.org/drawingml/2006/main">
              <a:ext uri="{FF2B5EF4-FFF2-40B4-BE49-F238E27FC236}">
                <a16:creationId xmlns:a16="http://schemas.microsoft.com/office/drawing/2014/main" id="{CD50D444-A35A-45A3-908F-1B644E40B70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2476500"/>
            <a:ext cx="2524125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6428"/>
          </a:bodyPr>
          <a:lstStyle xmlns:a="http://schemas.openxmlformats.org/drawingml/2006/main"/>
          <a:p xmlns:a="http://schemas.openxmlformats.org/drawingml/2006/main">
            <a:pPr algn="l">
              <a:defRPr sz="2100" b="1">
                <a:solidFill>
                  <a:srgbClr val="2878FF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2878FF"/>
                </a:solidFill>
                <a:latin typeface="Arial"/>
                <a:ea typeface="Arial"/>
                <a:cs typeface="Arial"/>
              </a:rPr>
              <a:t>现金流能力</a:t>
            </a:r>
          </a:p>
        </p:txBody>
      </p:sp>
      <p:cxnSp>
        <p:nvCxnSpPr>
          <p:cNvPr id="26" name=""/>
          <p:cNvCxnSpPr/>
          <p:nvPr/>
        </p:nvCxnSpPr>
        <p:spPr>
          <a:xfrm xmlns:a="http://schemas.openxmlformats.org/drawingml/2006/main">
            <a:off x="400050" y="3028950"/>
            <a:ext cx="2476500" cy="0"/>
          </a:xfrm>
          <a:prstGeom xmlns:a="http://schemas.openxmlformats.org/drawingml/2006/main" prst="straightConnector1">
            <a:avLst/>
          </a:prstGeom>
          <a:ln xmlns:a="http://schemas.openxmlformats.org/drawingml/2006/main" w="28575">
            <a:solidFill>
              <a:srgbClr val="2878FF"/>
            </a:solidFill>
            <a:prstDash val="solid"/>
          </a:ln>
        </p:spPr>
      </p:cxnSp>
      <p:sp>
        <p:nvSpPr>
          <p:cNvPr id="7" name="beb0">
            <a:extLst xmlns:a="http://schemas.openxmlformats.org/drawingml/2006/main">
              <a:ext uri="{FF2B5EF4-FFF2-40B4-BE49-F238E27FC236}">
                <a16:creationId xmlns:a16="http://schemas.microsoft.com/office/drawing/2014/main" id="{AA4EDD9B-7766-4548-911D-83BF5B90115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3381375"/>
            <a:ext cx="2476500" cy="8001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57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57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收入稳定性、渠道结构</a:t>
            </a:r>
          </a:p>
          <a:p xmlns:a="http://schemas.openxmlformats.org/drawingml/2006/main">
            <a:pPr algn="l">
              <a:defRPr sz="157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57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经营现金流与偿债覆盖</a:t>
            </a:r>
          </a:p>
        </p:txBody>
      </p:sp>
      <p:sp>
        <p:nvSpPr>
          <p:cNvPr id="8" name="beh1">
            <a:extLst xmlns:a="http://schemas.openxmlformats.org/drawingml/2006/main">
              <a:ext uri="{FF2B5EF4-FFF2-40B4-BE49-F238E27FC236}">
                <a16:creationId xmlns:a16="http://schemas.microsoft.com/office/drawing/2014/main" id="{DD5F8681-87B1-4362-A862-6EBAA2E05C1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238500" y="2476500"/>
            <a:ext cx="2524125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6428"/>
          </a:bodyPr>
          <a:lstStyle xmlns:a="http://schemas.openxmlformats.org/drawingml/2006/main"/>
          <a:p xmlns:a="http://schemas.openxmlformats.org/drawingml/2006/main">
            <a:pPr algn="l">
              <a:defRPr sz="2100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门店资产质量</a:t>
            </a:r>
          </a:p>
        </p:txBody>
      </p:sp>
      <p:cxnSp>
        <p:nvCxnSpPr>
          <p:cNvPr id="29" name=""/>
          <p:cNvCxnSpPr/>
          <p:nvPr/>
        </p:nvCxnSpPr>
        <p:spPr>
          <a:xfrm xmlns:a="http://schemas.openxmlformats.org/drawingml/2006/main">
            <a:off x="3238500" y="3028950"/>
            <a:ext cx="2476500" cy="0"/>
          </a:xfrm>
          <a:prstGeom xmlns:a="http://schemas.openxmlformats.org/drawingml/2006/main" prst="straightConnector1">
            <a:avLst/>
          </a:prstGeom>
          <a:ln xmlns:a="http://schemas.openxmlformats.org/drawingml/2006/main" w="9525">
            <a:solidFill>
              <a:srgbClr val="B8BCC4"/>
            </a:solidFill>
            <a:prstDash val="solid"/>
          </a:ln>
        </p:spPr>
      </p:cxnSp>
      <p:sp>
        <p:nvSpPr>
          <p:cNvPr id="10" name="beb1">
            <a:extLst xmlns:a="http://schemas.openxmlformats.org/drawingml/2006/main">
              <a:ext uri="{FF2B5EF4-FFF2-40B4-BE49-F238E27FC236}">
                <a16:creationId xmlns:a16="http://schemas.microsoft.com/office/drawing/2014/main" id="{4949588E-AC5B-44F1-A57B-4EE4C54E725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238500" y="3381375"/>
            <a:ext cx="2476500" cy="8001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57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57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门店分层、成熟度</a:t>
            </a:r>
          </a:p>
          <a:p xmlns:a="http://schemas.openxmlformats.org/drawingml/2006/main">
            <a:pPr algn="l">
              <a:defRPr sz="157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57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盈利与亏损组合结构</a:t>
            </a:r>
          </a:p>
        </p:txBody>
      </p:sp>
      <p:sp>
        <p:nvSpPr>
          <p:cNvPr id="11" name="beh2">
            <a:extLst xmlns:a="http://schemas.openxmlformats.org/drawingml/2006/main">
              <a:ext uri="{FF2B5EF4-FFF2-40B4-BE49-F238E27FC236}">
                <a16:creationId xmlns:a16="http://schemas.microsoft.com/office/drawing/2014/main" id="{6FD5D14E-79ED-459B-A01B-E1E99689D39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76950" y="2476500"/>
            <a:ext cx="2524125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6428"/>
          </a:bodyPr>
          <a:lstStyle xmlns:a="http://schemas.openxmlformats.org/drawingml/2006/main"/>
          <a:p xmlns:a="http://schemas.openxmlformats.org/drawingml/2006/main">
            <a:pPr algn="l">
              <a:defRPr sz="2100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经营治理能力</a:t>
            </a:r>
          </a:p>
        </p:txBody>
      </p:sp>
      <p:cxnSp>
        <p:nvCxnSpPr>
          <p:cNvPr id="32" name=""/>
          <p:cNvCxnSpPr/>
          <p:nvPr/>
        </p:nvCxnSpPr>
        <p:spPr>
          <a:xfrm xmlns:a="http://schemas.openxmlformats.org/drawingml/2006/main">
            <a:off x="6076950" y="3028950"/>
            <a:ext cx="2476500" cy="0"/>
          </a:xfrm>
          <a:prstGeom xmlns:a="http://schemas.openxmlformats.org/drawingml/2006/main" prst="straightConnector1">
            <a:avLst/>
          </a:prstGeom>
          <a:ln xmlns:a="http://schemas.openxmlformats.org/drawingml/2006/main" w="9525">
            <a:solidFill>
              <a:srgbClr val="B8BCC4"/>
            </a:solidFill>
            <a:prstDash val="solid"/>
          </a:ln>
        </p:spPr>
      </p:cxnSp>
      <p:sp>
        <p:nvSpPr>
          <p:cNvPr id="13" name="beb2">
            <a:extLst xmlns:a="http://schemas.openxmlformats.org/drawingml/2006/main">
              <a:ext uri="{FF2B5EF4-FFF2-40B4-BE49-F238E27FC236}">
                <a16:creationId xmlns:a16="http://schemas.microsoft.com/office/drawing/2014/main" id="{9071066E-176B-4E4B-8B71-ABE7392EF2D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76950" y="3381375"/>
            <a:ext cx="2476500" cy="8001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57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57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成本、费用和库存内控</a:t>
            </a:r>
          </a:p>
          <a:p xmlns:a="http://schemas.openxmlformats.org/drawingml/2006/main">
            <a:pPr algn="l">
              <a:defRPr sz="157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57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异常发现与整改闭环</a:t>
            </a:r>
          </a:p>
        </p:txBody>
      </p:sp>
      <p:sp>
        <p:nvSpPr>
          <p:cNvPr id="14" name="beh3">
            <a:extLst xmlns:a="http://schemas.openxmlformats.org/drawingml/2006/main">
              <a:ext uri="{FF2B5EF4-FFF2-40B4-BE49-F238E27FC236}">
                <a16:creationId xmlns:a16="http://schemas.microsoft.com/office/drawing/2014/main" id="{EC0A7B48-10FB-4EA5-A086-FE43A511978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915400" y="2476500"/>
            <a:ext cx="2524125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6428"/>
          </a:bodyPr>
          <a:lstStyle xmlns:a="http://schemas.openxmlformats.org/drawingml/2006/main"/>
          <a:p xmlns:a="http://schemas.openxmlformats.org/drawingml/2006/main">
            <a:pPr algn="l">
              <a:defRPr sz="2100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数据可信能力</a:t>
            </a:r>
          </a:p>
        </p:txBody>
      </p:sp>
      <p:cxnSp>
        <p:nvCxnSpPr>
          <p:cNvPr id="35" name=""/>
          <p:cNvCxnSpPr/>
          <p:nvPr/>
        </p:nvCxnSpPr>
        <p:spPr>
          <a:xfrm xmlns:a="http://schemas.openxmlformats.org/drawingml/2006/main">
            <a:off x="8915400" y="3028950"/>
            <a:ext cx="2476500" cy="0"/>
          </a:xfrm>
          <a:prstGeom xmlns:a="http://schemas.openxmlformats.org/drawingml/2006/main" prst="straightConnector1">
            <a:avLst/>
          </a:prstGeom>
          <a:ln xmlns:a="http://schemas.openxmlformats.org/drawingml/2006/main" w="9525">
            <a:solidFill>
              <a:srgbClr val="B8BCC4"/>
            </a:solidFill>
            <a:prstDash val="solid"/>
          </a:ln>
        </p:spPr>
      </p:cxnSp>
      <p:sp>
        <p:nvSpPr>
          <p:cNvPr id="16" name="beb3">
            <a:extLst xmlns:a="http://schemas.openxmlformats.org/drawingml/2006/main">
              <a:ext uri="{FF2B5EF4-FFF2-40B4-BE49-F238E27FC236}">
                <a16:creationId xmlns:a16="http://schemas.microsoft.com/office/drawing/2014/main" id="{4D199F2B-B3D7-4631-BB38-09AD0DA1E7D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915400" y="3381375"/>
            <a:ext cx="2476500" cy="8001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57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57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统一口径、来源追溯</a:t>
            </a:r>
          </a:p>
          <a:p xmlns:a="http://schemas.openxmlformats.org/drawingml/2006/main">
            <a:pPr algn="l">
              <a:defRPr sz="157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57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质量状态和持续更新</a:t>
            </a:r>
          </a:p>
        </p:txBody>
      </p:sp>
      <p:sp>
        <p:nvSpPr>
          <p:cNvPr id="17" name="bank-output">
            <a:extLst xmlns:a="http://schemas.openxmlformats.org/drawingml/2006/main">
              <a:ext uri="{FF2B5EF4-FFF2-40B4-BE49-F238E27FC236}">
                <a16:creationId xmlns:a16="http://schemas.microsoft.com/office/drawing/2014/main" id="{51F9005F-EDBD-4787-B18E-B3D96A1C0D5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4695825"/>
            <a:ext cx="10972800" cy="8763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EAF5FB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8" name="bank-output-h">
            <a:extLst xmlns:a="http://schemas.openxmlformats.org/drawingml/2006/main">
              <a:ext uri="{FF2B5EF4-FFF2-40B4-BE49-F238E27FC236}">
                <a16:creationId xmlns:a16="http://schemas.microsoft.com/office/drawing/2014/main" id="{D7467291-E415-4987-818B-633F531AF12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" y="4857750"/>
            <a:ext cx="333375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84722"/>
          </a:bodyPr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1800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形成可持续更新的融资经营材料</a:t>
            </a:r>
          </a:p>
        </p:txBody>
      </p:sp>
      <p:sp>
        <p:nvSpPr>
          <p:cNvPr id="19" name="bank-output-b">
            <a:extLst xmlns:a="http://schemas.openxmlformats.org/drawingml/2006/main">
              <a:ext uri="{FF2B5EF4-FFF2-40B4-BE49-F238E27FC236}">
                <a16:creationId xmlns:a16="http://schemas.microsoft.com/office/drawing/2014/main" id="{59A6A845-EF96-4D9B-9995-E537F88EE32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0" y="4876800"/>
            <a:ext cx="709612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4821"/>
          </a:bodyPr>
          <a:lstStyle xmlns:a="http://schemas.openxmlformats.org/drawingml/2006/main"/>
          <a:p xmlns:a="http://schemas.openxmlformats.org/drawingml/2006/main">
            <a:pPr algn="ctr">
              <a:defRPr sz="1575" b="1">
                <a:solidFill>
                  <a:srgbClr val="2878FF"/>
                </a:solidFill>
                <a:latin typeface="Arial"/>
                <a:ea typeface="Arial"/>
                <a:cs typeface="Arial"/>
              </a:defRPr>
            </a:pPr>
            <a:r>
              <a:rPr sz="1575" b="1">
                <a:solidFill>
                  <a:srgbClr val="2878FF"/>
                </a:solidFill>
                <a:latin typeface="Arial"/>
                <a:ea typeface="Arial"/>
                <a:cs typeface="Arial"/>
              </a:rPr>
              <a:t>经营概览 · 门店组合 · 现金流与偿债指标 · 风险清单 · 数据质量说明 · 月度跟踪报告</a:t>
            </a:r>
          </a:p>
        </p:txBody>
      </p:sp>
      <p:sp>
        <p:nvSpPr>
          <p:cNvPr id="20" name="bank-note">
            <a:extLst xmlns:a="http://schemas.openxmlformats.org/drawingml/2006/main">
              <a:ext uri="{FF2B5EF4-FFF2-40B4-BE49-F238E27FC236}">
                <a16:creationId xmlns:a16="http://schemas.microsoft.com/office/drawing/2014/main" id="{BF4C25D9-A4FB-447B-8FC2-0FEE03B4D64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5943600"/>
            <a:ext cx="8572500" cy="2476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85417"/>
          </a:bodyPr>
          <a:lstStyle xmlns:a="http://schemas.openxmlformats.org/drawingml/2006/main"/>
          <a:p xmlns:a="http://schemas.openxmlformats.org/drawingml/2006/main">
            <a:pPr algn="l">
              <a:defRPr sz="1200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200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系统帮助企业提高融资沟通效率和信息可信度，不代表银行授信承诺。</a:t>
            </a:r>
          </a:p>
        </p:txBody>
      </p:sp>
    </p:spTree>
    <p:extLst>
      <p:ext uri="{BB962C8B-B14F-4D97-AF65-F5344CB8AC3E}">
        <p14:creationId xmlns:p14="http://schemas.microsoft.com/office/powerpoint/2010/main" val="33471437"/>
      </p:ext>
    </p:extLst>
  </p:cSld>
</p:sld>
</file>

<file path=ppt/slides/slide15.xml><?xml version="1.0" encoding="utf-8"?>
<p:sld xmlns:p="http://schemas.openxmlformats.org/presentationml/2006/main">
  <p:cSld>
    <p:bg>
      <p:bgPr>
        <a:solidFill xmlns:a="http://schemas.openxmlformats.org/drawingml/2006/main">
          <a:srgbClr val="FFFFFF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3" name="eyebrow">
            <a:extLst xmlns:a="http://schemas.openxmlformats.org/drawingml/2006/main">
              <a:ext uri="{FF2B5EF4-FFF2-40B4-BE49-F238E27FC236}">
                <a16:creationId xmlns:a16="http://schemas.microsoft.com/office/drawing/2014/main" id="{961CAB6C-17F9-423C-B1CD-E6116FED8F9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285750"/>
            <a:ext cx="6191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5833"/>
          </a:bodyPr>
          <a:lstStyle xmlns:a="http://schemas.openxmlformats.org/drawingml/2006/main"/>
          <a:p xmlns:a="http://schemas.openxmlformats.org/drawingml/2006/main">
            <a:pPr algn="l">
              <a:defRPr sz="1200" b="1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200" b="1">
                <a:solidFill>
                  <a:srgbClr val="5E6572"/>
                </a:solidFill>
                <a:latin typeface="Arial"/>
                <a:ea typeface="Arial"/>
                <a:cs typeface="Arial"/>
              </a:rPr>
              <a:t>长期价值 · 数据资产沉淀</a:t>
            </a:r>
          </a:p>
        </p:txBody>
      </p:sp>
      <p:sp>
        <p:nvSpPr>
          <p:cNvPr id="2" name="title">
            <a:extLst xmlns:a="http://schemas.openxmlformats.org/drawingml/2006/main">
              <a:ext uri="{FF2B5EF4-FFF2-40B4-BE49-F238E27FC236}">
                <a16:creationId xmlns:a16="http://schemas.microsoft.com/office/drawing/2014/main" id="{5A975AF3-FAA0-42C8-854B-6B5BA601C99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647700"/>
            <a:ext cx="11049000" cy="685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3600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3600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把一次性报表沉淀为企业可复用的数据资产</a:t>
            </a:r>
          </a:p>
        </p:txBody>
      </p:sp>
      <p:sp>
        <p:nvSpPr>
          <p:cNvPr id="3" name="page">
            <a:extLst xmlns:a="http://schemas.openxmlformats.org/drawingml/2006/main">
              <a:ext uri="{FF2B5EF4-FFF2-40B4-BE49-F238E27FC236}">
                <a16:creationId xmlns:a16="http://schemas.microsoft.com/office/drawing/2014/main" id="{67404135-2EA3-4769-8C25-DDDC25CA256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220450" y="6305550"/>
            <a:ext cx="571500" cy="209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68889"/>
          </a:bodyPr>
          <a:lstStyle xmlns:a="http://schemas.openxmlformats.org/drawingml/2006/main"/>
          <a:p xmlns:a="http://schemas.openxmlformats.org/drawingml/2006/main">
            <a:pPr algn="r">
              <a:defRPr sz="112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12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15</a:t>
            </a:r>
          </a:p>
        </p:txBody>
      </p:sp>
      <p:sp>
        <p:nvSpPr>
          <p:cNvPr id="4" name="asset-sub">
            <a:extLst xmlns:a="http://schemas.openxmlformats.org/drawingml/2006/main">
              <a:ext uri="{FF2B5EF4-FFF2-40B4-BE49-F238E27FC236}">
                <a16:creationId xmlns:a16="http://schemas.microsoft.com/office/drawing/2014/main" id="{81780959-80CB-41D0-A133-50426C753DC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1619250"/>
            <a:ext cx="10572750" cy="4191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72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72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数据资产不是文件堆积，而是能够被理解、治理、复用和持续创造经营价值的企业知识。</a:t>
            </a:r>
          </a:p>
        </p:txBody>
      </p:sp>
      <p:sp>
        <p:nvSpPr>
          <p:cNvPr id="5" name="asset0">
            <a:extLst xmlns:a="http://schemas.openxmlformats.org/drawingml/2006/main">
              <a:ext uri="{FF2B5EF4-FFF2-40B4-BE49-F238E27FC236}">
                <a16:creationId xmlns:a16="http://schemas.microsoft.com/office/drawing/2014/main" id="{83743B37-6352-425D-BD75-60AA5DCB217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2495550"/>
            <a:ext cx="2038350" cy="21717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0F1F3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asseth0">
            <a:extLst xmlns:a="http://schemas.openxmlformats.org/drawingml/2006/main">
              <a:ext uri="{FF2B5EF4-FFF2-40B4-BE49-F238E27FC236}">
                <a16:creationId xmlns:a16="http://schemas.microsoft.com/office/drawing/2014/main" id="{6607CBDF-C4C3-4B77-AE5C-E3E997A0556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90550" y="2733675"/>
            <a:ext cx="16573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3827"/>
          </a:bodyPr>
          <a:lstStyle xmlns:a="http://schemas.openxmlformats.org/drawingml/2006/main"/>
          <a:p xmlns:a="http://schemas.openxmlformats.org/drawingml/2006/main">
            <a:pPr algn="l">
              <a:defRPr sz="2025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2025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数据目录</a:t>
            </a:r>
          </a:p>
        </p:txBody>
      </p:sp>
      <p:sp>
        <p:nvSpPr>
          <p:cNvPr id="7" name="assetb0">
            <a:extLst xmlns:a="http://schemas.openxmlformats.org/drawingml/2006/main">
              <a:ext uri="{FF2B5EF4-FFF2-40B4-BE49-F238E27FC236}">
                <a16:creationId xmlns:a16="http://schemas.microsoft.com/office/drawing/2014/main" id="{82D901B9-FE19-4629-B5F2-521F9D8624D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90550" y="3409950"/>
            <a:ext cx="1657350" cy="714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7062"/>
          </a:bodyPr>
          <a:lstStyle xmlns:a="http://schemas.openxmlformats.org/drawingml/2006/main"/>
          <a:p xmlns:a="http://schemas.openxmlformats.org/drawingml/2006/main">
            <a:pPr algn="l">
              <a:defRPr sz="1500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500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有哪些数据</a:t>
            </a:r>
          </a:p>
          <a:p xmlns:a="http://schemas.openxmlformats.org/drawingml/2006/main">
            <a:pPr algn="l">
              <a:defRPr sz="1500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500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来自哪里、谁负责</a:t>
            </a:r>
          </a:p>
        </p:txBody>
      </p:sp>
      <p:sp>
        <p:nvSpPr>
          <p:cNvPr id="8" name="asset1">
            <a:extLst xmlns:a="http://schemas.openxmlformats.org/drawingml/2006/main">
              <a:ext uri="{FF2B5EF4-FFF2-40B4-BE49-F238E27FC236}">
                <a16:creationId xmlns:a16="http://schemas.microsoft.com/office/drawing/2014/main" id="{5AD19BDD-F67D-4B1B-813F-804E6F54937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667000" y="2495550"/>
            <a:ext cx="2038350" cy="21717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EAF5FB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9" name="asseth1">
            <a:extLst xmlns:a="http://schemas.openxmlformats.org/drawingml/2006/main">
              <a:ext uri="{FF2B5EF4-FFF2-40B4-BE49-F238E27FC236}">
                <a16:creationId xmlns:a16="http://schemas.microsoft.com/office/drawing/2014/main" id="{A26E68EC-17AF-4BF9-95C9-726E239AD23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857500" y="2733675"/>
            <a:ext cx="16573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3827"/>
          </a:bodyPr>
          <a:lstStyle xmlns:a="http://schemas.openxmlformats.org/drawingml/2006/main"/>
          <a:p xmlns:a="http://schemas.openxmlformats.org/drawingml/2006/main">
            <a:pPr algn="l">
              <a:defRPr sz="2025" b="1">
                <a:solidFill>
                  <a:srgbClr val="2878FF"/>
                </a:solidFill>
                <a:latin typeface="Arial"/>
                <a:ea typeface="Arial"/>
                <a:cs typeface="Arial"/>
              </a:defRPr>
            </a:pPr>
            <a:r>
              <a:rPr sz="2025" b="1">
                <a:solidFill>
                  <a:srgbClr val="2878FF"/>
                </a:solidFill>
                <a:latin typeface="Arial"/>
                <a:ea typeface="Arial"/>
                <a:cs typeface="Arial"/>
              </a:rPr>
              <a:t>行业本体</a:t>
            </a:r>
          </a:p>
        </p:txBody>
      </p:sp>
      <p:sp>
        <p:nvSpPr>
          <p:cNvPr id="10" name="assetb1">
            <a:extLst xmlns:a="http://schemas.openxmlformats.org/drawingml/2006/main">
              <a:ext uri="{FF2B5EF4-FFF2-40B4-BE49-F238E27FC236}">
                <a16:creationId xmlns:a16="http://schemas.microsoft.com/office/drawing/2014/main" id="{DC6E1B42-2CBC-4761-8C10-06B1F2BAEA2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857500" y="3409950"/>
            <a:ext cx="1657350" cy="714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500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500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对象、关系</a:t>
            </a:r>
          </a:p>
          <a:p xmlns:a="http://schemas.openxmlformats.org/drawingml/2006/main">
            <a:pPr algn="l">
              <a:defRPr sz="1500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500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统一经营语义</a:t>
            </a:r>
          </a:p>
        </p:txBody>
      </p:sp>
      <p:sp>
        <p:nvSpPr>
          <p:cNvPr id="11" name="asset2">
            <a:extLst xmlns:a="http://schemas.openxmlformats.org/drawingml/2006/main">
              <a:ext uri="{FF2B5EF4-FFF2-40B4-BE49-F238E27FC236}">
                <a16:creationId xmlns:a16="http://schemas.microsoft.com/office/drawing/2014/main" id="{B28C73FF-213F-4077-8FF9-5B6DAA9083A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933950" y="2495550"/>
            <a:ext cx="2038350" cy="21717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0F1F3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2" name="asseth2">
            <a:extLst xmlns:a="http://schemas.openxmlformats.org/drawingml/2006/main">
              <a:ext uri="{FF2B5EF4-FFF2-40B4-BE49-F238E27FC236}">
                <a16:creationId xmlns:a16="http://schemas.microsoft.com/office/drawing/2014/main" id="{D6BF1BBB-78FB-4065-A6BC-162CF7523D9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124450" y="2733675"/>
            <a:ext cx="16573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3827"/>
          </a:bodyPr>
          <a:lstStyle xmlns:a="http://schemas.openxmlformats.org/drawingml/2006/main"/>
          <a:p xmlns:a="http://schemas.openxmlformats.org/drawingml/2006/main">
            <a:pPr algn="l">
              <a:defRPr sz="2025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2025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指标资产</a:t>
            </a:r>
          </a:p>
        </p:txBody>
      </p:sp>
      <p:sp>
        <p:nvSpPr>
          <p:cNvPr id="13" name="assetb2">
            <a:extLst xmlns:a="http://schemas.openxmlformats.org/drawingml/2006/main">
              <a:ext uri="{FF2B5EF4-FFF2-40B4-BE49-F238E27FC236}">
                <a16:creationId xmlns:a16="http://schemas.microsoft.com/office/drawing/2014/main" id="{24D19E4F-E451-4AF8-8D7C-C03697EAD72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124450" y="3409950"/>
            <a:ext cx="1657350" cy="714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500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500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公式、口径</a:t>
            </a:r>
          </a:p>
          <a:p xmlns:a="http://schemas.openxmlformats.org/drawingml/2006/main">
            <a:pPr algn="l">
              <a:defRPr sz="1500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500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适用范围与版本</a:t>
            </a:r>
          </a:p>
        </p:txBody>
      </p:sp>
      <p:sp>
        <p:nvSpPr>
          <p:cNvPr id="14" name="asset3">
            <a:extLst xmlns:a="http://schemas.openxmlformats.org/drawingml/2006/main">
              <a:ext uri="{FF2B5EF4-FFF2-40B4-BE49-F238E27FC236}">
                <a16:creationId xmlns:a16="http://schemas.microsoft.com/office/drawing/2014/main" id="{0F5C125D-ED3B-4034-8DD6-D0C48687B81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00900" y="2495550"/>
            <a:ext cx="2038350" cy="21717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0F1F3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5" name="asseth3">
            <a:extLst xmlns:a="http://schemas.openxmlformats.org/drawingml/2006/main">
              <a:ext uri="{FF2B5EF4-FFF2-40B4-BE49-F238E27FC236}">
                <a16:creationId xmlns:a16="http://schemas.microsoft.com/office/drawing/2014/main" id="{8BAC2577-961E-4F15-80D9-409B712D653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391400" y="2733675"/>
            <a:ext cx="16573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3827"/>
          </a:bodyPr>
          <a:lstStyle xmlns:a="http://schemas.openxmlformats.org/drawingml/2006/main"/>
          <a:p xmlns:a="http://schemas.openxmlformats.org/drawingml/2006/main">
            <a:pPr algn="l">
              <a:defRPr sz="2025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2025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模型资产</a:t>
            </a:r>
          </a:p>
        </p:txBody>
      </p:sp>
      <p:sp>
        <p:nvSpPr>
          <p:cNvPr id="16" name="assetb3">
            <a:extLst xmlns:a="http://schemas.openxmlformats.org/drawingml/2006/main">
              <a:ext uri="{FF2B5EF4-FFF2-40B4-BE49-F238E27FC236}">
                <a16:creationId xmlns:a16="http://schemas.microsoft.com/office/drawing/2014/main" id="{70E4342D-33F4-4DBF-BC94-89BD3149245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391400" y="3409950"/>
            <a:ext cx="1657350" cy="714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0833"/>
          </a:bodyPr>
          <a:lstStyle xmlns:a="http://schemas.openxmlformats.org/drawingml/2006/main"/>
          <a:p xmlns:a="http://schemas.openxmlformats.org/drawingml/2006/main">
            <a:pPr algn="l">
              <a:defRPr sz="1500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500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诊断规则、预测模型</a:t>
            </a:r>
          </a:p>
          <a:p xmlns:a="http://schemas.openxmlformats.org/drawingml/2006/main">
            <a:pPr algn="l">
              <a:defRPr sz="1500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500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最佳实践模板</a:t>
            </a:r>
          </a:p>
        </p:txBody>
      </p:sp>
      <p:sp>
        <p:nvSpPr>
          <p:cNvPr id="17" name="asset4">
            <a:extLst xmlns:a="http://schemas.openxmlformats.org/drawingml/2006/main">
              <a:ext uri="{FF2B5EF4-FFF2-40B4-BE49-F238E27FC236}">
                <a16:creationId xmlns:a16="http://schemas.microsoft.com/office/drawing/2014/main" id="{877254B0-57BB-451F-9EB1-F06AE59A645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467850" y="2495550"/>
            <a:ext cx="2038350" cy="21717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0F1F3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8" name="asseth4">
            <a:extLst xmlns:a="http://schemas.openxmlformats.org/drawingml/2006/main">
              <a:ext uri="{FF2B5EF4-FFF2-40B4-BE49-F238E27FC236}">
                <a16:creationId xmlns:a16="http://schemas.microsoft.com/office/drawing/2014/main" id="{E4BC9328-878D-4C7E-A7EC-0D704F198E9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658350" y="2733675"/>
            <a:ext cx="16573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3827"/>
          </a:bodyPr>
          <a:lstStyle xmlns:a="http://schemas.openxmlformats.org/drawingml/2006/main"/>
          <a:p xmlns:a="http://schemas.openxmlformats.org/drawingml/2006/main">
            <a:pPr algn="l">
              <a:defRPr sz="2025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2025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案例资产</a:t>
            </a:r>
          </a:p>
        </p:txBody>
      </p:sp>
      <p:sp>
        <p:nvSpPr>
          <p:cNvPr id="19" name="assetb4">
            <a:extLst xmlns:a="http://schemas.openxmlformats.org/drawingml/2006/main">
              <a:ext uri="{FF2B5EF4-FFF2-40B4-BE49-F238E27FC236}">
                <a16:creationId xmlns:a16="http://schemas.microsoft.com/office/drawing/2014/main" id="{352FEBFF-A0E4-4A8D-AC47-C5D2FBC15A0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658350" y="3409950"/>
            <a:ext cx="1657350" cy="714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7062"/>
          </a:bodyPr>
          <a:lstStyle xmlns:a="http://schemas.openxmlformats.org/drawingml/2006/main"/>
          <a:p xmlns:a="http://schemas.openxmlformats.org/drawingml/2006/main">
            <a:pPr algn="l">
              <a:defRPr sz="1500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500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问题、动作、结果</a:t>
            </a:r>
          </a:p>
          <a:p xmlns:a="http://schemas.openxmlformats.org/drawingml/2006/main">
            <a:pPr algn="l">
              <a:defRPr sz="1500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500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成功与失败经验</a:t>
            </a:r>
          </a:p>
        </p:txBody>
      </p:sp>
      <p:sp>
        <p:nvSpPr>
          <p:cNvPr id="20" name="asset-flow-h">
            <a:extLst xmlns:a="http://schemas.openxmlformats.org/drawingml/2006/main">
              <a:ext uri="{FF2B5EF4-FFF2-40B4-BE49-F238E27FC236}">
                <a16:creationId xmlns:a16="http://schemas.microsoft.com/office/drawing/2014/main" id="{C5BFE515-AD6D-4112-A35E-4899A2BE1A4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5105400"/>
            <a:ext cx="209550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75309"/>
          </a:bodyPr>
          <a:lstStyle xmlns:a="http://schemas.openxmlformats.org/drawingml/2006/main"/>
          <a:p xmlns:a="http://schemas.openxmlformats.org/drawingml/2006/main">
            <a:pPr algn="l">
              <a:defRPr sz="2025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2025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持续积累机制</a:t>
            </a:r>
          </a:p>
        </p:txBody>
      </p:sp>
      <p:sp>
        <p:nvSpPr>
          <p:cNvPr id="21" name="asset-flow">
            <a:extLst xmlns:a="http://schemas.openxmlformats.org/drawingml/2006/main">
              <a:ext uri="{FF2B5EF4-FFF2-40B4-BE49-F238E27FC236}">
                <a16:creationId xmlns:a16="http://schemas.microsoft.com/office/drawing/2014/main" id="{A5753A4D-2B7C-4FFF-8FAD-0128EADA705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571750" y="5114925"/>
            <a:ext cx="857250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84722"/>
          </a:bodyPr>
          <a:lstStyle xmlns:a="http://schemas.openxmlformats.org/drawingml/2006/main"/>
          <a:p xmlns:a="http://schemas.openxmlformats.org/drawingml/2006/main">
            <a:pPr algn="ctr">
              <a:defRPr sz="1800" b="1">
                <a:solidFill>
                  <a:srgbClr val="2878FF"/>
                </a:solidFill>
                <a:latin typeface="Arial"/>
                <a:ea typeface="Arial"/>
                <a:cs typeface="Arial"/>
              </a:defRPr>
            </a:pPr>
            <a:r>
              <a:rPr sz="1800" b="1">
                <a:solidFill>
                  <a:srgbClr val="2878FF"/>
                </a:solidFill>
                <a:latin typeface="Arial"/>
                <a:ea typeface="Arial"/>
                <a:cs typeface="Arial"/>
              </a:rPr>
              <a:t>数据接入 → 质量治理 → 语义映射 → 模型应用 → 决策反馈 → 版本迭代</a:t>
            </a:r>
          </a:p>
        </p:txBody>
      </p:sp>
      <p:sp>
        <p:nvSpPr>
          <p:cNvPr id="22" name="asset-note">
            <a:extLst xmlns:a="http://schemas.openxmlformats.org/drawingml/2006/main">
              <a:ext uri="{FF2B5EF4-FFF2-40B4-BE49-F238E27FC236}">
                <a16:creationId xmlns:a16="http://schemas.microsoft.com/office/drawing/2014/main" id="{A3A4F5E8-AF5A-496C-84B9-0470C85ED18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5981700"/>
            <a:ext cx="10001250" cy="2476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85417"/>
          </a:bodyPr>
          <a:lstStyle xmlns:a="http://schemas.openxmlformats.org/drawingml/2006/main"/>
          <a:p xmlns:a="http://schemas.openxmlformats.org/drawingml/2006/main">
            <a:pPr algn="l">
              <a:defRPr sz="1200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200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是否满足会计确认或数据资产入表条件，仍需依据适用法规、权属与专业评估确定。</a:t>
            </a:r>
          </a:p>
        </p:txBody>
      </p:sp>
    </p:spTree>
    <p:extLst>
      <p:ext uri="{BB962C8B-B14F-4D97-AF65-F5344CB8AC3E}">
        <p14:creationId xmlns:p14="http://schemas.microsoft.com/office/powerpoint/2010/main" val="739308842"/>
      </p:ext>
    </p:extLst>
  </p:cSld>
</p:sld>
</file>

<file path=ppt/slides/slide16.xml><?xml version="1.0" encoding="utf-8"?>
<p:sld xmlns:p="http://schemas.openxmlformats.org/presentationml/2006/main">
  <p:cSld>
    <p:bg>
      <p:bgPr>
        <a:solidFill xmlns:a="http://schemas.openxmlformats.org/drawingml/2006/main">
          <a:srgbClr val="FFFFFF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2" name="eyebrow">
            <a:extLst xmlns:a="http://schemas.openxmlformats.org/drawingml/2006/main">
              <a:ext uri="{FF2B5EF4-FFF2-40B4-BE49-F238E27FC236}">
                <a16:creationId xmlns:a16="http://schemas.microsoft.com/office/drawing/2014/main" id="{6E4006A9-8F73-44A2-9034-0CA4AD6FA5E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285750"/>
            <a:ext cx="6191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5833"/>
          </a:bodyPr>
          <a:lstStyle xmlns:a="http://schemas.openxmlformats.org/drawingml/2006/main"/>
          <a:p xmlns:a="http://schemas.openxmlformats.org/drawingml/2006/main">
            <a:pPr algn="l">
              <a:defRPr sz="1200" b="1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200" b="1">
                <a:solidFill>
                  <a:srgbClr val="5E6572"/>
                </a:solidFill>
                <a:latin typeface="Arial"/>
                <a:ea typeface="Arial"/>
                <a:cs typeface="Arial"/>
              </a:rPr>
              <a:t>长期价值 · 企业成长能力</a:t>
            </a:r>
          </a:p>
        </p:txBody>
      </p:sp>
      <p:sp>
        <p:nvSpPr>
          <p:cNvPr id="2" name="title">
            <a:extLst xmlns:a="http://schemas.openxmlformats.org/drawingml/2006/main">
              <a:ext uri="{FF2B5EF4-FFF2-40B4-BE49-F238E27FC236}">
                <a16:creationId xmlns:a16="http://schemas.microsoft.com/office/drawing/2014/main" id="{07A30723-1F19-447B-9ED9-2F3A4940554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647700"/>
            <a:ext cx="11049000" cy="685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3600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3600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支撑多品牌、多业态、多区域的持续发展</a:t>
            </a:r>
          </a:p>
        </p:txBody>
      </p:sp>
      <p:sp>
        <p:nvSpPr>
          <p:cNvPr id="3" name="page">
            <a:extLst xmlns:a="http://schemas.openxmlformats.org/drawingml/2006/main">
              <a:ext uri="{FF2B5EF4-FFF2-40B4-BE49-F238E27FC236}">
                <a16:creationId xmlns:a16="http://schemas.microsoft.com/office/drawing/2014/main" id="{A8C9D207-4136-4EAD-B485-AC4E5BD72BC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220450" y="6305550"/>
            <a:ext cx="571500" cy="209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68889"/>
          </a:bodyPr>
          <a:lstStyle xmlns:a="http://schemas.openxmlformats.org/drawingml/2006/main"/>
          <a:p xmlns:a="http://schemas.openxmlformats.org/drawingml/2006/main">
            <a:pPr algn="r">
              <a:defRPr sz="112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12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16</a:t>
            </a:r>
          </a:p>
        </p:txBody>
      </p:sp>
      <p:sp>
        <p:nvSpPr>
          <p:cNvPr id="4" name="grno0">
            <a:extLst xmlns:a="http://schemas.openxmlformats.org/drawingml/2006/main">
              <a:ext uri="{FF2B5EF4-FFF2-40B4-BE49-F238E27FC236}">
                <a16:creationId xmlns:a16="http://schemas.microsoft.com/office/drawing/2014/main" id="{E2497075-C6AA-4EAE-BD83-B34FE08679D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1695450"/>
            <a:ext cx="5524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7436"/>
          </a:bodyPr>
          <a:lstStyle xmlns:a="http://schemas.openxmlformats.org/drawingml/2006/main"/>
          <a:p xmlns:a="http://schemas.openxmlformats.org/drawingml/2006/main">
            <a:pPr algn="l">
              <a:defRPr sz="1950" b="1">
                <a:solidFill>
                  <a:srgbClr val="2878FF"/>
                </a:solidFill>
                <a:latin typeface="Arial"/>
                <a:ea typeface="Arial"/>
                <a:cs typeface="Arial"/>
              </a:defRPr>
            </a:pPr>
            <a:r>
              <a:rPr sz="1950" b="1">
                <a:solidFill>
                  <a:srgbClr val="2878FF"/>
                </a:solidFill>
                <a:latin typeface="Arial"/>
                <a:ea typeface="Arial"/>
                <a:cs typeface="Arial"/>
              </a:rPr>
              <a:t>01</a:t>
            </a:r>
          </a:p>
        </p:txBody>
      </p:sp>
      <p:sp>
        <p:nvSpPr>
          <p:cNvPr id="5" name="grh0">
            <a:extLst xmlns:a="http://schemas.openxmlformats.org/drawingml/2006/main">
              <a:ext uri="{FF2B5EF4-FFF2-40B4-BE49-F238E27FC236}">
                <a16:creationId xmlns:a16="http://schemas.microsoft.com/office/drawing/2014/main" id="{8D0BC970-C5DA-4BE7-BF82-1ADB94E4B67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90625" y="1695450"/>
            <a:ext cx="2095500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6428"/>
          </a:bodyPr>
          <a:lstStyle xmlns:a="http://schemas.openxmlformats.org/drawingml/2006/main"/>
          <a:p xmlns:a="http://schemas.openxmlformats.org/drawingml/2006/main">
            <a:pPr algn="l">
              <a:defRPr sz="2100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规模扩张</a:t>
            </a:r>
          </a:p>
        </p:txBody>
      </p:sp>
      <p:sp>
        <p:nvSpPr>
          <p:cNvPr id="6" name="grb0">
            <a:extLst xmlns:a="http://schemas.openxmlformats.org/drawingml/2006/main">
              <a:ext uri="{FF2B5EF4-FFF2-40B4-BE49-F238E27FC236}">
                <a16:creationId xmlns:a16="http://schemas.microsoft.com/office/drawing/2014/main" id="{343CCCC5-B631-4384-8AC3-5D978DC2CE6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619500" y="1695450"/>
            <a:ext cx="7239000" cy="590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57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57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新店与新区域不再从零摸索</a:t>
            </a:r>
          </a:p>
          <a:p xmlns:a="http://schemas.openxmlformats.org/drawingml/2006/main">
            <a:pPr algn="l">
              <a:defRPr sz="157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57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复用商圈、商品和运营模型</a:t>
            </a:r>
          </a:p>
        </p:txBody>
      </p:sp>
      <p:cxnSp>
        <p:nvCxnSpPr>
          <p:cNvPr id="28" name=""/>
          <p:cNvCxnSpPr/>
          <p:nvPr/>
        </p:nvCxnSpPr>
        <p:spPr>
          <a:xfrm xmlns:a="http://schemas.openxmlformats.org/drawingml/2006/main">
            <a:off x="400050" y="2495550"/>
            <a:ext cx="10972800" cy="0"/>
          </a:xfrm>
          <a:prstGeom xmlns:a="http://schemas.openxmlformats.org/drawingml/2006/main" prst="straightConnector1">
            <a:avLst/>
          </a:prstGeom>
          <a:ln xmlns:a="http://schemas.openxmlformats.org/drawingml/2006/main" w="9525">
            <a:solidFill>
              <a:srgbClr val="B8BCC4"/>
            </a:solidFill>
            <a:prstDash val="solid"/>
          </a:ln>
        </p:spPr>
      </p:cxnSp>
      <p:sp>
        <p:nvSpPr>
          <p:cNvPr id="8" name="grno1">
            <a:extLst xmlns:a="http://schemas.openxmlformats.org/drawingml/2006/main">
              <a:ext uri="{FF2B5EF4-FFF2-40B4-BE49-F238E27FC236}">
                <a16:creationId xmlns:a16="http://schemas.microsoft.com/office/drawing/2014/main" id="{6EB1CFC0-9F05-42FF-83F9-7122EE2AE96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2724150"/>
            <a:ext cx="5524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7436"/>
          </a:bodyPr>
          <a:lstStyle xmlns:a="http://schemas.openxmlformats.org/drawingml/2006/main"/>
          <a:p xmlns:a="http://schemas.openxmlformats.org/drawingml/2006/main">
            <a:pPr algn="l">
              <a:defRPr sz="1950" b="1">
                <a:solidFill>
                  <a:srgbClr val="2878FF"/>
                </a:solidFill>
                <a:latin typeface="Arial"/>
                <a:ea typeface="Arial"/>
                <a:cs typeface="Arial"/>
              </a:defRPr>
            </a:pPr>
            <a:r>
              <a:rPr sz="1950" b="1">
                <a:solidFill>
                  <a:srgbClr val="2878FF"/>
                </a:solidFill>
                <a:latin typeface="Arial"/>
                <a:ea typeface="Arial"/>
                <a:cs typeface="Arial"/>
              </a:rPr>
              <a:t>02</a:t>
            </a:r>
          </a:p>
        </p:txBody>
      </p:sp>
      <p:sp>
        <p:nvSpPr>
          <p:cNvPr id="9" name="grh1">
            <a:extLst xmlns:a="http://schemas.openxmlformats.org/drawingml/2006/main">
              <a:ext uri="{FF2B5EF4-FFF2-40B4-BE49-F238E27FC236}">
                <a16:creationId xmlns:a16="http://schemas.microsoft.com/office/drawing/2014/main" id="{B2CCDFD0-69E6-45CE-987A-568444C3D24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90625" y="2724150"/>
            <a:ext cx="2095500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6428"/>
          </a:bodyPr>
          <a:lstStyle xmlns:a="http://schemas.openxmlformats.org/drawingml/2006/main"/>
          <a:p xmlns:a="http://schemas.openxmlformats.org/drawingml/2006/main">
            <a:pPr algn="l">
              <a:defRPr sz="2100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多品牌治理</a:t>
            </a:r>
          </a:p>
        </p:txBody>
      </p:sp>
      <p:sp>
        <p:nvSpPr>
          <p:cNvPr id="10" name="grb1">
            <a:extLst xmlns:a="http://schemas.openxmlformats.org/drawingml/2006/main">
              <a:ext uri="{FF2B5EF4-FFF2-40B4-BE49-F238E27FC236}">
                <a16:creationId xmlns:a16="http://schemas.microsoft.com/office/drawing/2014/main" id="{8799B27C-8C0F-4AE3-9AA8-4726663A821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619500" y="2724150"/>
            <a:ext cx="7239000" cy="590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57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57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保留品牌差异的同时</a:t>
            </a:r>
          </a:p>
          <a:p xmlns:a="http://schemas.openxmlformats.org/drawingml/2006/main">
            <a:pPr algn="l">
              <a:defRPr sz="157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57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共享供应链、财务和风险语言</a:t>
            </a:r>
          </a:p>
        </p:txBody>
      </p:sp>
      <p:cxnSp>
        <p:nvCxnSpPr>
          <p:cNvPr id="32" name=""/>
          <p:cNvCxnSpPr/>
          <p:nvPr/>
        </p:nvCxnSpPr>
        <p:spPr>
          <a:xfrm xmlns:a="http://schemas.openxmlformats.org/drawingml/2006/main">
            <a:off x="400050" y="3524250"/>
            <a:ext cx="10972800" cy="0"/>
          </a:xfrm>
          <a:prstGeom xmlns:a="http://schemas.openxmlformats.org/drawingml/2006/main" prst="straightConnector1">
            <a:avLst/>
          </a:prstGeom>
          <a:ln xmlns:a="http://schemas.openxmlformats.org/drawingml/2006/main" w="9525">
            <a:solidFill>
              <a:srgbClr val="B8BCC4"/>
            </a:solidFill>
            <a:prstDash val="solid"/>
          </a:ln>
        </p:spPr>
      </p:cxnSp>
      <p:sp>
        <p:nvSpPr>
          <p:cNvPr id="12" name="grno2">
            <a:extLst xmlns:a="http://schemas.openxmlformats.org/drawingml/2006/main">
              <a:ext uri="{FF2B5EF4-FFF2-40B4-BE49-F238E27FC236}">
                <a16:creationId xmlns:a16="http://schemas.microsoft.com/office/drawing/2014/main" id="{38193A79-10B6-4EFB-B8D8-3E08833C809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3752850"/>
            <a:ext cx="5524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7436"/>
          </a:bodyPr>
          <a:lstStyle xmlns:a="http://schemas.openxmlformats.org/drawingml/2006/main"/>
          <a:p xmlns:a="http://schemas.openxmlformats.org/drawingml/2006/main">
            <a:pPr algn="l">
              <a:defRPr sz="1950" b="1">
                <a:solidFill>
                  <a:srgbClr val="2878FF"/>
                </a:solidFill>
                <a:latin typeface="Arial"/>
                <a:ea typeface="Arial"/>
                <a:cs typeface="Arial"/>
              </a:defRPr>
            </a:pPr>
            <a:r>
              <a:rPr sz="1950" b="1">
                <a:solidFill>
                  <a:srgbClr val="2878FF"/>
                </a:solidFill>
                <a:latin typeface="Arial"/>
                <a:ea typeface="Arial"/>
                <a:cs typeface="Arial"/>
              </a:rPr>
              <a:t>03</a:t>
            </a:r>
          </a:p>
        </p:txBody>
      </p:sp>
      <p:sp>
        <p:nvSpPr>
          <p:cNvPr id="13" name="grh2">
            <a:extLst xmlns:a="http://schemas.openxmlformats.org/drawingml/2006/main">
              <a:ext uri="{FF2B5EF4-FFF2-40B4-BE49-F238E27FC236}">
                <a16:creationId xmlns:a16="http://schemas.microsoft.com/office/drawing/2014/main" id="{1D49818C-B824-42AA-95DC-96D27C7FC9D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90625" y="3752850"/>
            <a:ext cx="2095500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6428"/>
          </a:bodyPr>
          <a:lstStyle xmlns:a="http://schemas.openxmlformats.org/drawingml/2006/main"/>
          <a:p xmlns:a="http://schemas.openxmlformats.org/drawingml/2006/main">
            <a:pPr algn="l">
              <a:defRPr sz="2100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并购与整合</a:t>
            </a:r>
          </a:p>
        </p:txBody>
      </p:sp>
      <p:sp>
        <p:nvSpPr>
          <p:cNvPr id="14" name="grb2">
            <a:extLst xmlns:a="http://schemas.openxmlformats.org/drawingml/2006/main">
              <a:ext uri="{FF2B5EF4-FFF2-40B4-BE49-F238E27FC236}">
                <a16:creationId xmlns:a16="http://schemas.microsoft.com/office/drawing/2014/main" id="{3C339C7D-5CE0-401A-9EBF-02F82CB64F3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619500" y="3752850"/>
            <a:ext cx="7239000" cy="590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57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57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快速识别目标经营质量</a:t>
            </a:r>
          </a:p>
          <a:p xmlns:a="http://schemas.openxmlformats.org/drawingml/2006/main">
            <a:pPr algn="l">
              <a:defRPr sz="157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57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统一数据语义与管理标准</a:t>
            </a:r>
          </a:p>
        </p:txBody>
      </p:sp>
      <p:cxnSp>
        <p:nvCxnSpPr>
          <p:cNvPr id="36" name=""/>
          <p:cNvCxnSpPr/>
          <p:nvPr/>
        </p:nvCxnSpPr>
        <p:spPr>
          <a:xfrm xmlns:a="http://schemas.openxmlformats.org/drawingml/2006/main">
            <a:off x="400050" y="4552950"/>
            <a:ext cx="10972800" cy="0"/>
          </a:xfrm>
          <a:prstGeom xmlns:a="http://schemas.openxmlformats.org/drawingml/2006/main" prst="straightConnector1">
            <a:avLst/>
          </a:prstGeom>
          <a:ln xmlns:a="http://schemas.openxmlformats.org/drawingml/2006/main" w="9525">
            <a:solidFill>
              <a:srgbClr val="B8BCC4"/>
            </a:solidFill>
            <a:prstDash val="solid"/>
          </a:ln>
        </p:spPr>
      </p:cxnSp>
      <p:sp>
        <p:nvSpPr>
          <p:cNvPr id="16" name="grno3">
            <a:extLst xmlns:a="http://schemas.openxmlformats.org/drawingml/2006/main">
              <a:ext uri="{FF2B5EF4-FFF2-40B4-BE49-F238E27FC236}">
                <a16:creationId xmlns:a16="http://schemas.microsoft.com/office/drawing/2014/main" id="{9B4663C9-2324-4D52-AF57-B673355C423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4781550"/>
            <a:ext cx="5524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7436"/>
          </a:bodyPr>
          <a:lstStyle xmlns:a="http://schemas.openxmlformats.org/drawingml/2006/main"/>
          <a:p xmlns:a="http://schemas.openxmlformats.org/drawingml/2006/main">
            <a:pPr algn="l">
              <a:defRPr sz="1950" b="1">
                <a:solidFill>
                  <a:srgbClr val="2878FF"/>
                </a:solidFill>
                <a:latin typeface="Arial"/>
                <a:ea typeface="Arial"/>
                <a:cs typeface="Arial"/>
              </a:defRPr>
            </a:pPr>
            <a:r>
              <a:rPr sz="1950" b="1">
                <a:solidFill>
                  <a:srgbClr val="2878FF"/>
                </a:solidFill>
                <a:latin typeface="Arial"/>
                <a:ea typeface="Arial"/>
                <a:cs typeface="Arial"/>
              </a:rPr>
              <a:t>04</a:t>
            </a:r>
          </a:p>
        </p:txBody>
      </p:sp>
      <p:sp>
        <p:nvSpPr>
          <p:cNvPr id="17" name="grh3">
            <a:extLst xmlns:a="http://schemas.openxmlformats.org/drawingml/2006/main">
              <a:ext uri="{FF2B5EF4-FFF2-40B4-BE49-F238E27FC236}">
                <a16:creationId xmlns:a16="http://schemas.microsoft.com/office/drawing/2014/main" id="{FD24A48C-E107-473F-91B9-7B99863D5B6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90625" y="4781550"/>
            <a:ext cx="2095500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6428"/>
          </a:bodyPr>
          <a:lstStyle xmlns:a="http://schemas.openxmlformats.org/drawingml/2006/main"/>
          <a:p xmlns:a="http://schemas.openxmlformats.org/drawingml/2006/main">
            <a:pPr algn="l">
              <a:defRPr sz="2100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组织传承</a:t>
            </a:r>
          </a:p>
        </p:txBody>
      </p:sp>
      <p:sp>
        <p:nvSpPr>
          <p:cNvPr id="18" name="grb3">
            <a:extLst xmlns:a="http://schemas.openxmlformats.org/drawingml/2006/main">
              <a:ext uri="{FF2B5EF4-FFF2-40B4-BE49-F238E27FC236}">
                <a16:creationId xmlns:a16="http://schemas.microsoft.com/office/drawing/2014/main" id="{E334DC88-B326-4442-8A98-763B6FF1D33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619500" y="4781550"/>
            <a:ext cx="7239000" cy="590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57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57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将优秀管理者的经验</a:t>
            </a:r>
          </a:p>
          <a:p xmlns:a="http://schemas.openxmlformats.org/drawingml/2006/main">
            <a:pPr algn="l">
              <a:defRPr sz="157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57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沉淀为模型、规则与案例</a:t>
            </a:r>
          </a:p>
        </p:txBody>
      </p:sp>
      <p:cxnSp>
        <p:nvCxnSpPr>
          <p:cNvPr id="40" name=""/>
          <p:cNvCxnSpPr/>
          <p:nvPr/>
        </p:nvCxnSpPr>
        <p:spPr>
          <a:xfrm xmlns:a="http://schemas.openxmlformats.org/drawingml/2006/main">
            <a:off x="400050" y="5581650"/>
            <a:ext cx="10972800" cy="0"/>
          </a:xfrm>
          <a:prstGeom xmlns:a="http://schemas.openxmlformats.org/drawingml/2006/main" prst="straightConnector1">
            <a:avLst/>
          </a:prstGeom>
          <a:ln xmlns:a="http://schemas.openxmlformats.org/drawingml/2006/main" w="9525">
            <a:solidFill>
              <a:srgbClr val="B8BCC4"/>
            </a:solidFill>
            <a:prstDash val="solid"/>
          </a:ln>
        </p:spPr>
      </p:cxnSp>
      <p:sp>
        <p:nvSpPr>
          <p:cNvPr id="20" name="growth-value">
            <a:extLst xmlns:a="http://schemas.openxmlformats.org/drawingml/2006/main">
              <a:ext uri="{FF2B5EF4-FFF2-40B4-BE49-F238E27FC236}">
                <a16:creationId xmlns:a16="http://schemas.microsoft.com/office/drawing/2014/main" id="{C94847C3-7EEA-4F42-940D-CE0739B03C0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5848350"/>
            <a:ext cx="10972800" cy="419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A0A0A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1" name="growth-value-t">
            <a:extLst xmlns:a="http://schemas.openxmlformats.org/drawingml/2006/main">
              <a:ext uri="{FF2B5EF4-FFF2-40B4-BE49-F238E27FC236}">
                <a16:creationId xmlns:a16="http://schemas.microsoft.com/office/drawing/2014/main" id="{824261E7-B4B1-412C-875D-71C827FCEE7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90550" y="5924550"/>
            <a:ext cx="105918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73016"/>
          </a:bodyPr>
          <a:lstStyle xmlns:a="http://schemas.openxmlformats.org/drawingml/2006/main"/>
          <a:p xmlns:a="http://schemas.openxmlformats.org/drawingml/2006/main">
            <a:pPr algn="ctr">
              <a:defRPr sz="15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5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企业增长不再只依赖资本投入和个人经验，而是依赖可复制、可验证、可持续进化的数字能力。</a:t>
            </a:r>
          </a:p>
        </p:txBody>
      </p:sp>
    </p:spTree>
    <p:extLst>
      <p:ext uri="{BB962C8B-B14F-4D97-AF65-F5344CB8AC3E}">
        <p14:creationId xmlns:p14="http://schemas.microsoft.com/office/powerpoint/2010/main" val="199539576"/>
      </p:ext>
    </p:extLst>
  </p:cSld>
</p:sld>
</file>

<file path=ppt/slides/slide17.xml><?xml version="1.0" encoding="utf-8"?>
<p:sld xmlns:p="http://schemas.openxmlformats.org/presentationml/2006/main">
  <p:cSld>
    <p:bg>
      <p:bgPr>
        <a:solidFill xmlns:a="http://schemas.openxmlformats.org/drawingml/2006/main">
          <a:srgbClr val="FFFFFF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5" name="eyebrow">
            <a:extLst xmlns:a="http://schemas.openxmlformats.org/drawingml/2006/main">
              <a:ext uri="{FF2B5EF4-FFF2-40B4-BE49-F238E27FC236}">
                <a16:creationId xmlns:a16="http://schemas.microsoft.com/office/drawing/2014/main" id="{34EDB4A1-43FC-4111-97AB-A9D91065F74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285750"/>
            <a:ext cx="6191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5833"/>
          </a:bodyPr>
          <a:lstStyle xmlns:a="http://schemas.openxmlformats.org/drawingml/2006/main"/>
          <a:p xmlns:a="http://schemas.openxmlformats.org/drawingml/2006/main">
            <a:pPr algn="l">
              <a:defRPr sz="1200" b="1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200" b="1">
                <a:solidFill>
                  <a:srgbClr val="5E6572"/>
                </a:solidFill>
                <a:latin typeface="Arial"/>
                <a:ea typeface="Arial"/>
                <a:cs typeface="Arial"/>
              </a:rPr>
              <a:t>SBrain · 行业数字本体与 AI 经营智脑</a:t>
            </a:r>
          </a:p>
        </p:txBody>
      </p:sp>
      <p:sp>
        <p:nvSpPr>
          <p:cNvPr id="2" name="title">
            <a:extLst xmlns:a="http://schemas.openxmlformats.org/drawingml/2006/main">
              <a:ext uri="{FF2B5EF4-FFF2-40B4-BE49-F238E27FC236}">
                <a16:creationId xmlns:a16="http://schemas.microsoft.com/office/drawing/2014/main" id="{BCC7FCD7-11A7-4288-ACAA-F64FF0F9290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647700"/>
            <a:ext cx="11049000" cy="685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3600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3600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收入增长不再靠平均促销，而是寻找高质量增量</a:t>
            </a:r>
          </a:p>
        </p:txBody>
      </p:sp>
      <p:sp>
        <p:nvSpPr>
          <p:cNvPr id="3" name="page">
            <a:extLst xmlns:a="http://schemas.openxmlformats.org/drawingml/2006/main">
              <a:ext uri="{FF2B5EF4-FFF2-40B4-BE49-F238E27FC236}">
                <a16:creationId xmlns:a16="http://schemas.microsoft.com/office/drawing/2014/main" id="{8C90EB4C-6A4A-4BC5-9A30-9DEE0D03A9F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220450" y="6305550"/>
            <a:ext cx="571500" cy="209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68889"/>
          </a:bodyPr>
          <a:lstStyle xmlns:a="http://schemas.openxmlformats.org/drawingml/2006/main"/>
          <a:p xmlns:a="http://schemas.openxmlformats.org/drawingml/2006/main">
            <a:pPr algn="r">
              <a:defRPr sz="112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12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17</a:t>
            </a:r>
          </a:p>
        </p:txBody>
      </p:sp>
      <p:sp>
        <p:nvSpPr>
          <p:cNvPr id="4" name="rev-axis">
            <a:extLst xmlns:a="http://schemas.openxmlformats.org/drawingml/2006/main">
              <a:ext uri="{FF2B5EF4-FFF2-40B4-BE49-F238E27FC236}">
                <a16:creationId xmlns:a16="http://schemas.microsoft.com/office/drawing/2014/main" id="{148B9645-8C3B-4CA5-8936-94799FEA391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71500" y="1847850"/>
            <a:ext cx="381000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2424"/>
          </a:bodyPr>
          <a:lstStyle xmlns:a="http://schemas.openxmlformats.org/drawingml/2006/main"/>
          <a:p xmlns:a="http://schemas.openxmlformats.org/drawingml/2006/main">
            <a:pPr algn="l">
              <a:defRPr sz="1650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1650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经营贡献结构（示意）</a:t>
            </a:r>
          </a:p>
        </p:txBody>
      </p:sp>
      <p:sp>
        <p:nvSpPr>
          <p:cNvPr id="5" name="rev-l1">
            <a:extLst xmlns:a="http://schemas.openxmlformats.org/drawingml/2006/main">
              <a:ext uri="{FF2B5EF4-FFF2-40B4-BE49-F238E27FC236}">
                <a16:creationId xmlns:a16="http://schemas.microsoft.com/office/drawing/2014/main" id="{8F6A7D81-5077-4FD3-8D54-08B84793F39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71500" y="2343150"/>
            <a:ext cx="1428750" cy="2476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80392"/>
          </a:bodyPr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27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低质量让利</a:t>
            </a:r>
          </a:p>
        </p:txBody>
      </p:sp>
      <p:sp>
        <p:nvSpPr>
          <p:cNvPr id="6" name="rev-key1">
            <a:extLst xmlns:a="http://schemas.openxmlformats.org/drawingml/2006/main">
              <a:ext uri="{FF2B5EF4-FFF2-40B4-BE49-F238E27FC236}">
                <a16:creationId xmlns:a16="http://schemas.microsoft.com/office/drawing/2014/main" id="{31DE7264-A549-4991-828D-6DEA17E04C6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000250" y="2390775"/>
            <a:ext cx="171450" cy="1143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B8BCC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7" name="rev-l2">
            <a:extLst xmlns:a="http://schemas.openxmlformats.org/drawingml/2006/main">
              <a:ext uri="{FF2B5EF4-FFF2-40B4-BE49-F238E27FC236}">
                <a16:creationId xmlns:a16="http://schemas.microsoft.com/office/drawing/2014/main" id="{64D3BD8C-6CD4-4DE1-A9FB-4F9FD5D0B7B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428875" y="2343150"/>
            <a:ext cx="1428750" cy="2476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80392"/>
          </a:bodyPr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27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可持续贡献</a:t>
            </a:r>
          </a:p>
        </p:txBody>
      </p:sp>
      <p:sp>
        <p:nvSpPr>
          <p:cNvPr id="8" name="rev-key2">
            <a:extLst xmlns:a="http://schemas.openxmlformats.org/drawingml/2006/main">
              <a:ext uri="{FF2B5EF4-FFF2-40B4-BE49-F238E27FC236}">
                <a16:creationId xmlns:a16="http://schemas.microsoft.com/office/drawing/2014/main" id="{FF5E40DC-DF65-43F6-AFBC-5BD5836DC1B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857625" y="2390775"/>
            <a:ext cx="171450" cy="1143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878F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9" name="rev-current">
            <a:extLst xmlns:a="http://schemas.openxmlformats.org/drawingml/2006/main">
              <a:ext uri="{FF2B5EF4-FFF2-40B4-BE49-F238E27FC236}">
                <a16:creationId xmlns:a16="http://schemas.microsoft.com/office/drawing/2014/main" id="{592789EF-9FA4-469C-8920-7987D5D9AAB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71500" y="3124200"/>
            <a:ext cx="7620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76667"/>
          </a:bodyPr>
          <a:lstStyle xmlns:a="http://schemas.openxmlformats.org/drawingml/2006/main"/>
          <a:p xmlns:a="http://schemas.openxmlformats.org/drawingml/2006/main">
            <a:pPr algn="l">
              <a:defRPr sz="1500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1500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现状</a:t>
            </a:r>
          </a:p>
        </p:txBody>
      </p:sp>
      <p:sp>
        <p:nvSpPr>
          <p:cNvPr id="10" name="rev-cur-a">
            <a:extLst xmlns:a="http://schemas.openxmlformats.org/drawingml/2006/main">
              <a:ext uri="{FF2B5EF4-FFF2-40B4-BE49-F238E27FC236}">
                <a16:creationId xmlns:a16="http://schemas.microsoft.com/office/drawing/2014/main" id="{5E142798-40F7-4CA0-88EE-EF85A0844A9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428750" y="3048000"/>
            <a:ext cx="1809750" cy="4572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B8BCC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1" name="rev-cur-b">
            <a:extLst xmlns:a="http://schemas.openxmlformats.org/drawingml/2006/main">
              <a:ext uri="{FF2B5EF4-FFF2-40B4-BE49-F238E27FC236}">
                <a16:creationId xmlns:a16="http://schemas.microsoft.com/office/drawing/2014/main" id="{E1D4E845-A7A4-42F8-AF80-3BC8FB678EE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238500" y="3048000"/>
            <a:ext cx="2476500" cy="4572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878F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2" name="rev-future">
            <a:extLst xmlns:a="http://schemas.openxmlformats.org/drawingml/2006/main">
              <a:ext uri="{FF2B5EF4-FFF2-40B4-BE49-F238E27FC236}">
                <a16:creationId xmlns:a16="http://schemas.microsoft.com/office/drawing/2014/main" id="{52034507-5E33-47C6-86A2-89C60F674C2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71500" y="4171950"/>
            <a:ext cx="7620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76667"/>
          </a:bodyPr>
          <a:lstStyle xmlns:a="http://schemas.openxmlformats.org/drawingml/2006/main"/>
          <a:p xmlns:a="http://schemas.openxmlformats.org/drawingml/2006/main">
            <a:pPr algn="l">
              <a:defRPr sz="1500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1500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优化后</a:t>
            </a:r>
          </a:p>
        </p:txBody>
      </p:sp>
      <p:sp>
        <p:nvSpPr>
          <p:cNvPr id="13" name="rev-fut-a">
            <a:extLst xmlns:a="http://schemas.openxmlformats.org/drawingml/2006/main">
              <a:ext uri="{FF2B5EF4-FFF2-40B4-BE49-F238E27FC236}">
                <a16:creationId xmlns:a16="http://schemas.microsoft.com/office/drawing/2014/main" id="{53E884DD-EE41-4BDE-A766-3F3D4946C82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428750" y="4095750"/>
            <a:ext cx="1066800" cy="4572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B8BCC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4" name="rev-fut-b">
            <a:extLst xmlns:a="http://schemas.openxmlformats.org/drawingml/2006/main">
              <a:ext uri="{FF2B5EF4-FFF2-40B4-BE49-F238E27FC236}">
                <a16:creationId xmlns:a16="http://schemas.microsoft.com/office/drawing/2014/main" id="{50F98508-0004-426B-A6F5-992BA45B9AF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495550" y="4095750"/>
            <a:ext cx="3219450" cy="4572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878F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5" name="rev-direction">
            <a:extLst xmlns:a="http://schemas.openxmlformats.org/drawingml/2006/main">
              <a:ext uri="{FF2B5EF4-FFF2-40B4-BE49-F238E27FC236}">
                <a16:creationId xmlns:a16="http://schemas.microsoft.com/office/drawing/2014/main" id="{A1F96021-22BD-41DB-9C1A-7D970DE1816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428750" y="4762500"/>
            <a:ext cx="4286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27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让利占比下降                         长期贡献占比提升</a:t>
            </a:r>
          </a:p>
        </p:txBody>
      </p:sp>
      <p:sp>
        <p:nvSpPr>
          <p:cNvPr id="16" name="chart-note">
            <a:extLst xmlns:a="http://schemas.openxmlformats.org/drawingml/2006/main">
              <a:ext uri="{FF2B5EF4-FFF2-40B4-BE49-F238E27FC236}">
                <a16:creationId xmlns:a16="http://schemas.microsoft.com/office/drawing/2014/main" id="{9669E7EF-4AD7-409D-85F1-9293A8AE93F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71500" y="5600700"/>
            <a:ext cx="5334000" cy="2476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1111"/>
          </a:bodyPr>
          <a:lstStyle xmlns:a="http://schemas.openxmlformats.org/drawingml/2006/main"/>
          <a:p xmlns:a="http://schemas.openxmlformats.org/drawingml/2006/main">
            <a:pPr algn="l">
              <a:defRPr sz="112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12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示意：结构变化，不代表真实客户数据</a:t>
            </a:r>
          </a:p>
        </p:txBody>
      </p:sp>
      <p:sp>
        <p:nvSpPr>
          <p:cNvPr id="17" name="rev-h">
            <a:extLst xmlns:a="http://schemas.openxmlformats.org/drawingml/2006/main">
              <a:ext uri="{FF2B5EF4-FFF2-40B4-BE49-F238E27FC236}">
                <a16:creationId xmlns:a16="http://schemas.microsoft.com/office/drawing/2014/main" id="{C127DB3E-ED17-4CE9-9DA7-A164E86859C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000875" y="1866900"/>
            <a:ext cx="3429000" cy="4191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5556"/>
          </a:bodyPr>
          <a:lstStyle xmlns:a="http://schemas.openxmlformats.org/drawingml/2006/main"/>
          <a:p xmlns:a="http://schemas.openxmlformats.org/drawingml/2006/main">
            <a:pPr algn="l">
              <a:defRPr sz="2250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2250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AI 如何参与</a:t>
            </a:r>
          </a:p>
        </p:txBody>
      </p:sp>
      <p:sp>
        <p:nvSpPr>
          <p:cNvPr id="18" name="bullet-dot-270">
            <a:extLst xmlns:a="http://schemas.openxmlformats.org/drawingml/2006/main">
              <a:ext uri="{FF2B5EF4-FFF2-40B4-BE49-F238E27FC236}">
                <a16:creationId xmlns:a16="http://schemas.microsoft.com/office/drawing/2014/main" id="{2ED60409-105A-4884-8195-4C0D436B0BC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000875" y="2638425"/>
            <a:ext cx="95250" cy="95250"/>
          </a:xfrm>
          <a:prstGeom xmlns:a="http://schemas.openxmlformats.org/drawingml/2006/main" prst="roundRect">
            <a:avLst>
              <a:gd name="adj" fmla="val 50000"/>
            </a:avLst>
          </a:prstGeom>
          <a:solidFill xmlns:a="http://schemas.openxmlformats.org/drawingml/2006/main">
            <a:srgbClr val="2878F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9" name="bullet-270">
            <a:extLst xmlns:a="http://schemas.openxmlformats.org/drawingml/2006/main">
              <a:ext uri="{FF2B5EF4-FFF2-40B4-BE49-F238E27FC236}">
                <a16:creationId xmlns:a16="http://schemas.microsoft.com/office/drawing/2014/main" id="{534C9BAD-6601-47D0-8BB1-3B58B2907C2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29475" y="2571750"/>
            <a:ext cx="4105275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8830"/>
          </a:bodyPr>
          <a:lstStyle xmlns:a="http://schemas.openxmlformats.org/drawingml/2006/main"/>
          <a:p xmlns:a="http://schemas.openxmlformats.org/drawingml/2006/main">
            <a:pPr algn="l">
              <a:defRPr sz="1650" b="0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1650" b="0">
                <a:solidFill>
                  <a:srgbClr val="0A0A0A"/>
                </a:solidFill>
                <a:latin typeface="Arial"/>
                <a:ea typeface="Arial"/>
                <a:cs typeface="Arial"/>
              </a:rPr>
              <a:t>识别高优惠、低复购、低贡献的门店与活动</a:t>
            </a:r>
          </a:p>
        </p:txBody>
      </p:sp>
      <p:sp>
        <p:nvSpPr>
          <p:cNvPr id="20" name="bullet-dot-342">
            <a:extLst xmlns:a="http://schemas.openxmlformats.org/drawingml/2006/main">
              <a:ext uri="{FF2B5EF4-FFF2-40B4-BE49-F238E27FC236}">
                <a16:creationId xmlns:a16="http://schemas.microsoft.com/office/drawing/2014/main" id="{44CCA1C6-485E-4464-83AD-926755DFFB9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000875" y="3324225"/>
            <a:ext cx="95250" cy="95250"/>
          </a:xfrm>
          <a:prstGeom xmlns:a="http://schemas.openxmlformats.org/drawingml/2006/main" prst="roundRect">
            <a:avLst>
              <a:gd name="adj" fmla="val 50000"/>
            </a:avLst>
          </a:prstGeom>
          <a:solidFill xmlns:a="http://schemas.openxmlformats.org/drawingml/2006/main">
            <a:srgbClr val="2878F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1" name="bullet-342">
            <a:extLst xmlns:a="http://schemas.openxmlformats.org/drawingml/2006/main">
              <a:ext uri="{FF2B5EF4-FFF2-40B4-BE49-F238E27FC236}">
                <a16:creationId xmlns:a16="http://schemas.microsoft.com/office/drawing/2014/main" id="{A37838D9-6F6C-4EC0-82BF-5027DAE82FC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29475" y="3257550"/>
            <a:ext cx="4105275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650" b="0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1650" b="0">
                <a:solidFill>
                  <a:srgbClr val="0A0A0A"/>
                </a:solidFill>
                <a:latin typeface="Arial"/>
                <a:ea typeface="Arial"/>
                <a:cs typeface="Arial"/>
              </a:rPr>
              <a:t>按餐段、渠道、会员阶段给出差异化策略</a:t>
            </a:r>
          </a:p>
        </p:txBody>
      </p:sp>
      <p:sp>
        <p:nvSpPr>
          <p:cNvPr id="22" name="bullet-dot-414">
            <a:extLst xmlns:a="http://schemas.openxmlformats.org/drawingml/2006/main">
              <a:ext uri="{FF2B5EF4-FFF2-40B4-BE49-F238E27FC236}">
                <a16:creationId xmlns:a16="http://schemas.microsoft.com/office/drawing/2014/main" id="{A54370DD-1766-4E72-BAD2-D652C48A3D6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000875" y="4010025"/>
            <a:ext cx="95250" cy="95250"/>
          </a:xfrm>
          <a:prstGeom xmlns:a="http://schemas.openxmlformats.org/drawingml/2006/main" prst="roundRect">
            <a:avLst>
              <a:gd name="adj" fmla="val 50000"/>
            </a:avLst>
          </a:prstGeom>
          <a:solidFill xmlns:a="http://schemas.openxmlformats.org/drawingml/2006/main">
            <a:srgbClr val="2878F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3" name="bullet-414">
            <a:extLst xmlns:a="http://schemas.openxmlformats.org/drawingml/2006/main">
              <a:ext uri="{FF2B5EF4-FFF2-40B4-BE49-F238E27FC236}">
                <a16:creationId xmlns:a16="http://schemas.microsoft.com/office/drawing/2014/main" id="{5AF40FFE-2214-4860-BC85-4DB7E73708A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29475" y="3943350"/>
            <a:ext cx="4105275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650" b="0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1650" b="0">
                <a:solidFill>
                  <a:srgbClr val="0A0A0A"/>
                </a:solidFill>
                <a:latin typeface="Arial"/>
                <a:ea typeface="Arial"/>
                <a:cs typeface="Arial"/>
              </a:rPr>
              <a:t>持续观察订单、客单、复购与贡献利润</a:t>
            </a:r>
          </a:p>
        </p:txBody>
      </p:sp>
      <p:sp>
        <p:nvSpPr>
          <p:cNvPr id="24" name="rev-out">
            <a:extLst xmlns:a="http://schemas.openxmlformats.org/drawingml/2006/main">
              <a:ext uri="{FF2B5EF4-FFF2-40B4-BE49-F238E27FC236}">
                <a16:creationId xmlns:a16="http://schemas.microsoft.com/office/drawing/2014/main" id="{00843F2A-3997-4298-BFE8-3F8B2D03818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000875" y="4953000"/>
            <a:ext cx="4333875" cy="742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2878FF"/>
                </a:solidFill>
                <a:latin typeface="Arial"/>
                <a:ea typeface="Arial"/>
                <a:cs typeface="Arial"/>
              </a:defRPr>
            </a:pPr>
            <a:r>
              <a:rPr sz="1800" b="1">
                <a:solidFill>
                  <a:srgbClr val="2878FF"/>
                </a:solidFill>
                <a:latin typeface="Arial"/>
                <a:ea typeface="Arial"/>
                <a:cs typeface="Arial"/>
              </a:rPr>
              <a:t>目标不是“少打折”，而是让每一元营销投入带回更多长期贡献。</a:t>
            </a:r>
          </a:p>
        </p:txBody>
      </p:sp>
    </p:spTree>
    <p:extLst>
      <p:ext uri="{BB962C8B-B14F-4D97-AF65-F5344CB8AC3E}">
        <p14:creationId xmlns:p14="http://schemas.microsoft.com/office/powerpoint/2010/main" val="2051470528"/>
      </p:ext>
    </p:extLst>
  </p:cSld>
</p:sld>
</file>

<file path=ppt/slides/slide18.xml><?xml version="1.0" encoding="utf-8"?>
<p:sld xmlns:p="http://schemas.openxmlformats.org/presentationml/2006/main">
  <p:cSld>
    <p:bg>
      <p:bgPr>
        <a:solidFill xmlns:a="http://schemas.openxmlformats.org/drawingml/2006/main">
          <a:srgbClr val="FFFFFF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34" name="eyebrow">
            <a:extLst xmlns:a="http://schemas.openxmlformats.org/drawingml/2006/main">
              <a:ext uri="{FF2B5EF4-FFF2-40B4-BE49-F238E27FC236}">
                <a16:creationId xmlns:a16="http://schemas.microsoft.com/office/drawing/2014/main" id="{17EC95F7-9861-45DF-843B-09AA1D2BC3C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285750"/>
            <a:ext cx="6191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5833"/>
          </a:bodyPr>
          <a:lstStyle xmlns:a="http://schemas.openxmlformats.org/drawingml/2006/main"/>
          <a:p xmlns:a="http://schemas.openxmlformats.org/drawingml/2006/main">
            <a:pPr algn="l">
              <a:defRPr sz="1200" b="1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200" b="1">
                <a:solidFill>
                  <a:srgbClr val="5E6572"/>
                </a:solidFill>
                <a:latin typeface="Arial"/>
                <a:ea typeface="Arial"/>
                <a:cs typeface="Arial"/>
              </a:rPr>
              <a:t>SBrain · 行业数字本体与 AI 经营智脑</a:t>
            </a:r>
          </a:p>
        </p:txBody>
      </p:sp>
      <p:sp>
        <p:nvSpPr>
          <p:cNvPr id="2" name="title">
            <a:extLst xmlns:a="http://schemas.openxmlformats.org/drawingml/2006/main">
              <a:ext uri="{FF2B5EF4-FFF2-40B4-BE49-F238E27FC236}">
                <a16:creationId xmlns:a16="http://schemas.microsoft.com/office/drawing/2014/main" id="{1A3D2FA4-5D22-4982-8B86-7C46DD27A3B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647700"/>
            <a:ext cx="11049000" cy="685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3600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3600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把成本差异穿透到采购、生产、配送与门店</a:t>
            </a:r>
          </a:p>
        </p:txBody>
      </p:sp>
      <p:sp>
        <p:nvSpPr>
          <p:cNvPr id="3" name="page">
            <a:extLst xmlns:a="http://schemas.openxmlformats.org/drawingml/2006/main">
              <a:ext uri="{FF2B5EF4-FFF2-40B4-BE49-F238E27FC236}">
                <a16:creationId xmlns:a16="http://schemas.microsoft.com/office/drawing/2014/main" id="{80FD6832-8181-4C2B-9ED1-6E5E27D46A1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220450" y="6305550"/>
            <a:ext cx="571500" cy="209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68889"/>
          </a:bodyPr>
          <a:lstStyle xmlns:a="http://schemas.openxmlformats.org/drawingml/2006/main"/>
          <a:p xmlns:a="http://schemas.openxmlformats.org/drawingml/2006/main">
            <a:pPr algn="r">
              <a:defRPr sz="112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12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18</a:t>
            </a:r>
          </a:p>
        </p:txBody>
      </p:sp>
      <p:sp>
        <p:nvSpPr>
          <p:cNvPr id="4" name="cost-axis">
            <a:extLst xmlns:a="http://schemas.openxmlformats.org/drawingml/2006/main">
              <a:ext uri="{FF2B5EF4-FFF2-40B4-BE49-F238E27FC236}">
                <a16:creationId xmlns:a16="http://schemas.microsoft.com/office/drawing/2014/main" id="{27E3E232-3525-4E9A-9D7E-DDB9A205DC3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71500" y="1790700"/>
            <a:ext cx="247650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2424"/>
          </a:bodyPr>
          <a:lstStyle xmlns:a="http://schemas.openxmlformats.org/drawingml/2006/main"/>
          <a:p xmlns:a="http://schemas.openxmlformats.org/drawingml/2006/main">
            <a:pPr algn="l">
              <a:defRPr sz="1650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1650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成本指数（示意）</a:t>
            </a:r>
          </a:p>
        </p:txBody>
      </p:sp>
      <p:cxnSp>
        <p:nvCxnSpPr>
          <p:cNvPr id="38" name=""/>
          <p:cNvCxnSpPr/>
          <p:nvPr/>
        </p:nvCxnSpPr>
        <p:spPr>
          <a:xfrm xmlns:a="http://schemas.openxmlformats.org/drawingml/2006/main">
            <a:off x="762000" y="5219700"/>
            <a:ext cx="6191250" cy="0"/>
          </a:xfrm>
          <a:prstGeom xmlns:a="http://schemas.openxmlformats.org/drawingml/2006/main" prst="straightConnector1">
            <a:avLst/>
          </a:prstGeom>
          <a:ln xmlns:a="http://schemas.openxmlformats.org/drawingml/2006/main" w="9525">
            <a:solidFill>
              <a:srgbClr val="0A0A0A"/>
            </a:solidFill>
            <a:prstDash val="solid"/>
          </a:ln>
        </p:spPr>
      </p:cxnSp>
      <p:sp>
        <p:nvSpPr>
          <p:cNvPr id="6" name="costbar0">
            <a:extLst xmlns:a="http://schemas.openxmlformats.org/drawingml/2006/main">
              <a:ext uri="{FF2B5EF4-FFF2-40B4-BE49-F238E27FC236}">
                <a16:creationId xmlns:a16="http://schemas.microsoft.com/office/drawing/2014/main" id="{72701A6E-8937-44BB-85A6-00CE9E55B2A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95350" y="2790825"/>
            <a:ext cx="590550" cy="24288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878F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7" name="costv0">
            <a:extLst xmlns:a="http://schemas.openxmlformats.org/drawingml/2006/main">
              <a:ext uri="{FF2B5EF4-FFF2-40B4-BE49-F238E27FC236}">
                <a16:creationId xmlns:a16="http://schemas.microsoft.com/office/drawing/2014/main" id="{A21DEDA2-B225-4E5D-9BBC-EABF901A602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95350" y="2505075"/>
            <a:ext cx="59055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70588"/>
          </a:bodyPr>
          <a:lstStyle xmlns:a="http://schemas.openxmlformats.org/drawingml/2006/main"/>
          <a:p xmlns:a="http://schemas.openxmlformats.org/drawingml/2006/main">
            <a:pPr algn="ctr">
              <a:defRPr sz="1275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100</a:t>
            </a:r>
          </a:p>
        </p:txBody>
      </p:sp>
      <p:sp>
        <p:nvSpPr>
          <p:cNvPr id="8" name="costlab0">
            <a:extLst xmlns:a="http://schemas.openxmlformats.org/drawingml/2006/main">
              <a:ext uri="{FF2B5EF4-FFF2-40B4-BE49-F238E27FC236}">
                <a16:creationId xmlns:a16="http://schemas.microsoft.com/office/drawing/2014/main" id="{EBF20178-715C-4D67-B2D2-9895D6A4415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33425" y="5381625"/>
            <a:ext cx="914400" cy="495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defRPr sz="112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12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标准成本</a:t>
            </a:r>
          </a:p>
        </p:txBody>
      </p:sp>
      <p:sp>
        <p:nvSpPr>
          <p:cNvPr id="9" name="costbar1">
            <a:extLst xmlns:a="http://schemas.openxmlformats.org/drawingml/2006/main">
              <a:ext uri="{FF2B5EF4-FFF2-40B4-BE49-F238E27FC236}">
                <a16:creationId xmlns:a16="http://schemas.microsoft.com/office/drawing/2014/main" id="{E2FFD797-E554-42C4-975B-225C97C0B55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85950" y="4972050"/>
            <a:ext cx="590550" cy="2476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878F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0" name="costv1">
            <a:extLst xmlns:a="http://schemas.openxmlformats.org/drawingml/2006/main">
              <a:ext uri="{FF2B5EF4-FFF2-40B4-BE49-F238E27FC236}">
                <a16:creationId xmlns:a16="http://schemas.microsoft.com/office/drawing/2014/main" id="{379420FC-7C51-4503-87B5-4FE43B43C91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85950" y="4686300"/>
            <a:ext cx="59055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70588"/>
          </a:bodyPr>
          <a:lstStyle xmlns:a="http://schemas.openxmlformats.org/drawingml/2006/main"/>
          <a:p xmlns:a="http://schemas.openxmlformats.org/drawingml/2006/main">
            <a:pPr algn="ctr">
              <a:defRPr sz="1275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7</a:t>
            </a:r>
          </a:p>
        </p:txBody>
      </p:sp>
      <p:sp>
        <p:nvSpPr>
          <p:cNvPr id="11" name="costlab1">
            <a:extLst xmlns:a="http://schemas.openxmlformats.org/drawingml/2006/main">
              <a:ext uri="{FF2B5EF4-FFF2-40B4-BE49-F238E27FC236}">
                <a16:creationId xmlns:a16="http://schemas.microsoft.com/office/drawing/2014/main" id="{BB0E8A8A-8F77-4648-91BA-3A161878D55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724025" y="5381625"/>
            <a:ext cx="914400" cy="495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defRPr sz="112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12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采购价差</a:t>
            </a:r>
          </a:p>
        </p:txBody>
      </p:sp>
      <p:sp>
        <p:nvSpPr>
          <p:cNvPr id="12" name="costbar2">
            <a:extLst xmlns:a="http://schemas.openxmlformats.org/drawingml/2006/main">
              <a:ext uri="{FF2B5EF4-FFF2-40B4-BE49-F238E27FC236}">
                <a16:creationId xmlns:a16="http://schemas.microsoft.com/office/drawing/2014/main" id="{05271239-E038-41E1-A98F-9A05B28FD28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876550" y="4972050"/>
            <a:ext cx="590550" cy="2476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878F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3" name="costv2">
            <a:extLst xmlns:a="http://schemas.openxmlformats.org/drawingml/2006/main">
              <a:ext uri="{FF2B5EF4-FFF2-40B4-BE49-F238E27FC236}">
                <a16:creationId xmlns:a16="http://schemas.microsoft.com/office/drawing/2014/main" id="{FC2F3D46-228A-418E-A87E-C6C71C094A7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876550" y="4686300"/>
            <a:ext cx="59055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70588"/>
          </a:bodyPr>
          <a:lstStyle xmlns:a="http://schemas.openxmlformats.org/drawingml/2006/main"/>
          <a:p xmlns:a="http://schemas.openxmlformats.org/drawingml/2006/main">
            <a:pPr algn="ctr">
              <a:defRPr sz="1275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5</a:t>
            </a:r>
          </a:p>
        </p:txBody>
      </p:sp>
      <p:sp>
        <p:nvSpPr>
          <p:cNvPr id="14" name="costlab2">
            <a:extLst xmlns:a="http://schemas.openxmlformats.org/drawingml/2006/main">
              <a:ext uri="{FF2B5EF4-FFF2-40B4-BE49-F238E27FC236}">
                <a16:creationId xmlns:a16="http://schemas.microsoft.com/office/drawing/2014/main" id="{8766DE55-7BB9-44F8-B76B-48ADAE9C601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714625" y="5381625"/>
            <a:ext cx="914400" cy="495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defRPr sz="112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12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生产损耗</a:t>
            </a:r>
          </a:p>
        </p:txBody>
      </p:sp>
      <p:sp>
        <p:nvSpPr>
          <p:cNvPr id="15" name="costbar3">
            <a:extLst xmlns:a="http://schemas.openxmlformats.org/drawingml/2006/main">
              <a:ext uri="{FF2B5EF4-FFF2-40B4-BE49-F238E27FC236}">
                <a16:creationId xmlns:a16="http://schemas.microsoft.com/office/drawing/2014/main" id="{4E347329-5BE1-42DE-A9B3-314640983B1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867150" y="4972050"/>
            <a:ext cx="590550" cy="2476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878F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6" name="costv3">
            <a:extLst xmlns:a="http://schemas.openxmlformats.org/drawingml/2006/main">
              <a:ext uri="{FF2B5EF4-FFF2-40B4-BE49-F238E27FC236}">
                <a16:creationId xmlns:a16="http://schemas.microsoft.com/office/drawing/2014/main" id="{51963384-D21A-4245-9768-1BF45BFDD30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867150" y="4686300"/>
            <a:ext cx="59055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70588"/>
          </a:bodyPr>
          <a:lstStyle xmlns:a="http://schemas.openxmlformats.org/drawingml/2006/main"/>
          <a:p xmlns:a="http://schemas.openxmlformats.org/drawingml/2006/main">
            <a:pPr algn="ctr">
              <a:defRPr sz="1275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3</a:t>
            </a:r>
          </a:p>
        </p:txBody>
      </p:sp>
      <p:sp>
        <p:nvSpPr>
          <p:cNvPr id="17" name="costlab3">
            <a:extLst xmlns:a="http://schemas.openxmlformats.org/drawingml/2006/main">
              <a:ext uri="{FF2B5EF4-FFF2-40B4-BE49-F238E27FC236}">
                <a16:creationId xmlns:a16="http://schemas.microsoft.com/office/drawing/2014/main" id="{DF568148-D68C-4CBB-99D1-BE817228B17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705225" y="5381625"/>
            <a:ext cx="914400" cy="495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defRPr sz="112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12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配送差异</a:t>
            </a:r>
          </a:p>
        </p:txBody>
      </p:sp>
      <p:sp>
        <p:nvSpPr>
          <p:cNvPr id="18" name="costbar4">
            <a:extLst xmlns:a="http://schemas.openxmlformats.org/drawingml/2006/main">
              <a:ext uri="{FF2B5EF4-FFF2-40B4-BE49-F238E27FC236}">
                <a16:creationId xmlns:a16="http://schemas.microsoft.com/office/drawing/2014/main" id="{4FA363D7-6CB7-4857-B506-F0A1131DBD4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857750" y="4972050"/>
            <a:ext cx="590550" cy="2476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878F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9" name="costv4">
            <a:extLst xmlns:a="http://schemas.openxmlformats.org/drawingml/2006/main">
              <a:ext uri="{FF2B5EF4-FFF2-40B4-BE49-F238E27FC236}">
                <a16:creationId xmlns:a16="http://schemas.microsoft.com/office/drawing/2014/main" id="{824C9840-D061-4DB0-BAF5-8B83CB8F4AE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857750" y="4686300"/>
            <a:ext cx="59055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70588"/>
          </a:bodyPr>
          <a:lstStyle xmlns:a="http://schemas.openxmlformats.org/drawingml/2006/main"/>
          <a:p xmlns:a="http://schemas.openxmlformats.org/drawingml/2006/main">
            <a:pPr algn="ctr">
              <a:defRPr sz="1275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6</a:t>
            </a:r>
          </a:p>
        </p:txBody>
      </p:sp>
      <p:sp>
        <p:nvSpPr>
          <p:cNvPr id="20" name="costlab4">
            <a:extLst xmlns:a="http://schemas.openxmlformats.org/drawingml/2006/main">
              <a:ext uri="{FF2B5EF4-FFF2-40B4-BE49-F238E27FC236}">
                <a16:creationId xmlns:a16="http://schemas.microsoft.com/office/drawing/2014/main" id="{1A4B09A0-50BF-433A-9AE4-E702101B0D2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695825" y="5381625"/>
            <a:ext cx="914400" cy="495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defRPr sz="112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12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盘点报损</a:t>
            </a:r>
          </a:p>
        </p:txBody>
      </p:sp>
      <p:sp>
        <p:nvSpPr>
          <p:cNvPr id="21" name="costbar5">
            <a:extLst xmlns:a="http://schemas.openxmlformats.org/drawingml/2006/main">
              <a:ext uri="{FF2B5EF4-FFF2-40B4-BE49-F238E27FC236}">
                <a16:creationId xmlns:a16="http://schemas.microsoft.com/office/drawing/2014/main" id="{EE453FD7-529A-4957-9C31-C8E737DD374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848350" y="2280761"/>
            <a:ext cx="590550" cy="2938939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A0A0A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2" name="costv5">
            <a:extLst xmlns:a="http://schemas.openxmlformats.org/drawingml/2006/main">
              <a:ext uri="{FF2B5EF4-FFF2-40B4-BE49-F238E27FC236}">
                <a16:creationId xmlns:a16="http://schemas.microsoft.com/office/drawing/2014/main" id="{24567704-B668-452D-9B65-3D1236368C8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848350" y="1995011"/>
            <a:ext cx="59055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70588"/>
          </a:bodyPr>
          <a:lstStyle xmlns:a="http://schemas.openxmlformats.org/drawingml/2006/main"/>
          <a:p xmlns:a="http://schemas.openxmlformats.org/drawingml/2006/main">
            <a:pPr algn="ctr">
              <a:defRPr sz="1275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121</a:t>
            </a:r>
          </a:p>
        </p:txBody>
      </p:sp>
      <p:sp>
        <p:nvSpPr>
          <p:cNvPr id="23" name="costlab5">
            <a:extLst xmlns:a="http://schemas.openxmlformats.org/drawingml/2006/main">
              <a:ext uri="{FF2B5EF4-FFF2-40B4-BE49-F238E27FC236}">
                <a16:creationId xmlns:a16="http://schemas.microsoft.com/office/drawing/2014/main" id="{CD5438E9-874A-46AD-9861-C2BB359F3E7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686425" y="5381625"/>
            <a:ext cx="914400" cy="495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defRPr sz="112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12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实际成本</a:t>
            </a:r>
          </a:p>
        </p:txBody>
      </p:sp>
      <p:sp>
        <p:nvSpPr>
          <p:cNvPr id="24" name="cost-note">
            <a:extLst xmlns:a="http://schemas.openxmlformats.org/drawingml/2006/main">
              <a:ext uri="{FF2B5EF4-FFF2-40B4-BE49-F238E27FC236}">
                <a16:creationId xmlns:a16="http://schemas.microsoft.com/office/drawing/2014/main" id="{054121BE-D6A2-4F1D-9633-69F610D32AE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71500" y="5781675"/>
            <a:ext cx="5715000" cy="2476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1111"/>
          </a:bodyPr>
          <a:lstStyle xmlns:a="http://schemas.openxmlformats.org/drawingml/2006/main"/>
          <a:p xmlns:a="http://schemas.openxmlformats.org/drawingml/2006/main">
            <a:pPr algn="l">
              <a:defRPr sz="112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12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示意指数，以标准成本=100</a:t>
            </a:r>
          </a:p>
        </p:txBody>
      </p:sp>
      <p:sp>
        <p:nvSpPr>
          <p:cNvPr id="25" name="cost-h">
            <a:extLst xmlns:a="http://schemas.openxmlformats.org/drawingml/2006/main">
              <a:ext uri="{FF2B5EF4-FFF2-40B4-BE49-F238E27FC236}">
                <a16:creationId xmlns:a16="http://schemas.microsoft.com/office/drawing/2014/main" id="{3C764A02-A5D5-47F7-80BD-6B28A88899A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953375" y="1828800"/>
            <a:ext cx="3429000" cy="4191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5556"/>
          </a:bodyPr>
          <a:lstStyle xmlns:a="http://schemas.openxmlformats.org/drawingml/2006/main"/>
          <a:p xmlns:a="http://schemas.openxmlformats.org/drawingml/2006/main">
            <a:pPr algn="l">
              <a:defRPr sz="2250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2250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数字模型回答四个问题</a:t>
            </a:r>
          </a:p>
        </p:txBody>
      </p:sp>
      <p:sp>
        <p:nvSpPr>
          <p:cNvPr id="26" name="bullet-dot-270">
            <a:extLst xmlns:a="http://schemas.openxmlformats.org/drawingml/2006/main">
              <a:ext uri="{FF2B5EF4-FFF2-40B4-BE49-F238E27FC236}">
                <a16:creationId xmlns:a16="http://schemas.microsoft.com/office/drawing/2014/main" id="{2A704590-B9C9-4F76-82A1-79E4E5C9DE1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953375" y="2638425"/>
            <a:ext cx="95250" cy="95250"/>
          </a:xfrm>
          <a:prstGeom xmlns:a="http://schemas.openxmlformats.org/drawingml/2006/main" prst="roundRect">
            <a:avLst>
              <a:gd name="adj" fmla="val 50000"/>
            </a:avLst>
          </a:prstGeom>
          <a:solidFill xmlns:a="http://schemas.openxmlformats.org/drawingml/2006/main">
            <a:srgbClr val="0A0A0A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7" name="bullet-270">
            <a:extLst xmlns:a="http://schemas.openxmlformats.org/drawingml/2006/main">
              <a:ext uri="{FF2B5EF4-FFF2-40B4-BE49-F238E27FC236}">
                <a16:creationId xmlns:a16="http://schemas.microsoft.com/office/drawing/2014/main" id="{6CB1C0B3-85FA-406E-8873-BFD352E7233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81975" y="2571750"/>
            <a:ext cx="320040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650" b="0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1650" b="0">
                <a:solidFill>
                  <a:srgbClr val="0A0A0A"/>
                </a:solidFill>
                <a:latin typeface="Arial"/>
                <a:ea typeface="Arial"/>
                <a:cs typeface="Arial"/>
              </a:rPr>
              <a:t>差异发生在哪里？</a:t>
            </a:r>
          </a:p>
        </p:txBody>
      </p:sp>
      <p:sp>
        <p:nvSpPr>
          <p:cNvPr id="28" name="bullet-dot-342">
            <a:extLst xmlns:a="http://schemas.openxmlformats.org/drawingml/2006/main">
              <a:ext uri="{FF2B5EF4-FFF2-40B4-BE49-F238E27FC236}">
                <a16:creationId xmlns:a16="http://schemas.microsoft.com/office/drawing/2014/main" id="{2784569C-AD48-4FCF-9052-C252DD26E13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953375" y="3324225"/>
            <a:ext cx="95250" cy="95250"/>
          </a:xfrm>
          <a:prstGeom xmlns:a="http://schemas.openxmlformats.org/drawingml/2006/main" prst="roundRect">
            <a:avLst>
              <a:gd name="adj" fmla="val 50000"/>
            </a:avLst>
          </a:prstGeom>
          <a:solidFill xmlns:a="http://schemas.openxmlformats.org/drawingml/2006/main">
            <a:srgbClr val="0A0A0A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9" name="bullet-342">
            <a:extLst xmlns:a="http://schemas.openxmlformats.org/drawingml/2006/main">
              <a:ext uri="{FF2B5EF4-FFF2-40B4-BE49-F238E27FC236}">
                <a16:creationId xmlns:a16="http://schemas.microsoft.com/office/drawing/2014/main" id="{E058617A-1F92-4784-8E35-B7451B5C0E6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81975" y="3257550"/>
            <a:ext cx="320040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650" b="0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1650" b="0">
                <a:solidFill>
                  <a:srgbClr val="0A0A0A"/>
                </a:solidFill>
                <a:latin typeface="Arial"/>
                <a:ea typeface="Arial"/>
                <a:cs typeface="Arial"/>
              </a:rPr>
              <a:t>由哪个单据与对象造成？</a:t>
            </a:r>
          </a:p>
        </p:txBody>
      </p:sp>
      <p:sp>
        <p:nvSpPr>
          <p:cNvPr id="30" name="bullet-dot-414">
            <a:extLst xmlns:a="http://schemas.openxmlformats.org/drawingml/2006/main">
              <a:ext uri="{FF2B5EF4-FFF2-40B4-BE49-F238E27FC236}">
                <a16:creationId xmlns:a16="http://schemas.microsoft.com/office/drawing/2014/main" id="{5D7FDD28-24B4-4F9A-B73A-9A148E8FA75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953375" y="4010025"/>
            <a:ext cx="95250" cy="95250"/>
          </a:xfrm>
          <a:prstGeom xmlns:a="http://schemas.openxmlformats.org/drawingml/2006/main" prst="roundRect">
            <a:avLst>
              <a:gd name="adj" fmla="val 50000"/>
            </a:avLst>
          </a:prstGeom>
          <a:solidFill xmlns:a="http://schemas.openxmlformats.org/drawingml/2006/main">
            <a:srgbClr val="2878F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31" name="bullet-414">
            <a:extLst xmlns:a="http://schemas.openxmlformats.org/drawingml/2006/main">
              <a:ext uri="{FF2B5EF4-FFF2-40B4-BE49-F238E27FC236}">
                <a16:creationId xmlns:a16="http://schemas.microsoft.com/office/drawing/2014/main" id="{0FD86B1A-ADAB-485A-8E27-5509B69E426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81975" y="3943350"/>
            <a:ext cx="320040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650" b="0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1650" b="0">
                <a:solidFill>
                  <a:srgbClr val="0A0A0A"/>
                </a:solidFill>
                <a:latin typeface="Arial"/>
                <a:ea typeface="Arial"/>
                <a:cs typeface="Arial"/>
              </a:rPr>
              <a:t>可以回收多少？</a:t>
            </a:r>
          </a:p>
        </p:txBody>
      </p:sp>
      <p:sp>
        <p:nvSpPr>
          <p:cNvPr id="32" name="bullet-dot-486">
            <a:extLst xmlns:a="http://schemas.openxmlformats.org/drawingml/2006/main">
              <a:ext uri="{FF2B5EF4-FFF2-40B4-BE49-F238E27FC236}">
                <a16:creationId xmlns:a16="http://schemas.microsoft.com/office/drawing/2014/main" id="{B555AC76-1487-466A-A8F3-A947108FEC8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953375" y="4695825"/>
            <a:ext cx="95250" cy="95250"/>
          </a:xfrm>
          <a:prstGeom xmlns:a="http://schemas.openxmlformats.org/drawingml/2006/main" prst="roundRect">
            <a:avLst>
              <a:gd name="adj" fmla="val 50000"/>
            </a:avLst>
          </a:prstGeom>
          <a:solidFill xmlns:a="http://schemas.openxmlformats.org/drawingml/2006/main">
            <a:srgbClr val="0A0A0A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33" name="bullet-486">
            <a:extLst xmlns:a="http://schemas.openxmlformats.org/drawingml/2006/main">
              <a:ext uri="{FF2B5EF4-FFF2-40B4-BE49-F238E27FC236}">
                <a16:creationId xmlns:a16="http://schemas.microsoft.com/office/drawing/2014/main" id="{5AEF575A-4D5A-43D6-8B4D-AF82B9FFE7E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81975" y="4629150"/>
            <a:ext cx="320040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650" b="0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1650" b="0">
                <a:solidFill>
                  <a:srgbClr val="0A0A0A"/>
                </a:solidFill>
                <a:latin typeface="Arial"/>
                <a:ea typeface="Arial"/>
                <a:cs typeface="Arial"/>
              </a:rPr>
              <a:t>如何证明没有伤害销量与品质？</a:t>
            </a:r>
          </a:p>
        </p:txBody>
      </p:sp>
    </p:spTree>
    <p:extLst>
      <p:ext uri="{BB962C8B-B14F-4D97-AF65-F5344CB8AC3E}">
        <p14:creationId xmlns:p14="http://schemas.microsoft.com/office/powerpoint/2010/main" val="1436055111"/>
      </p:ext>
    </p:extLst>
  </p:cSld>
</p:sld>
</file>

<file path=ppt/slides/slide19.xml><?xml version="1.0" encoding="utf-8"?>
<p:sld xmlns:p="http://schemas.openxmlformats.org/presentationml/2006/main">
  <p:cSld>
    <p:bg>
      <p:bgPr>
        <a:solidFill xmlns:a="http://schemas.openxmlformats.org/drawingml/2006/main">
          <a:srgbClr val="FFFFFF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8" name="eyebrow">
            <a:extLst xmlns:a="http://schemas.openxmlformats.org/drawingml/2006/main">
              <a:ext uri="{FF2B5EF4-FFF2-40B4-BE49-F238E27FC236}">
                <a16:creationId xmlns:a16="http://schemas.microsoft.com/office/drawing/2014/main" id="{F69FDD8D-E499-418B-9E3F-B36600E4D16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285750"/>
            <a:ext cx="6191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5833"/>
          </a:bodyPr>
          <a:lstStyle xmlns:a="http://schemas.openxmlformats.org/drawingml/2006/main"/>
          <a:p xmlns:a="http://schemas.openxmlformats.org/drawingml/2006/main">
            <a:pPr algn="l">
              <a:defRPr sz="1200" b="1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200" b="1">
                <a:solidFill>
                  <a:srgbClr val="5E6572"/>
                </a:solidFill>
                <a:latin typeface="Arial"/>
                <a:ea typeface="Arial"/>
                <a:cs typeface="Arial"/>
              </a:rPr>
              <a:t>SBrain · 行业数字本体与 AI 经营智脑</a:t>
            </a:r>
          </a:p>
        </p:txBody>
      </p:sp>
      <p:sp>
        <p:nvSpPr>
          <p:cNvPr id="2" name="title">
            <a:extLst xmlns:a="http://schemas.openxmlformats.org/drawingml/2006/main">
              <a:ext uri="{FF2B5EF4-FFF2-40B4-BE49-F238E27FC236}">
                <a16:creationId xmlns:a16="http://schemas.microsoft.com/office/drawing/2014/main" id="{84694ACC-B9A5-43B2-A5B8-12363880B01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647700"/>
            <a:ext cx="11049000" cy="685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3600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3600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老板、总部、区域、店长，共用一个经营认知体系</a:t>
            </a:r>
          </a:p>
        </p:txBody>
      </p:sp>
      <p:sp>
        <p:nvSpPr>
          <p:cNvPr id="3" name="page">
            <a:extLst xmlns:a="http://schemas.openxmlformats.org/drawingml/2006/main">
              <a:ext uri="{FF2B5EF4-FFF2-40B4-BE49-F238E27FC236}">
                <a16:creationId xmlns:a16="http://schemas.microsoft.com/office/drawing/2014/main" id="{148CA80A-E075-460C-853C-AB4F9DFBDEE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220450" y="6305550"/>
            <a:ext cx="571500" cy="209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68889"/>
          </a:bodyPr>
          <a:lstStyle xmlns:a="http://schemas.openxmlformats.org/drawingml/2006/main"/>
          <a:p xmlns:a="http://schemas.openxmlformats.org/drawingml/2006/main">
            <a:pPr algn="r">
              <a:defRPr sz="112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12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19</a:t>
            </a:r>
          </a:p>
        </p:txBody>
      </p:sp>
      <p:sp>
        <p:nvSpPr>
          <p:cNvPr id="4" name="role0">
            <a:extLst xmlns:a="http://schemas.openxmlformats.org/drawingml/2006/main">
              <a:ext uri="{FF2B5EF4-FFF2-40B4-BE49-F238E27FC236}">
                <a16:creationId xmlns:a16="http://schemas.microsoft.com/office/drawing/2014/main" id="{608D41C9-16A7-4472-BD9F-47B1C18CE83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1952625"/>
            <a:ext cx="2571750" cy="4191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8851"/>
          </a:bodyPr>
          <a:lstStyle xmlns:a="http://schemas.openxmlformats.org/drawingml/2006/main"/>
          <a:p xmlns:a="http://schemas.openxmlformats.org/drawingml/2006/main">
            <a:pPr algn="l">
              <a:defRPr sz="2175" b="1">
                <a:solidFill>
                  <a:srgbClr val="2878FF"/>
                </a:solidFill>
                <a:latin typeface="Arial"/>
                <a:ea typeface="Arial"/>
                <a:cs typeface="Arial"/>
              </a:defRPr>
            </a:pPr>
            <a:r>
              <a:rPr sz="2175" b="1">
                <a:solidFill>
                  <a:srgbClr val="2878FF"/>
                </a:solidFill>
                <a:latin typeface="Arial"/>
                <a:ea typeface="Arial"/>
                <a:cs typeface="Arial"/>
              </a:rPr>
              <a:t>老板</a:t>
            </a:r>
          </a:p>
        </p:txBody>
      </p:sp>
      <p:cxnSp>
        <p:nvCxnSpPr>
          <p:cNvPr id="22" name=""/>
          <p:cNvCxnSpPr/>
          <p:nvPr/>
        </p:nvCxnSpPr>
        <p:spPr>
          <a:xfrm xmlns:a="http://schemas.openxmlformats.org/drawingml/2006/main">
            <a:off x="400050" y="2533650"/>
            <a:ext cx="2524125" cy="0"/>
          </a:xfrm>
          <a:prstGeom xmlns:a="http://schemas.openxmlformats.org/drawingml/2006/main" prst="straightConnector1">
            <a:avLst/>
          </a:prstGeom>
          <a:ln xmlns:a="http://schemas.openxmlformats.org/drawingml/2006/main" w="28575">
            <a:solidFill>
              <a:srgbClr val="2878FF"/>
            </a:solidFill>
            <a:prstDash val="solid"/>
          </a:ln>
        </p:spPr>
      </p:cxnSp>
      <p:sp>
        <p:nvSpPr>
          <p:cNvPr id="6" name="roled0">
            <a:extLst xmlns:a="http://schemas.openxmlformats.org/drawingml/2006/main">
              <a:ext uri="{FF2B5EF4-FFF2-40B4-BE49-F238E27FC236}">
                <a16:creationId xmlns:a16="http://schemas.microsoft.com/office/drawing/2014/main" id="{4495F83F-C2E5-4265-BFCE-08693EF8552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3000375"/>
            <a:ext cx="2524125" cy="1000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57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57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看全局经营状态</a:t>
            </a:r>
          </a:p>
          <a:p xmlns:a="http://schemas.openxmlformats.org/drawingml/2006/main">
            <a:pPr algn="l">
              <a:defRPr sz="157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57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判断资本配置与未来风险</a:t>
            </a:r>
          </a:p>
        </p:txBody>
      </p:sp>
      <p:sp>
        <p:nvSpPr>
          <p:cNvPr id="7" name="role1">
            <a:extLst xmlns:a="http://schemas.openxmlformats.org/drawingml/2006/main">
              <a:ext uri="{FF2B5EF4-FFF2-40B4-BE49-F238E27FC236}">
                <a16:creationId xmlns:a16="http://schemas.microsoft.com/office/drawing/2014/main" id="{E71A7BB5-4C87-400B-A668-27AD27BEEEC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238500" y="1952625"/>
            <a:ext cx="2571750" cy="4191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8851"/>
          </a:bodyPr>
          <a:lstStyle xmlns:a="http://schemas.openxmlformats.org/drawingml/2006/main"/>
          <a:p xmlns:a="http://schemas.openxmlformats.org/drawingml/2006/main">
            <a:pPr algn="l">
              <a:defRPr sz="2175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2175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总部</a:t>
            </a:r>
          </a:p>
        </p:txBody>
      </p:sp>
      <p:cxnSp>
        <p:nvCxnSpPr>
          <p:cNvPr id="25" name=""/>
          <p:cNvCxnSpPr/>
          <p:nvPr/>
        </p:nvCxnSpPr>
        <p:spPr>
          <a:xfrm xmlns:a="http://schemas.openxmlformats.org/drawingml/2006/main">
            <a:off x="3238500" y="2533650"/>
            <a:ext cx="2524125" cy="0"/>
          </a:xfrm>
          <a:prstGeom xmlns:a="http://schemas.openxmlformats.org/drawingml/2006/main" prst="straightConnector1">
            <a:avLst/>
          </a:prstGeom>
          <a:ln xmlns:a="http://schemas.openxmlformats.org/drawingml/2006/main" w="9525">
            <a:solidFill>
              <a:srgbClr val="B8BCC4"/>
            </a:solidFill>
            <a:prstDash val="solid"/>
          </a:ln>
        </p:spPr>
      </p:cxnSp>
      <p:sp>
        <p:nvSpPr>
          <p:cNvPr id="9" name="roled1">
            <a:extLst xmlns:a="http://schemas.openxmlformats.org/drawingml/2006/main">
              <a:ext uri="{FF2B5EF4-FFF2-40B4-BE49-F238E27FC236}">
                <a16:creationId xmlns:a16="http://schemas.microsoft.com/office/drawing/2014/main" id="{5689E960-C26E-41F0-85FC-1CD8DBF539A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238500" y="3000375"/>
            <a:ext cx="2524125" cy="1000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57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57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构建标准与策略</a:t>
            </a:r>
          </a:p>
          <a:p xmlns:a="http://schemas.openxmlformats.org/drawingml/2006/main">
            <a:pPr algn="l">
              <a:defRPr sz="157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57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商品、供应链、人力、财务协同</a:t>
            </a:r>
          </a:p>
        </p:txBody>
      </p:sp>
      <p:sp>
        <p:nvSpPr>
          <p:cNvPr id="10" name="role2">
            <a:extLst xmlns:a="http://schemas.openxmlformats.org/drawingml/2006/main">
              <a:ext uri="{FF2B5EF4-FFF2-40B4-BE49-F238E27FC236}">
                <a16:creationId xmlns:a16="http://schemas.microsoft.com/office/drawing/2014/main" id="{1F038C9D-D5B4-4DB2-B4AE-5FEEEEC485E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76950" y="1952625"/>
            <a:ext cx="2571750" cy="4191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8851"/>
          </a:bodyPr>
          <a:lstStyle xmlns:a="http://schemas.openxmlformats.org/drawingml/2006/main"/>
          <a:p xmlns:a="http://schemas.openxmlformats.org/drawingml/2006/main">
            <a:pPr algn="l">
              <a:defRPr sz="2175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2175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区域</a:t>
            </a:r>
          </a:p>
        </p:txBody>
      </p:sp>
      <p:cxnSp>
        <p:nvCxnSpPr>
          <p:cNvPr id="28" name=""/>
          <p:cNvCxnSpPr/>
          <p:nvPr/>
        </p:nvCxnSpPr>
        <p:spPr>
          <a:xfrm xmlns:a="http://schemas.openxmlformats.org/drawingml/2006/main">
            <a:off x="6076950" y="2533650"/>
            <a:ext cx="2524125" cy="0"/>
          </a:xfrm>
          <a:prstGeom xmlns:a="http://schemas.openxmlformats.org/drawingml/2006/main" prst="straightConnector1">
            <a:avLst/>
          </a:prstGeom>
          <a:ln xmlns:a="http://schemas.openxmlformats.org/drawingml/2006/main" w="9525">
            <a:solidFill>
              <a:srgbClr val="B8BCC4"/>
            </a:solidFill>
            <a:prstDash val="solid"/>
          </a:ln>
        </p:spPr>
      </p:cxnSp>
      <p:sp>
        <p:nvSpPr>
          <p:cNvPr id="12" name="roled2">
            <a:extLst xmlns:a="http://schemas.openxmlformats.org/drawingml/2006/main">
              <a:ext uri="{FF2B5EF4-FFF2-40B4-BE49-F238E27FC236}">
                <a16:creationId xmlns:a16="http://schemas.microsoft.com/office/drawing/2014/main" id="{BD503E4C-8C43-40A9-A152-4196054197C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76950" y="3000375"/>
            <a:ext cx="2524125" cy="1000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57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57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验证问题与根因</a:t>
            </a:r>
          </a:p>
          <a:p xmlns:a="http://schemas.openxmlformats.org/drawingml/2006/main">
            <a:pPr algn="l">
              <a:defRPr sz="157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57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推动跨店执行和经验复制</a:t>
            </a:r>
          </a:p>
        </p:txBody>
      </p:sp>
      <p:sp>
        <p:nvSpPr>
          <p:cNvPr id="13" name="role3">
            <a:extLst xmlns:a="http://schemas.openxmlformats.org/drawingml/2006/main">
              <a:ext uri="{FF2B5EF4-FFF2-40B4-BE49-F238E27FC236}">
                <a16:creationId xmlns:a16="http://schemas.microsoft.com/office/drawing/2014/main" id="{57057453-BD8B-4013-AA8A-6082C1BAC8E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915400" y="1952625"/>
            <a:ext cx="2571750" cy="4191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8851"/>
          </a:bodyPr>
          <a:lstStyle xmlns:a="http://schemas.openxmlformats.org/drawingml/2006/main"/>
          <a:p xmlns:a="http://schemas.openxmlformats.org/drawingml/2006/main">
            <a:pPr algn="l">
              <a:defRPr sz="2175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2175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店长</a:t>
            </a:r>
          </a:p>
        </p:txBody>
      </p:sp>
      <p:cxnSp>
        <p:nvCxnSpPr>
          <p:cNvPr id="31" name=""/>
          <p:cNvCxnSpPr/>
          <p:nvPr/>
        </p:nvCxnSpPr>
        <p:spPr>
          <a:xfrm xmlns:a="http://schemas.openxmlformats.org/drawingml/2006/main">
            <a:off x="8915400" y="2533650"/>
            <a:ext cx="2524125" cy="0"/>
          </a:xfrm>
          <a:prstGeom xmlns:a="http://schemas.openxmlformats.org/drawingml/2006/main" prst="straightConnector1">
            <a:avLst/>
          </a:prstGeom>
          <a:ln xmlns:a="http://schemas.openxmlformats.org/drawingml/2006/main" w="9525">
            <a:solidFill>
              <a:srgbClr val="B8BCC4"/>
            </a:solidFill>
            <a:prstDash val="solid"/>
          </a:ln>
        </p:spPr>
      </p:cxnSp>
      <p:sp>
        <p:nvSpPr>
          <p:cNvPr id="15" name="roled3">
            <a:extLst xmlns:a="http://schemas.openxmlformats.org/drawingml/2006/main">
              <a:ext uri="{FF2B5EF4-FFF2-40B4-BE49-F238E27FC236}">
                <a16:creationId xmlns:a16="http://schemas.microsoft.com/office/drawing/2014/main" id="{5BB02346-DDC9-404E-9A4B-8CEA25D4A21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915400" y="3000375"/>
            <a:ext cx="2524125" cy="1000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57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57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接收现场任务</a:t>
            </a:r>
          </a:p>
          <a:p xmlns:a="http://schemas.openxmlformats.org/drawingml/2006/main">
            <a:pPr algn="l">
              <a:defRPr sz="157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57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执行、举证并反馈经营结果</a:t>
            </a:r>
          </a:p>
        </p:txBody>
      </p:sp>
      <p:sp>
        <p:nvSpPr>
          <p:cNvPr id="16" name="role-flow">
            <a:extLst xmlns:a="http://schemas.openxmlformats.org/drawingml/2006/main">
              <a:ext uri="{FF2B5EF4-FFF2-40B4-BE49-F238E27FC236}">
                <a16:creationId xmlns:a16="http://schemas.microsoft.com/office/drawing/2014/main" id="{FCBD3FCA-F5A2-4C89-9566-E2CF155FD8B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4953000"/>
            <a:ext cx="11391900" cy="781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EAF5FB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7" name="role-flow-text">
            <a:extLst xmlns:a="http://schemas.openxmlformats.org/drawingml/2006/main">
              <a:ext uri="{FF2B5EF4-FFF2-40B4-BE49-F238E27FC236}">
                <a16:creationId xmlns:a16="http://schemas.microsoft.com/office/drawing/2014/main" id="{1B3D013F-7E26-4A34-9813-4C7FC6156B6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5143500"/>
            <a:ext cx="10858500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defRPr sz="1950" b="1">
                <a:solidFill>
                  <a:srgbClr val="2878FF"/>
                </a:solidFill>
                <a:latin typeface="Arial"/>
                <a:ea typeface="Arial"/>
                <a:cs typeface="Arial"/>
              </a:defRPr>
            </a:pPr>
            <a:r>
              <a:rPr sz="1950" b="1">
                <a:solidFill>
                  <a:srgbClr val="2878FF"/>
                </a:solidFill>
                <a:latin typeface="Arial"/>
                <a:ea typeface="Arial"/>
                <a:cs typeface="Arial"/>
              </a:rPr>
              <a:t>老板定方向 → 总部建模型与策略 → 区域推动验证 → 店长现场执行 → 经营结果反向校准智脑</a:t>
            </a:r>
          </a:p>
        </p:txBody>
      </p:sp>
    </p:spTree>
    <p:extLst>
      <p:ext uri="{BB962C8B-B14F-4D97-AF65-F5344CB8AC3E}">
        <p14:creationId xmlns:p14="http://schemas.microsoft.com/office/powerpoint/2010/main" val="642565906"/>
      </p:ext>
    </p:extLst>
  </p:cSld>
</p:sld>
</file>

<file path=ppt/slides/slide2.xml><?xml version="1.0" encoding="utf-8"?>
<p:sld xmlns:p="http://schemas.openxmlformats.org/presentationml/2006/main">
  <p:cSld>
    <p:bg>
      <p:bgPr>
        <a:solidFill xmlns:a="http://schemas.openxmlformats.org/drawingml/2006/main">
          <a:srgbClr val="FFFFFF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7" name="eyebrow">
            <a:extLst xmlns:a="http://schemas.openxmlformats.org/drawingml/2006/main">
              <a:ext uri="{FF2B5EF4-FFF2-40B4-BE49-F238E27FC236}">
                <a16:creationId xmlns:a16="http://schemas.microsoft.com/office/drawing/2014/main" id="{113BF38C-2B7C-43B4-BDEB-B13DB243B0F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285750"/>
            <a:ext cx="6191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5833"/>
          </a:bodyPr>
          <a:lstStyle xmlns:a="http://schemas.openxmlformats.org/drawingml/2006/main"/>
          <a:p xmlns:a="http://schemas.openxmlformats.org/drawingml/2006/main">
            <a:pPr algn="l">
              <a:defRPr sz="1200" b="1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200" b="1">
                <a:solidFill>
                  <a:srgbClr val="5E6572"/>
                </a:solidFill>
                <a:latin typeface="Arial"/>
                <a:ea typeface="Arial"/>
                <a:cs typeface="Arial"/>
              </a:rPr>
              <a:t>SBrain · 行业数字本体与 AI 经营智脑</a:t>
            </a:r>
          </a:p>
        </p:txBody>
      </p:sp>
      <p:sp>
        <p:nvSpPr>
          <p:cNvPr id="2" name="title">
            <a:extLst xmlns:a="http://schemas.openxmlformats.org/drawingml/2006/main">
              <a:ext uri="{FF2B5EF4-FFF2-40B4-BE49-F238E27FC236}">
                <a16:creationId xmlns:a16="http://schemas.microsoft.com/office/drawing/2014/main" id="{038A58C9-C63A-4DF3-8D23-62E974C9F95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647700"/>
            <a:ext cx="11049000" cy="685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3600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3600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不再建系统，而是建立统一经营认知</a:t>
            </a:r>
          </a:p>
        </p:txBody>
      </p:sp>
      <p:sp>
        <p:nvSpPr>
          <p:cNvPr id="3" name="page">
            <a:extLst xmlns:a="http://schemas.openxmlformats.org/drawingml/2006/main">
              <a:ext uri="{FF2B5EF4-FFF2-40B4-BE49-F238E27FC236}">
                <a16:creationId xmlns:a16="http://schemas.microsoft.com/office/drawing/2014/main" id="{196A5BB5-C196-4CE7-9BD1-74BE07626B3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220450" y="6305550"/>
            <a:ext cx="571500" cy="209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68889"/>
          </a:bodyPr>
          <a:lstStyle xmlns:a="http://schemas.openxmlformats.org/drawingml/2006/main"/>
          <a:p xmlns:a="http://schemas.openxmlformats.org/drawingml/2006/main">
            <a:pPr algn="r">
              <a:defRPr sz="112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12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02</a:t>
            </a:r>
          </a:p>
        </p:txBody>
      </p:sp>
      <p:sp>
        <p:nvSpPr>
          <p:cNvPr id="4" name="n0">
            <a:extLst xmlns:a="http://schemas.openxmlformats.org/drawingml/2006/main">
              <a:ext uri="{FF2B5EF4-FFF2-40B4-BE49-F238E27FC236}">
                <a16:creationId xmlns:a16="http://schemas.microsoft.com/office/drawing/2014/main" id="{6A1F8163-C84A-4AB7-A296-95CC609C250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1952625"/>
            <a:ext cx="762000" cy="495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8148"/>
          </a:bodyPr>
          <a:lstStyle xmlns:a="http://schemas.openxmlformats.org/drawingml/2006/main"/>
          <a:p xmlns:a="http://schemas.openxmlformats.org/drawingml/2006/main">
            <a:pPr algn="l">
              <a:defRPr sz="2700" b="1">
                <a:solidFill>
                  <a:srgbClr val="2878FF"/>
                </a:solidFill>
                <a:latin typeface="Arial"/>
                <a:ea typeface="Arial"/>
                <a:cs typeface="Arial"/>
              </a:defRPr>
            </a:pPr>
            <a:r>
              <a:rPr sz="2700" b="1">
                <a:solidFill>
                  <a:srgbClr val="2878FF"/>
                </a:solidFill>
                <a:latin typeface="Arial"/>
                <a:ea typeface="Arial"/>
                <a:cs typeface="Arial"/>
              </a:rPr>
              <a:t>01</a:t>
            </a:r>
          </a:p>
        </p:txBody>
      </p:sp>
      <p:cxnSp>
        <p:nvCxnSpPr>
          <p:cNvPr id="21" name=""/>
          <p:cNvCxnSpPr/>
          <p:nvPr/>
        </p:nvCxnSpPr>
        <p:spPr>
          <a:xfrm xmlns:a="http://schemas.openxmlformats.org/drawingml/2006/main">
            <a:off x="400050" y="2571750"/>
            <a:ext cx="3333750" cy="0"/>
          </a:xfrm>
          <a:prstGeom xmlns:a="http://schemas.openxmlformats.org/drawingml/2006/main" prst="straightConnector1">
            <a:avLst/>
          </a:prstGeom>
          <a:ln xmlns:a="http://schemas.openxmlformats.org/drawingml/2006/main" w="9525">
            <a:solidFill>
              <a:srgbClr val="B8BCC4"/>
            </a:solidFill>
            <a:prstDash val="solid"/>
          </a:ln>
        </p:spPr>
      </p:cxnSp>
      <p:sp>
        <p:nvSpPr>
          <p:cNvPr id="6" name="h0">
            <a:extLst xmlns:a="http://schemas.openxmlformats.org/drawingml/2006/main">
              <a:ext uri="{FF2B5EF4-FFF2-40B4-BE49-F238E27FC236}">
                <a16:creationId xmlns:a16="http://schemas.microsoft.com/office/drawing/2014/main" id="{14DB8149-E573-4CF5-9760-303CC2785F4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2857500"/>
            <a:ext cx="3333750" cy="457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2250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2250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不替换现有系统</a:t>
            </a:r>
          </a:p>
        </p:txBody>
      </p:sp>
      <p:sp>
        <p:nvSpPr>
          <p:cNvPr id="7" name="b0">
            <a:extLst xmlns:a="http://schemas.openxmlformats.org/drawingml/2006/main">
              <a:ext uri="{FF2B5EF4-FFF2-40B4-BE49-F238E27FC236}">
                <a16:creationId xmlns:a16="http://schemas.microsoft.com/office/drawing/2014/main" id="{72A98CBC-A45C-4E4D-935F-253B50347FE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3486150"/>
            <a:ext cx="3333750" cy="1190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650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650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连接 POS、ERP、会员、供应链、财务与人事，让已有系统继续发挥作用</a:t>
            </a:r>
          </a:p>
        </p:txBody>
      </p:sp>
      <p:sp>
        <p:nvSpPr>
          <p:cNvPr id="8" name="n1">
            <a:extLst xmlns:a="http://schemas.openxmlformats.org/drawingml/2006/main">
              <a:ext uri="{FF2B5EF4-FFF2-40B4-BE49-F238E27FC236}">
                <a16:creationId xmlns:a16="http://schemas.microsoft.com/office/drawing/2014/main" id="{20EB6CAB-D4C0-4CD8-9BEA-B1E68F67588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57675" y="1952625"/>
            <a:ext cx="762000" cy="495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8148"/>
          </a:bodyPr>
          <a:lstStyle xmlns:a="http://schemas.openxmlformats.org/drawingml/2006/main"/>
          <a:p xmlns:a="http://schemas.openxmlformats.org/drawingml/2006/main">
            <a:pPr algn="l">
              <a:defRPr sz="2700" b="1">
                <a:solidFill>
                  <a:srgbClr val="2878FF"/>
                </a:solidFill>
                <a:latin typeface="Arial"/>
                <a:ea typeface="Arial"/>
                <a:cs typeface="Arial"/>
              </a:defRPr>
            </a:pPr>
            <a:r>
              <a:rPr sz="2700" b="1">
                <a:solidFill>
                  <a:srgbClr val="2878FF"/>
                </a:solidFill>
                <a:latin typeface="Arial"/>
                <a:ea typeface="Arial"/>
                <a:cs typeface="Arial"/>
              </a:rPr>
              <a:t>02</a:t>
            </a:r>
          </a:p>
        </p:txBody>
      </p:sp>
      <p:cxnSp>
        <p:nvCxnSpPr>
          <p:cNvPr id="25" name=""/>
          <p:cNvCxnSpPr/>
          <p:nvPr/>
        </p:nvCxnSpPr>
        <p:spPr>
          <a:xfrm xmlns:a="http://schemas.openxmlformats.org/drawingml/2006/main">
            <a:off x="4257675" y="2571750"/>
            <a:ext cx="3333750" cy="0"/>
          </a:xfrm>
          <a:prstGeom xmlns:a="http://schemas.openxmlformats.org/drawingml/2006/main" prst="straightConnector1">
            <a:avLst/>
          </a:prstGeom>
          <a:ln xmlns:a="http://schemas.openxmlformats.org/drawingml/2006/main" w="9525">
            <a:solidFill>
              <a:srgbClr val="B8BCC4"/>
            </a:solidFill>
            <a:prstDash val="solid"/>
          </a:ln>
        </p:spPr>
      </p:cxnSp>
      <p:sp>
        <p:nvSpPr>
          <p:cNvPr id="10" name="h1">
            <a:extLst xmlns:a="http://schemas.openxmlformats.org/drawingml/2006/main">
              <a:ext uri="{FF2B5EF4-FFF2-40B4-BE49-F238E27FC236}">
                <a16:creationId xmlns:a16="http://schemas.microsoft.com/office/drawing/2014/main" id="{D2F80B9C-56F8-4F87-A1F8-65AFB588396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57675" y="2857500"/>
            <a:ext cx="3333750" cy="457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2250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2250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不增加一线负担</a:t>
            </a:r>
          </a:p>
        </p:txBody>
      </p:sp>
      <p:sp>
        <p:nvSpPr>
          <p:cNvPr id="11" name="b1">
            <a:extLst xmlns:a="http://schemas.openxmlformats.org/drawingml/2006/main">
              <a:ext uri="{FF2B5EF4-FFF2-40B4-BE49-F238E27FC236}">
                <a16:creationId xmlns:a16="http://schemas.microsoft.com/office/drawing/2014/main" id="{C294D467-C887-4C6C-9EBD-976B233F4C3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57675" y="3486150"/>
            <a:ext cx="3333750" cy="1190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650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650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复用现有数据与管理流程，不要求门店重复填报、重新生产数据</a:t>
            </a:r>
          </a:p>
        </p:txBody>
      </p:sp>
      <p:sp>
        <p:nvSpPr>
          <p:cNvPr id="12" name="n2">
            <a:extLst xmlns:a="http://schemas.openxmlformats.org/drawingml/2006/main">
              <a:ext uri="{FF2B5EF4-FFF2-40B4-BE49-F238E27FC236}">
                <a16:creationId xmlns:a16="http://schemas.microsoft.com/office/drawing/2014/main" id="{5F499B14-9B33-483B-AB38-36A3450F6D0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15300" y="1952625"/>
            <a:ext cx="762000" cy="495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8148"/>
          </a:bodyPr>
          <a:lstStyle xmlns:a="http://schemas.openxmlformats.org/drawingml/2006/main"/>
          <a:p xmlns:a="http://schemas.openxmlformats.org/drawingml/2006/main">
            <a:pPr algn="l">
              <a:defRPr sz="2700" b="1">
                <a:solidFill>
                  <a:srgbClr val="2878FF"/>
                </a:solidFill>
                <a:latin typeface="Arial"/>
                <a:ea typeface="Arial"/>
                <a:cs typeface="Arial"/>
              </a:defRPr>
            </a:pPr>
            <a:r>
              <a:rPr sz="2700" b="1">
                <a:solidFill>
                  <a:srgbClr val="2878FF"/>
                </a:solidFill>
                <a:latin typeface="Arial"/>
                <a:ea typeface="Arial"/>
                <a:cs typeface="Arial"/>
              </a:rPr>
              <a:t>03</a:t>
            </a:r>
          </a:p>
        </p:txBody>
      </p:sp>
      <p:cxnSp>
        <p:nvCxnSpPr>
          <p:cNvPr id="29" name=""/>
          <p:cNvCxnSpPr/>
          <p:nvPr/>
        </p:nvCxnSpPr>
        <p:spPr>
          <a:xfrm xmlns:a="http://schemas.openxmlformats.org/drawingml/2006/main">
            <a:off x="8115300" y="2571750"/>
            <a:ext cx="3333750" cy="0"/>
          </a:xfrm>
          <a:prstGeom xmlns:a="http://schemas.openxmlformats.org/drawingml/2006/main" prst="straightConnector1">
            <a:avLst/>
          </a:prstGeom>
          <a:ln xmlns:a="http://schemas.openxmlformats.org/drawingml/2006/main" w="9525">
            <a:solidFill>
              <a:srgbClr val="B8BCC4"/>
            </a:solidFill>
            <a:prstDash val="solid"/>
          </a:ln>
        </p:spPr>
      </p:cxnSp>
      <p:sp>
        <p:nvSpPr>
          <p:cNvPr id="14" name="h2">
            <a:extLst xmlns:a="http://schemas.openxmlformats.org/drawingml/2006/main">
              <a:ext uri="{FF2B5EF4-FFF2-40B4-BE49-F238E27FC236}">
                <a16:creationId xmlns:a16="http://schemas.microsoft.com/office/drawing/2014/main" id="{3602DDBB-67F0-4A4B-8873-034919A6E59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15300" y="2857500"/>
            <a:ext cx="3333750" cy="457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2250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2250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不止于数据展示</a:t>
            </a:r>
          </a:p>
        </p:txBody>
      </p:sp>
      <p:sp>
        <p:nvSpPr>
          <p:cNvPr id="15" name="b2">
            <a:extLst xmlns:a="http://schemas.openxmlformats.org/drawingml/2006/main">
              <a:ext uri="{FF2B5EF4-FFF2-40B4-BE49-F238E27FC236}">
                <a16:creationId xmlns:a16="http://schemas.microsoft.com/office/drawing/2014/main" id="{DCB4405F-D556-430A-9A75-B64CC5B9A3D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15300" y="3486150"/>
            <a:ext cx="3333750" cy="1190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650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650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用行业模型解释数据关系，把经营现状转化为判断、建议与行动</a:t>
            </a:r>
          </a:p>
        </p:txBody>
      </p:sp>
      <p:sp>
        <p:nvSpPr>
          <p:cNvPr id="16" name="takeaway">
            <a:extLst xmlns:a="http://schemas.openxmlformats.org/drawingml/2006/main">
              <a:ext uri="{FF2B5EF4-FFF2-40B4-BE49-F238E27FC236}">
                <a16:creationId xmlns:a16="http://schemas.microsoft.com/office/drawing/2014/main" id="{061E89E0-F079-479D-879F-1755B4FA0BD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5562600"/>
            <a:ext cx="1057275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2100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真正的数字化价值，是让企业拥有统一、准确、可推演的经营语言。</a:t>
            </a:r>
          </a:p>
        </p:txBody>
      </p:sp>
    </p:spTree>
    <p:extLst>
      <p:ext uri="{BB962C8B-B14F-4D97-AF65-F5344CB8AC3E}">
        <p14:creationId xmlns:p14="http://schemas.microsoft.com/office/powerpoint/2010/main" val="478172015"/>
      </p:ext>
    </p:extLst>
  </p:cSld>
</p:sld>
</file>

<file path=ppt/slides/slide20.xml><?xml version="1.0" encoding="utf-8"?>
<p:sld xmlns:p="http://schemas.openxmlformats.org/presentationml/2006/main">
  <p:cSld>
    <p:bg>
      <p:bgPr>
        <a:solidFill xmlns:a="http://schemas.openxmlformats.org/drawingml/2006/main">
          <a:srgbClr val="FFFFFF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0" name="eyebrow">
            <a:extLst xmlns:a="http://schemas.openxmlformats.org/drawingml/2006/main">
              <a:ext uri="{FF2B5EF4-FFF2-40B4-BE49-F238E27FC236}">
                <a16:creationId xmlns:a16="http://schemas.microsoft.com/office/drawing/2014/main" id="{B14247C8-AD62-44D1-8F21-0524BFC1C31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285750"/>
            <a:ext cx="6191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5833"/>
          </a:bodyPr>
          <a:lstStyle xmlns:a="http://schemas.openxmlformats.org/drawingml/2006/main"/>
          <a:p xmlns:a="http://schemas.openxmlformats.org/drawingml/2006/main">
            <a:pPr algn="l">
              <a:defRPr sz="1200" b="1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200" b="1">
                <a:solidFill>
                  <a:srgbClr val="5E6572"/>
                </a:solidFill>
                <a:latin typeface="Arial"/>
                <a:ea typeface="Arial"/>
                <a:cs typeface="Arial"/>
              </a:rPr>
              <a:t>SBrain · 行业数字本体与 AI 经营智脑</a:t>
            </a:r>
          </a:p>
        </p:txBody>
      </p:sp>
      <p:sp>
        <p:nvSpPr>
          <p:cNvPr id="2" name="title">
            <a:extLst xmlns:a="http://schemas.openxmlformats.org/drawingml/2006/main">
              <a:ext uri="{FF2B5EF4-FFF2-40B4-BE49-F238E27FC236}">
                <a16:creationId xmlns:a16="http://schemas.microsoft.com/office/drawing/2014/main" id="{06C1A99A-1E66-4B6F-9422-B2ACD6185D3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647700"/>
            <a:ext cx="11049000" cy="685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3600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3600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生产数据保密，从架构与使用方式同时控制</a:t>
            </a:r>
          </a:p>
        </p:txBody>
      </p:sp>
      <p:sp>
        <p:nvSpPr>
          <p:cNvPr id="3" name="page">
            <a:extLst xmlns:a="http://schemas.openxmlformats.org/drawingml/2006/main">
              <a:ext uri="{FF2B5EF4-FFF2-40B4-BE49-F238E27FC236}">
                <a16:creationId xmlns:a16="http://schemas.microsoft.com/office/drawing/2014/main" id="{4F09973B-4A2D-49D3-AF88-D69783D91CF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220450" y="6305550"/>
            <a:ext cx="571500" cy="209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68889"/>
          </a:bodyPr>
          <a:lstStyle xmlns:a="http://schemas.openxmlformats.org/drawingml/2006/main"/>
          <a:p xmlns:a="http://schemas.openxmlformats.org/drawingml/2006/main">
            <a:pPr algn="r">
              <a:defRPr sz="112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12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20</a:t>
            </a:r>
          </a:p>
        </p:txBody>
      </p:sp>
      <p:sp>
        <p:nvSpPr>
          <p:cNvPr id="4" name="secno0">
            <a:extLst xmlns:a="http://schemas.openxmlformats.org/drawingml/2006/main">
              <a:ext uri="{FF2B5EF4-FFF2-40B4-BE49-F238E27FC236}">
                <a16:creationId xmlns:a16="http://schemas.microsoft.com/office/drawing/2014/main" id="{08909537-4315-4ED4-A9CE-4182EAEDFEB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1714500"/>
            <a:ext cx="5524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7436"/>
          </a:bodyPr>
          <a:lstStyle xmlns:a="http://schemas.openxmlformats.org/drawingml/2006/main"/>
          <a:p xmlns:a="http://schemas.openxmlformats.org/drawingml/2006/main">
            <a:pPr algn="l">
              <a:defRPr sz="1950" b="1">
                <a:solidFill>
                  <a:srgbClr val="2878FF"/>
                </a:solidFill>
                <a:latin typeface="Arial"/>
                <a:ea typeface="Arial"/>
                <a:cs typeface="Arial"/>
              </a:defRPr>
            </a:pPr>
            <a:r>
              <a:rPr sz="1950" b="1">
                <a:solidFill>
                  <a:srgbClr val="2878FF"/>
                </a:solidFill>
                <a:latin typeface="Arial"/>
                <a:ea typeface="Arial"/>
                <a:cs typeface="Arial"/>
              </a:rPr>
              <a:t>01</a:t>
            </a:r>
          </a:p>
        </p:txBody>
      </p:sp>
      <p:sp>
        <p:nvSpPr>
          <p:cNvPr id="5" name="sech0">
            <a:extLst xmlns:a="http://schemas.openxmlformats.org/drawingml/2006/main">
              <a:ext uri="{FF2B5EF4-FFF2-40B4-BE49-F238E27FC236}">
                <a16:creationId xmlns:a16="http://schemas.microsoft.com/office/drawing/2014/main" id="{C575D5D4-D4CA-49C0-B9E9-A8A8B8E0C2B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90625" y="1714500"/>
            <a:ext cx="1905000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2025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2025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部署边界</a:t>
            </a:r>
          </a:p>
        </p:txBody>
      </p:sp>
      <p:sp>
        <p:nvSpPr>
          <p:cNvPr id="6" name="secb0">
            <a:extLst xmlns:a="http://schemas.openxmlformats.org/drawingml/2006/main">
              <a:ext uri="{FF2B5EF4-FFF2-40B4-BE49-F238E27FC236}">
                <a16:creationId xmlns:a16="http://schemas.microsoft.com/office/drawing/2014/main" id="{C1E65676-62D4-43D6-ABB4-A68FD549725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333750" y="1714500"/>
            <a:ext cx="7620000" cy="590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57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57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支持专有环境部署</a:t>
            </a:r>
          </a:p>
          <a:p xmlns:a="http://schemas.openxmlformats.org/drawingml/2006/main">
            <a:pPr algn="l">
              <a:defRPr sz="157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57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生产数据不进入公开演示资产</a:t>
            </a:r>
          </a:p>
        </p:txBody>
      </p:sp>
      <p:cxnSp>
        <p:nvCxnSpPr>
          <p:cNvPr id="26" name=""/>
          <p:cNvCxnSpPr/>
          <p:nvPr/>
        </p:nvCxnSpPr>
        <p:spPr>
          <a:xfrm xmlns:a="http://schemas.openxmlformats.org/drawingml/2006/main">
            <a:off x="400050" y="2514600"/>
            <a:ext cx="11391900" cy="0"/>
          </a:xfrm>
          <a:prstGeom xmlns:a="http://schemas.openxmlformats.org/drawingml/2006/main" prst="straightConnector1">
            <a:avLst/>
          </a:prstGeom>
          <a:ln xmlns:a="http://schemas.openxmlformats.org/drawingml/2006/main" w="9525">
            <a:solidFill>
              <a:srgbClr val="B8BCC4"/>
            </a:solidFill>
            <a:prstDash val="solid"/>
          </a:ln>
        </p:spPr>
      </p:cxnSp>
      <p:sp>
        <p:nvSpPr>
          <p:cNvPr id="8" name="secno1">
            <a:extLst xmlns:a="http://schemas.openxmlformats.org/drawingml/2006/main">
              <a:ext uri="{FF2B5EF4-FFF2-40B4-BE49-F238E27FC236}">
                <a16:creationId xmlns:a16="http://schemas.microsoft.com/office/drawing/2014/main" id="{5CE56CC9-C628-473B-9085-8C665A21684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2743200"/>
            <a:ext cx="5524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7436"/>
          </a:bodyPr>
          <a:lstStyle xmlns:a="http://schemas.openxmlformats.org/drawingml/2006/main"/>
          <a:p xmlns:a="http://schemas.openxmlformats.org/drawingml/2006/main">
            <a:pPr algn="l">
              <a:defRPr sz="1950" b="1">
                <a:solidFill>
                  <a:srgbClr val="2878FF"/>
                </a:solidFill>
                <a:latin typeface="Arial"/>
                <a:ea typeface="Arial"/>
                <a:cs typeface="Arial"/>
              </a:defRPr>
            </a:pPr>
            <a:r>
              <a:rPr sz="1950" b="1">
                <a:solidFill>
                  <a:srgbClr val="2878FF"/>
                </a:solidFill>
                <a:latin typeface="Arial"/>
                <a:ea typeface="Arial"/>
                <a:cs typeface="Arial"/>
              </a:rPr>
              <a:t>02</a:t>
            </a:r>
          </a:p>
        </p:txBody>
      </p:sp>
      <p:sp>
        <p:nvSpPr>
          <p:cNvPr id="9" name="sech1">
            <a:extLst xmlns:a="http://schemas.openxmlformats.org/drawingml/2006/main">
              <a:ext uri="{FF2B5EF4-FFF2-40B4-BE49-F238E27FC236}">
                <a16:creationId xmlns:a16="http://schemas.microsoft.com/office/drawing/2014/main" id="{2005A418-B042-46D8-BBD3-29A2C2C10F4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90625" y="2743200"/>
            <a:ext cx="1905000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2025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2025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权限边界</a:t>
            </a:r>
          </a:p>
        </p:txBody>
      </p:sp>
      <p:sp>
        <p:nvSpPr>
          <p:cNvPr id="10" name="secb1">
            <a:extLst xmlns:a="http://schemas.openxmlformats.org/drawingml/2006/main">
              <a:ext uri="{FF2B5EF4-FFF2-40B4-BE49-F238E27FC236}">
                <a16:creationId xmlns:a16="http://schemas.microsoft.com/office/drawing/2014/main" id="{2893CF1C-6519-4675-B1EC-15D48DFA1A7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333750" y="2743200"/>
            <a:ext cx="7620000" cy="590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57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57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总部、区域、门店、部门分角色授权</a:t>
            </a:r>
          </a:p>
          <a:p xmlns:a="http://schemas.openxmlformats.org/drawingml/2006/main">
            <a:pPr algn="l">
              <a:defRPr sz="157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57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最小权限访问</a:t>
            </a:r>
          </a:p>
        </p:txBody>
      </p:sp>
      <p:cxnSp>
        <p:nvCxnSpPr>
          <p:cNvPr id="30" name=""/>
          <p:cNvCxnSpPr/>
          <p:nvPr/>
        </p:nvCxnSpPr>
        <p:spPr>
          <a:xfrm xmlns:a="http://schemas.openxmlformats.org/drawingml/2006/main">
            <a:off x="400050" y="3543300"/>
            <a:ext cx="11391900" cy="0"/>
          </a:xfrm>
          <a:prstGeom xmlns:a="http://schemas.openxmlformats.org/drawingml/2006/main" prst="straightConnector1">
            <a:avLst/>
          </a:prstGeom>
          <a:ln xmlns:a="http://schemas.openxmlformats.org/drawingml/2006/main" w="9525">
            <a:solidFill>
              <a:srgbClr val="B8BCC4"/>
            </a:solidFill>
            <a:prstDash val="solid"/>
          </a:ln>
        </p:spPr>
      </p:cxnSp>
      <p:sp>
        <p:nvSpPr>
          <p:cNvPr id="12" name="secno2">
            <a:extLst xmlns:a="http://schemas.openxmlformats.org/drawingml/2006/main">
              <a:ext uri="{FF2B5EF4-FFF2-40B4-BE49-F238E27FC236}">
                <a16:creationId xmlns:a16="http://schemas.microsoft.com/office/drawing/2014/main" id="{C081D6E8-C247-477C-B758-BA75806268C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3771900"/>
            <a:ext cx="5524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7436"/>
          </a:bodyPr>
          <a:lstStyle xmlns:a="http://schemas.openxmlformats.org/drawingml/2006/main"/>
          <a:p xmlns:a="http://schemas.openxmlformats.org/drawingml/2006/main">
            <a:pPr algn="l">
              <a:defRPr sz="1950" b="1">
                <a:solidFill>
                  <a:srgbClr val="2878FF"/>
                </a:solidFill>
                <a:latin typeface="Arial"/>
                <a:ea typeface="Arial"/>
                <a:cs typeface="Arial"/>
              </a:defRPr>
            </a:pPr>
            <a:r>
              <a:rPr sz="1950" b="1">
                <a:solidFill>
                  <a:srgbClr val="2878FF"/>
                </a:solidFill>
                <a:latin typeface="Arial"/>
                <a:ea typeface="Arial"/>
                <a:cs typeface="Arial"/>
              </a:rPr>
              <a:t>03</a:t>
            </a:r>
          </a:p>
        </p:txBody>
      </p:sp>
      <p:sp>
        <p:nvSpPr>
          <p:cNvPr id="13" name="sech2">
            <a:extLst xmlns:a="http://schemas.openxmlformats.org/drawingml/2006/main">
              <a:ext uri="{FF2B5EF4-FFF2-40B4-BE49-F238E27FC236}">
                <a16:creationId xmlns:a16="http://schemas.microsoft.com/office/drawing/2014/main" id="{E22B1736-DBD9-4A4A-95C5-0806424F066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90625" y="3771900"/>
            <a:ext cx="1905000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2025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2025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AI 边界</a:t>
            </a:r>
          </a:p>
        </p:txBody>
      </p:sp>
      <p:sp>
        <p:nvSpPr>
          <p:cNvPr id="14" name="secb2">
            <a:extLst xmlns:a="http://schemas.openxmlformats.org/drawingml/2006/main">
              <a:ext uri="{FF2B5EF4-FFF2-40B4-BE49-F238E27FC236}">
                <a16:creationId xmlns:a16="http://schemas.microsoft.com/office/drawing/2014/main" id="{2216714C-3162-477F-B9CE-E2D0326DFC7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333750" y="3771900"/>
            <a:ext cx="7620000" cy="590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57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57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敏感字段脱敏或不入模型</a:t>
            </a:r>
          </a:p>
          <a:p xmlns:a="http://schemas.openxmlformats.org/drawingml/2006/main">
            <a:pPr algn="l">
              <a:defRPr sz="157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57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提示词与结果可审计</a:t>
            </a:r>
          </a:p>
        </p:txBody>
      </p:sp>
      <p:cxnSp>
        <p:nvCxnSpPr>
          <p:cNvPr id="34" name=""/>
          <p:cNvCxnSpPr/>
          <p:nvPr/>
        </p:nvCxnSpPr>
        <p:spPr>
          <a:xfrm xmlns:a="http://schemas.openxmlformats.org/drawingml/2006/main">
            <a:off x="400050" y="4572000"/>
            <a:ext cx="11391900" cy="0"/>
          </a:xfrm>
          <a:prstGeom xmlns:a="http://schemas.openxmlformats.org/drawingml/2006/main" prst="straightConnector1">
            <a:avLst/>
          </a:prstGeom>
          <a:ln xmlns:a="http://schemas.openxmlformats.org/drawingml/2006/main" w="9525">
            <a:solidFill>
              <a:srgbClr val="B8BCC4"/>
            </a:solidFill>
            <a:prstDash val="solid"/>
          </a:ln>
        </p:spPr>
      </p:cxnSp>
      <p:sp>
        <p:nvSpPr>
          <p:cNvPr id="16" name="secno3">
            <a:extLst xmlns:a="http://schemas.openxmlformats.org/drawingml/2006/main">
              <a:ext uri="{FF2B5EF4-FFF2-40B4-BE49-F238E27FC236}">
                <a16:creationId xmlns:a16="http://schemas.microsoft.com/office/drawing/2014/main" id="{58705DE3-9D6A-42A9-9948-0F942046878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4800600"/>
            <a:ext cx="5524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7436"/>
          </a:bodyPr>
          <a:lstStyle xmlns:a="http://schemas.openxmlformats.org/drawingml/2006/main"/>
          <a:p xmlns:a="http://schemas.openxmlformats.org/drawingml/2006/main">
            <a:pPr algn="l">
              <a:defRPr sz="1950" b="1">
                <a:solidFill>
                  <a:srgbClr val="2878FF"/>
                </a:solidFill>
                <a:latin typeface="Arial"/>
                <a:ea typeface="Arial"/>
                <a:cs typeface="Arial"/>
              </a:defRPr>
            </a:pPr>
            <a:r>
              <a:rPr sz="1950" b="1">
                <a:solidFill>
                  <a:srgbClr val="2878FF"/>
                </a:solidFill>
                <a:latin typeface="Arial"/>
                <a:ea typeface="Arial"/>
                <a:cs typeface="Arial"/>
              </a:rPr>
              <a:t>04</a:t>
            </a:r>
          </a:p>
        </p:txBody>
      </p:sp>
      <p:sp>
        <p:nvSpPr>
          <p:cNvPr id="17" name="sech3">
            <a:extLst xmlns:a="http://schemas.openxmlformats.org/drawingml/2006/main">
              <a:ext uri="{FF2B5EF4-FFF2-40B4-BE49-F238E27FC236}">
                <a16:creationId xmlns:a16="http://schemas.microsoft.com/office/drawing/2014/main" id="{F68862D7-5018-450F-A3F4-475195E3BF0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90625" y="4800600"/>
            <a:ext cx="1905000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2025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2025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数据边界</a:t>
            </a:r>
          </a:p>
        </p:txBody>
      </p:sp>
      <p:sp>
        <p:nvSpPr>
          <p:cNvPr id="18" name="secb3">
            <a:extLst xmlns:a="http://schemas.openxmlformats.org/drawingml/2006/main">
              <a:ext uri="{FF2B5EF4-FFF2-40B4-BE49-F238E27FC236}">
                <a16:creationId xmlns:a16="http://schemas.microsoft.com/office/drawing/2014/main" id="{0D622748-8842-45F0-A134-6BE4E718166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333750" y="4800600"/>
            <a:ext cx="7620000" cy="590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57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57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批次、期间、来源、质量状态可追溯</a:t>
            </a:r>
          </a:p>
          <a:p xmlns:a="http://schemas.openxmlformats.org/drawingml/2006/main">
            <a:pPr algn="l">
              <a:defRPr sz="157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57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异常数据不自动用于考核</a:t>
            </a:r>
          </a:p>
        </p:txBody>
      </p:sp>
      <p:cxnSp>
        <p:nvCxnSpPr>
          <p:cNvPr id="38" name=""/>
          <p:cNvCxnSpPr/>
          <p:nvPr/>
        </p:nvCxnSpPr>
        <p:spPr>
          <a:xfrm xmlns:a="http://schemas.openxmlformats.org/drawingml/2006/main">
            <a:off x="400050" y="5600700"/>
            <a:ext cx="11391900" cy="0"/>
          </a:xfrm>
          <a:prstGeom xmlns:a="http://schemas.openxmlformats.org/drawingml/2006/main" prst="straightConnector1">
            <a:avLst/>
          </a:prstGeom>
          <a:ln xmlns:a="http://schemas.openxmlformats.org/drawingml/2006/main" w="9525">
            <a:solidFill>
              <a:srgbClr val="B8BCC4"/>
            </a:solidFill>
            <a:prstDash val="solid"/>
          </a:ln>
        </p:spPr>
      </p:cxnSp>
    </p:spTree>
    <p:extLst>
      <p:ext uri="{BB962C8B-B14F-4D97-AF65-F5344CB8AC3E}">
        <p14:creationId xmlns:p14="http://schemas.microsoft.com/office/powerpoint/2010/main" val="1635151140"/>
      </p:ext>
    </p:extLst>
  </p:cSld>
</p:sld>
</file>

<file path=ppt/slides/slide21.xml><?xml version="1.0" encoding="utf-8"?>
<p:sld xmlns:p="http://schemas.openxmlformats.org/presentationml/2006/main">
  <p:cSld>
    <p:bg>
      <p:bgPr>
        <a:solidFill xmlns:a="http://schemas.openxmlformats.org/drawingml/2006/main">
          <a:srgbClr val="FFFFFF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5" name="eyebrow">
            <a:extLst xmlns:a="http://schemas.openxmlformats.org/drawingml/2006/main">
              <a:ext uri="{FF2B5EF4-FFF2-40B4-BE49-F238E27FC236}">
                <a16:creationId xmlns:a16="http://schemas.microsoft.com/office/drawing/2014/main" id="{EF13868E-0F92-48C1-9EEA-F095D38F557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285750"/>
            <a:ext cx="6191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5833"/>
          </a:bodyPr>
          <a:lstStyle xmlns:a="http://schemas.openxmlformats.org/drawingml/2006/main"/>
          <a:p xmlns:a="http://schemas.openxmlformats.org/drawingml/2006/main">
            <a:pPr algn="l">
              <a:defRPr sz="1200" b="1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200" b="1">
                <a:solidFill>
                  <a:srgbClr val="5E6572"/>
                </a:solidFill>
                <a:latin typeface="Arial"/>
                <a:ea typeface="Arial"/>
                <a:cs typeface="Arial"/>
              </a:rPr>
              <a:t>SBrain · 行业数字本体与 AI 经营智脑</a:t>
            </a:r>
          </a:p>
        </p:txBody>
      </p:sp>
      <p:sp>
        <p:nvSpPr>
          <p:cNvPr id="2" name="title">
            <a:extLst xmlns:a="http://schemas.openxmlformats.org/drawingml/2006/main">
              <a:ext uri="{FF2B5EF4-FFF2-40B4-BE49-F238E27FC236}">
                <a16:creationId xmlns:a16="http://schemas.microsoft.com/office/drawing/2014/main" id="{ADC49DA8-0E38-4D9E-85E4-9A7F5C45C2C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647700"/>
            <a:ext cx="11049000" cy="685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3600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3600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从企业现有数据出发，逐步建立经营认知与决策能力</a:t>
            </a:r>
          </a:p>
        </p:txBody>
      </p:sp>
      <p:sp>
        <p:nvSpPr>
          <p:cNvPr id="3" name="page">
            <a:extLst xmlns:a="http://schemas.openxmlformats.org/drawingml/2006/main">
              <a:ext uri="{FF2B5EF4-FFF2-40B4-BE49-F238E27FC236}">
                <a16:creationId xmlns:a16="http://schemas.microsoft.com/office/drawing/2014/main" id="{BFEEC3A2-0499-4EF8-AA1A-443161DDDD1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220450" y="6305550"/>
            <a:ext cx="571500" cy="209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68889"/>
          </a:bodyPr>
          <a:lstStyle xmlns:a="http://schemas.openxmlformats.org/drawingml/2006/main"/>
          <a:p xmlns:a="http://schemas.openxmlformats.org/drawingml/2006/main">
            <a:pPr algn="r">
              <a:defRPr sz="112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12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21</a:t>
            </a:r>
          </a:p>
        </p:txBody>
      </p:sp>
      <p:cxnSp>
        <p:nvCxnSpPr>
          <p:cNvPr id="18" name=""/>
          <p:cNvCxnSpPr/>
          <p:nvPr/>
        </p:nvCxnSpPr>
        <p:spPr>
          <a:xfrm xmlns:a="http://schemas.openxmlformats.org/drawingml/2006/main">
            <a:off x="1381125" y="3048000"/>
            <a:ext cx="9048750" cy="0"/>
          </a:xfrm>
          <a:prstGeom xmlns:a="http://schemas.openxmlformats.org/drawingml/2006/main" prst="straightConnector1">
            <a:avLst/>
          </a:prstGeom>
          <a:ln xmlns:a="http://schemas.openxmlformats.org/drawingml/2006/main" w="19050">
            <a:solidFill>
              <a:srgbClr val="0A0A0A"/>
            </a:solidFill>
            <a:prstDash val="solid"/>
          </a:ln>
        </p:spPr>
      </p:cxnSp>
      <p:sp>
        <p:nvSpPr>
          <p:cNvPr id="5" name="phase-dot0">
            <a:extLst xmlns:a="http://schemas.openxmlformats.org/drawingml/2006/main">
              <a:ext uri="{FF2B5EF4-FFF2-40B4-BE49-F238E27FC236}">
                <a16:creationId xmlns:a16="http://schemas.microsoft.com/office/drawing/2014/main" id="{7F4632BD-D8EA-4D90-978E-A3ABBD1A957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285875" y="2867025"/>
            <a:ext cx="361950" cy="361950"/>
          </a:xfrm>
          <a:prstGeom xmlns:a="http://schemas.openxmlformats.org/drawingml/2006/main" prst="roundRect">
            <a:avLst>
              <a:gd name="adj" fmla="val 21053"/>
            </a:avLst>
          </a:prstGeom>
          <a:solidFill xmlns:a="http://schemas.openxmlformats.org/drawingml/2006/main">
            <a:srgbClr val="2878F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phaseh0">
            <a:extLst xmlns:a="http://schemas.openxmlformats.org/drawingml/2006/main">
              <a:ext uri="{FF2B5EF4-FFF2-40B4-BE49-F238E27FC236}">
                <a16:creationId xmlns:a16="http://schemas.microsoft.com/office/drawing/2014/main" id="{DC0D331B-86C8-4074-BA66-0DC007F5B9B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1809750"/>
            <a:ext cx="2762250" cy="495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2250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2250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01 · 本体映射</a:t>
            </a:r>
          </a:p>
        </p:txBody>
      </p:sp>
      <p:sp>
        <p:nvSpPr>
          <p:cNvPr id="7" name="phaseb0">
            <a:extLst xmlns:a="http://schemas.openxmlformats.org/drawingml/2006/main">
              <a:ext uri="{FF2B5EF4-FFF2-40B4-BE49-F238E27FC236}">
                <a16:creationId xmlns:a16="http://schemas.microsoft.com/office/drawing/2014/main" id="{66B1D1C0-F130-414B-87B9-D10CA4571D4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3571875"/>
            <a:ext cx="2857500" cy="1190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650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650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盘点现有数据</a:t>
            </a:r>
          </a:p>
          <a:p xmlns:a="http://schemas.openxmlformats.org/drawingml/2006/main">
            <a:pPr algn="l">
              <a:defRPr sz="1650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650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统一对象、关系与指标</a:t>
            </a:r>
          </a:p>
          <a:p xmlns:a="http://schemas.openxmlformats.org/drawingml/2006/main">
            <a:pPr algn="l">
              <a:defRPr sz="1650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650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形成企业经营全景</a:t>
            </a:r>
          </a:p>
        </p:txBody>
      </p:sp>
      <p:sp>
        <p:nvSpPr>
          <p:cNvPr id="8" name="phase-dot1">
            <a:extLst xmlns:a="http://schemas.openxmlformats.org/drawingml/2006/main">
              <a:ext uri="{FF2B5EF4-FFF2-40B4-BE49-F238E27FC236}">
                <a16:creationId xmlns:a16="http://schemas.microsoft.com/office/drawing/2014/main" id="{16A465A6-F7C4-4DF6-95D1-C551D268006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048250" y="2867025"/>
            <a:ext cx="361950" cy="361950"/>
          </a:xfrm>
          <a:prstGeom xmlns:a="http://schemas.openxmlformats.org/drawingml/2006/main" prst="roundRect">
            <a:avLst>
              <a:gd name="adj" fmla="val 21053"/>
            </a:avLst>
          </a:prstGeom>
          <a:solidFill xmlns:a="http://schemas.openxmlformats.org/drawingml/2006/main">
            <a:srgbClr val="0A0A0A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9" name="phaseh1">
            <a:extLst xmlns:a="http://schemas.openxmlformats.org/drawingml/2006/main">
              <a:ext uri="{FF2B5EF4-FFF2-40B4-BE49-F238E27FC236}">
                <a16:creationId xmlns:a16="http://schemas.microsoft.com/office/drawing/2014/main" id="{CA433B53-4E46-42E0-AE43-8E4F7E54964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619625" y="1809750"/>
            <a:ext cx="2762250" cy="495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2250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2250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02 · 模型落地</a:t>
            </a:r>
          </a:p>
        </p:txBody>
      </p:sp>
      <p:sp>
        <p:nvSpPr>
          <p:cNvPr id="10" name="phaseb1">
            <a:extLst xmlns:a="http://schemas.openxmlformats.org/drawingml/2006/main">
              <a:ext uri="{FF2B5EF4-FFF2-40B4-BE49-F238E27FC236}">
                <a16:creationId xmlns:a16="http://schemas.microsoft.com/office/drawing/2014/main" id="{15A511E6-8D80-446B-B142-5783CDAAAD6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619625" y="3571875"/>
            <a:ext cx="2857500" cy="1190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650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650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构建运营管理数字模型</a:t>
            </a:r>
          </a:p>
          <a:p xmlns:a="http://schemas.openxmlformats.org/drawingml/2006/main">
            <a:pPr algn="l">
              <a:defRPr sz="1650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650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识别问题与利润机会</a:t>
            </a:r>
          </a:p>
          <a:p xmlns:a="http://schemas.openxmlformats.org/drawingml/2006/main">
            <a:pPr algn="l">
              <a:defRPr sz="1650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650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沉淀最佳实践</a:t>
            </a:r>
          </a:p>
        </p:txBody>
      </p:sp>
      <p:sp>
        <p:nvSpPr>
          <p:cNvPr id="11" name="phase-dot2">
            <a:extLst xmlns:a="http://schemas.openxmlformats.org/drawingml/2006/main">
              <a:ext uri="{FF2B5EF4-FFF2-40B4-BE49-F238E27FC236}">
                <a16:creationId xmlns:a16="http://schemas.microsoft.com/office/drawing/2014/main" id="{474A24BD-AAED-4E6F-BDAA-FFAA79E83EA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810625" y="2867025"/>
            <a:ext cx="361950" cy="361950"/>
          </a:xfrm>
          <a:prstGeom xmlns:a="http://schemas.openxmlformats.org/drawingml/2006/main" prst="roundRect">
            <a:avLst>
              <a:gd name="adj" fmla="val 21053"/>
            </a:avLst>
          </a:prstGeom>
          <a:solidFill xmlns:a="http://schemas.openxmlformats.org/drawingml/2006/main">
            <a:srgbClr val="0A0A0A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2" name="phaseh2">
            <a:extLst xmlns:a="http://schemas.openxmlformats.org/drawingml/2006/main">
              <a:ext uri="{FF2B5EF4-FFF2-40B4-BE49-F238E27FC236}">
                <a16:creationId xmlns:a16="http://schemas.microsoft.com/office/drawing/2014/main" id="{6DF7882C-523A-43D8-B2CF-B49CB4591F9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82000" y="1809750"/>
            <a:ext cx="2762250" cy="495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2250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2250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03 · 智脑进化</a:t>
            </a:r>
          </a:p>
        </p:txBody>
      </p:sp>
      <p:sp>
        <p:nvSpPr>
          <p:cNvPr id="13" name="phaseb2">
            <a:extLst xmlns:a="http://schemas.openxmlformats.org/drawingml/2006/main">
              <a:ext uri="{FF2B5EF4-FFF2-40B4-BE49-F238E27FC236}">
                <a16:creationId xmlns:a16="http://schemas.microsoft.com/office/drawing/2014/main" id="{6E6B445D-FF23-45EE-B855-28C39B43CAA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82000" y="3571875"/>
            <a:ext cx="2857500" cy="1190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650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650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AI 生成决策建议</a:t>
            </a:r>
          </a:p>
          <a:p xmlns:a="http://schemas.openxmlformats.org/drawingml/2006/main">
            <a:pPr algn="l">
              <a:defRPr sz="1650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650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推演经营影响</a:t>
            </a:r>
          </a:p>
          <a:p xmlns:a="http://schemas.openxmlformats.org/drawingml/2006/main">
            <a:pPr algn="l">
              <a:defRPr sz="1650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650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用执行结果持续校准</a:t>
            </a:r>
          </a:p>
        </p:txBody>
      </p:sp>
      <p:sp>
        <p:nvSpPr>
          <p:cNvPr id="14" name="delivery">
            <a:extLst xmlns:a="http://schemas.openxmlformats.org/drawingml/2006/main">
              <a:ext uri="{FF2B5EF4-FFF2-40B4-BE49-F238E27FC236}">
                <a16:creationId xmlns:a16="http://schemas.microsoft.com/office/drawing/2014/main" id="{D4F3FC2F-B0FA-40FC-AFD4-AD04C6D05F4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5667375"/>
            <a:ext cx="10668000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defRPr sz="2025" b="1">
                <a:solidFill>
                  <a:srgbClr val="2878FF"/>
                </a:solidFill>
                <a:latin typeface="Arial"/>
                <a:ea typeface="Arial"/>
                <a:cs typeface="Arial"/>
              </a:defRPr>
            </a:pPr>
            <a:r>
              <a:rPr sz="2025" b="1">
                <a:solidFill>
                  <a:srgbClr val="2878FF"/>
                </a:solidFill>
                <a:latin typeface="Arial"/>
                <a:ea typeface="Arial"/>
                <a:cs typeface="Arial"/>
              </a:rPr>
              <a:t>不改变企业已有系统，先建立统一认知，再逐步增强预测与决策能力。</a:t>
            </a:r>
          </a:p>
        </p:txBody>
      </p:sp>
    </p:spTree>
    <p:extLst>
      <p:ext uri="{BB962C8B-B14F-4D97-AF65-F5344CB8AC3E}">
        <p14:creationId xmlns:p14="http://schemas.microsoft.com/office/powerpoint/2010/main" val="1564426035"/>
      </p:ext>
    </p:extLst>
  </p:cSld>
</p:sld>
</file>

<file path=ppt/slides/slide22.xml><?xml version="1.0" encoding="utf-8"?>
<p:sld xmlns:p="http://schemas.openxmlformats.org/presentationml/2006/main">
  <p:cSld>
    <p:bg>
      <p:bgPr>
        <a:solidFill xmlns:a="http://schemas.openxmlformats.org/drawingml/2006/main">
          <a:srgbClr val="FFFFFF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8" name="eyebrow">
            <a:extLst xmlns:a="http://schemas.openxmlformats.org/drawingml/2006/main">
              <a:ext uri="{FF2B5EF4-FFF2-40B4-BE49-F238E27FC236}">
                <a16:creationId xmlns:a16="http://schemas.microsoft.com/office/drawing/2014/main" id="{F3A51619-BA7B-44F1-A3B5-249A409D769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285750"/>
            <a:ext cx="6191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5833"/>
          </a:bodyPr>
          <a:lstStyle xmlns:a="http://schemas.openxmlformats.org/drawingml/2006/main"/>
          <a:p xmlns:a="http://schemas.openxmlformats.org/drawingml/2006/main">
            <a:pPr algn="l">
              <a:defRPr sz="1200" b="1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200" b="1">
                <a:solidFill>
                  <a:srgbClr val="5E6572"/>
                </a:solidFill>
                <a:latin typeface="Arial"/>
                <a:ea typeface="Arial"/>
                <a:cs typeface="Arial"/>
              </a:rPr>
              <a:t>SBrain · 行业数字本体与 AI 经营智脑</a:t>
            </a:r>
          </a:p>
        </p:txBody>
      </p:sp>
      <p:sp>
        <p:nvSpPr>
          <p:cNvPr id="2" name="title">
            <a:extLst xmlns:a="http://schemas.openxmlformats.org/drawingml/2006/main">
              <a:ext uri="{FF2B5EF4-FFF2-40B4-BE49-F238E27FC236}">
                <a16:creationId xmlns:a16="http://schemas.microsoft.com/office/drawing/2014/main" id="{CCD18744-EF85-4BA2-827D-262D29ADC4E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647700"/>
            <a:ext cx="11049000" cy="685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3600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3600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行业模型越完善，企业获得的经营洞察越深</a:t>
            </a:r>
          </a:p>
        </p:txBody>
      </p:sp>
      <p:sp>
        <p:nvSpPr>
          <p:cNvPr id="3" name="page">
            <a:extLst xmlns:a="http://schemas.openxmlformats.org/drawingml/2006/main">
              <a:ext uri="{FF2B5EF4-FFF2-40B4-BE49-F238E27FC236}">
                <a16:creationId xmlns:a16="http://schemas.microsoft.com/office/drawing/2014/main" id="{8DAA8263-184C-4E6A-9EEA-1045F60BC26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220450" y="6305550"/>
            <a:ext cx="571500" cy="209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68889"/>
          </a:bodyPr>
          <a:lstStyle xmlns:a="http://schemas.openxmlformats.org/drawingml/2006/main"/>
          <a:p xmlns:a="http://schemas.openxmlformats.org/drawingml/2006/main">
            <a:pPr algn="r">
              <a:defRPr sz="112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12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22</a:t>
            </a:r>
          </a:p>
        </p:txBody>
      </p:sp>
      <p:sp>
        <p:nvSpPr>
          <p:cNvPr id="4" name="metric-建立行业统一对象、关系与语言">
            <a:extLst xmlns:a="http://schemas.openxmlformats.org/drawingml/2006/main">
              <a:ext uri="{FF2B5EF4-FFF2-40B4-BE49-F238E27FC236}">
                <a16:creationId xmlns:a16="http://schemas.microsoft.com/office/drawing/2014/main" id="{74CB0E8B-7669-427E-95CE-984947A9D00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2000250"/>
            <a:ext cx="3333750" cy="20002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0F1F3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5" name="metric-accent-建立行业统一对象、关系与语言">
            <a:extLst xmlns:a="http://schemas.openxmlformats.org/drawingml/2006/main">
              <a:ext uri="{FF2B5EF4-FFF2-40B4-BE49-F238E27FC236}">
                <a16:creationId xmlns:a16="http://schemas.microsoft.com/office/drawing/2014/main" id="{6A4988AB-5365-4277-8F59-EB8A901880C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2000250"/>
            <a:ext cx="3333750" cy="762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878F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metric-value-建立行业统一对象、关系与语言">
            <a:extLst xmlns:a="http://schemas.openxmlformats.org/drawingml/2006/main">
              <a:ext uri="{FF2B5EF4-FFF2-40B4-BE49-F238E27FC236}">
                <a16:creationId xmlns:a16="http://schemas.microsoft.com/office/drawing/2014/main" id="{CE628138-C6FC-438D-9CB3-18EAE2D833A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" y="2333625"/>
            <a:ext cx="2876550" cy="742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3450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3450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本体化</a:t>
            </a:r>
          </a:p>
        </p:txBody>
      </p:sp>
      <p:sp>
        <p:nvSpPr>
          <p:cNvPr id="7" name="metric-label-建立行业统一对象、关系与语言">
            <a:extLst xmlns:a="http://schemas.openxmlformats.org/drawingml/2006/main">
              <a:ext uri="{FF2B5EF4-FFF2-40B4-BE49-F238E27FC236}">
                <a16:creationId xmlns:a16="http://schemas.microsoft.com/office/drawing/2014/main" id="{59B88635-F9D2-4ABF-B93C-C21991C4225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" y="3200400"/>
            <a:ext cx="2876550" cy="552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6393"/>
          </a:bodyPr>
          <a:lstStyle xmlns:a="http://schemas.openxmlformats.org/drawingml/2006/main"/>
          <a:p xmlns:a="http://schemas.openxmlformats.org/drawingml/2006/main">
            <a:pPr algn="l">
              <a:defRPr sz="157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57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建立行业统一对象、关系与语言</a:t>
            </a:r>
          </a:p>
        </p:txBody>
      </p:sp>
      <p:sp>
        <p:nvSpPr>
          <p:cNvPr id="8" name="metric-把最佳实践沉淀为可计算规则">
            <a:extLst xmlns:a="http://schemas.openxmlformats.org/drawingml/2006/main">
              <a:ext uri="{FF2B5EF4-FFF2-40B4-BE49-F238E27FC236}">
                <a16:creationId xmlns:a16="http://schemas.microsoft.com/office/drawing/2014/main" id="{B2ADE748-29AA-400C-ADB6-7337A7D71B9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429125" y="2000250"/>
            <a:ext cx="3333750" cy="20002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0F1F3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9" name="metric-accent-把最佳实践沉淀为可计算规则">
            <a:extLst xmlns:a="http://schemas.openxmlformats.org/drawingml/2006/main">
              <a:ext uri="{FF2B5EF4-FFF2-40B4-BE49-F238E27FC236}">
                <a16:creationId xmlns:a16="http://schemas.microsoft.com/office/drawing/2014/main" id="{C0944796-5F0B-43D6-BFE9-4728F7A43F9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429125" y="2000250"/>
            <a:ext cx="3333750" cy="762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72D4F5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0" name="metric-value-把最佳实践沉淀为可计算规则">
            <a:extLst xmlns:a="http://schemas.openxmlformats.org/drawingml/2006/main">
              <a:ext uri="{FF2B5EF4-FFF2-40B4-BE49-F238E27FC236}">
                <a16:creationId xmlns:a16="http://schemas.microsoft.com/office/drawing/2014/main" id="{C46BC1E0-5412-4009-8740-EF7434E11E7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657725" y="2333625"/>
            <a:ext cx="2876550" cy="742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3450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3450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模型化</a:t>
            </a:r>
          </a:p>
        </p:txBody>
      </p:sp>
      <p:sp>
        <p:nvSpPr>
          <p:cNvPr id="11" name="metric-label-把最佳实践沉淀为可计算规则">
            <a:extLst xmlns:a="http://schemas.openxmlformats.org/drawingml/2006/main">
              <a:ext uri="{FF2B5EF4-FFF2-40B4-BE49-F238E27FC236}">
                <a16:creationId xmlns:a16="http://schemas.microsoft.com/office/drawing/2014/main" id="{67EEAE2E-A9CE-4139-8425-4AD27ABCA44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657725" y="3200400"/>
            <a:ext cx="2876550" cy="552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57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57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把最佳实践沉淀为可计算规则</a:t>
            </a:r>
          </a:p>
        </p:txBody>
      </p:sp>
      <p:sp>
        <p:nvSpPr>
          <p:cNvPr id="12" name="metric-让 AI 在可信语义上分析与推演">
            <a:extLst xmlns:a="http://schemas.openxmlformats.org/drawingml/2006/main">
              <a:ext uri="{FF2B5EF4-FFF2-40B4-BE49-F238E27FC236}">
                <a16:creationId xmlns:a16="http://schemas.microsoft.com/office/drawing/2014/main" id="{BAB454D3-6F13-401D-91A3-B3A84C8CFFF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458200" y="2000250"/>
            <a:ext cx="3333750" cy="20002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0F1F3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3" name="metric-accent-让 AI 在可信语义上分析与推演">
            <a:extLst xmlns:a="http://schemas.openxmlformats.org/drawingml/2006/main">
              <a:ext uri="{FF2B5EF4-FFF2-40B4-BE49-F238E27FC236}">
                <a16:creationId xmlns:a16="http://schemas.microsoft.com/office/drawing/2014/main" id="{206FB58B-EB41-459F-98FA-02F439C0FC4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458200" y="2000250"/>
            <a:ext cx="3333750" cy="762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A0A0A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4" name="metric-value-让 AI 在可信语义上分析与推演">
            <a:extLst xmlns:a="http://schemas.openxmlformats.org/drawingml/2006/main">
              <a:ext uri="{FF2B5EF4-FFF2-40B4-BE49-F238E27FC236}">
                <a16:creationId xmlns:a16="http://schemas.microsoft.com/office/drawing/2014/main" id="{5CB64629-FA56-4509-8BCB-05055AC9F10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686800" y="2333625"/>
            <a:ext cx="2876550" cy="742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3450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3450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智能化</a:t>
            </a:r>
          </a:p>
        </p:txBody>
      </p:sp>
      <p:sp>
        <p:nvSpPr>
          <p:cNvPr id="15" name="metric-label-让 AI 在可信语义上分析与推演">
            <a:extLst xmlns:a="http://schemas.openxmlformats.org/drawingml/2006/main">
              <a:ext uri="{FF2B5EF4-FFF2-40B4-BE49-F238E27FC236}">
                <a16:creationId xmlns:a16="http://schemas.microsoft.com/office/drawing/2014/main" id="{F9AB0CFC-4B38-4F84-BDBB-9937585D30E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686800" y="3200400"/>
            <a:ext cx="2876550" cy="552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9583"/>
          </a:bodyPr>
          <a:lstStyle xmlns:a="http://schemas.openxmlformats.org/drawingml/2006/main"/>
          <a:p xmlns:a="http://schemas.openxmlformats.org/drawingml/2006/main">
            <a:pPr algn="l">
              <a:defRPr sz="157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57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让 AI 在可信语义上分析与推演</a:t>
            </a:r>
          </a:p>
        </p:txBody>
      </p:sp>
      <p:sp>
        <p:nvSpPr>
          <p:cNvPr id="16" name="flywheel-title">
            <a:extLst xmlns:a="http://schemas.openxmlformats.org/drawingml/2006/main">
              <a:ext uri="{FF2B5EF4-FFF2-40B4-BE49-F238E27FC236}">
                <a16:creationId xmlns:a16="http://schemas.microsoft.com/office/drawing/2014/main" id="{59D0B0F0-724E-4AC7-9E96-A49D3B974A1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4686300"/>
            <a:ext cx="28575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84444"/>
          </a:bodyPr>
          <a:lstStyle xmlns:a="http://schemas.openxmlformats.org/drawingml/2006/main"/>
          <a:p xmlns:a="http://schemas.openxmlformats.org/drawingml/2006/main">
            <a:pPr algn="l">
              <a:defRPr sz="2250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2250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行业知识飞轮</a:t>
            </a:r>
          </a:p>
        </p:txBody>
      </p:sp>
      <p:sp>
        <p:nvSpPr>
          <p:cNvPr id="17" name="flywheel">
            <a:extLst xmlns:a="http://schemas.openxmlformats.org/drawingml/2006/main">
              <a:ext uri="{FF2B5EF4-FFF2-40B4-BE49-F238E27FC236}">
                <a16:creationId xmlns:a16="http://schemas.microsoft.com/office/drawing/2014/main" id="{631081D6-9A65-4E76-94E8-B81DA5EC700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5238750"/>
            <a:ext cx="1104900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875" b="1">
                <a:solidFill>
                  <a:srgbClr val="2878FF"/>
                </a:solidFill>
                <a:latin typeface="Arial"/>
                <a:ea typeface="Arial"/>
                <a:cs typeface="Arial"/>
              </a:defRPr>
            </a:pPr>
            <a:r>
              <a:rPr sz="1875" b="1">
                <a:solidFill>
                  <a:srgbClr val="2878FF"/>
                </a:solidFill>
                <a:latin typeface="Arial"/>
                <a:ea typeface="Arial"/>
                <a:cs typeface="Arial"/>
              </a:rPr>
              <a:t>更多业务场景 → 更完整的行业本体 → 更成熟的运营模型 → 更准确的 AI 建议 → 更高质量的决策反馈</a:t>
            </a:r>
          </a:p>
        </p:txBody>
      </p:sp>
    </p:spTree>
    <p:extLst>
      <p:ext uri="{BB962C8B-B14F-4D97-AF65-F5344CB8AC3E}">
        <p14:creationId xmlns:p14="http://schemas.microsoft.com/office/powerpoint/2010/main" val="133034103"/>
      </p:ext>
    </p:extLst>
  </p:cSld>
</p:sld>
</file>

<file path=ppt/slides/slide23.xml><?xml version="1.0" encoding="utf-8"?>
<p:sld xmlns:p="http://schemas.openxmlformats.org/presentationml/2006/main">
  <p:cSld>
    <p:bg>
      <p:bgPr>
        <a:solidFill xmlns:a="http://schemas.openxmlformats.org/drawingml/2006/main">
          <a:srgbClr val="FFFFFF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6" name="close-brand">
            <a:extLst xmlns:a="http://schemas.openxmlformats.org/drawingml/2006/main">
              <a:ext uri="{FF2B5EF4-FFF2-40B4-BE49-F238E27FC236}">
                <a16:creationId xmlns:a16="http://schemas.microsoft.com/office/drawing/2014/main" id="{806B38E6-509C-4A56-B14D-6D628EB2C7F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361950"/>
            <a:ext cx="285750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2424"/>
          </a:bodyPr>
          <a:lstStyle xmlns:a="http://schemas.openxmlformats.org/drawingml/2006/main"/>
          <a:p xmlns:a="http://schemas.openxmlformats.org/drawingml/2006/main">
            <a:pPr algn="l">
              <a:defRPr sz="1650" b="1">
                <a:solidFill>
                  <a:srgbClr val="2878FF"/>
                </a:solidFill>
                <a:latin typeface="Arial"/>
                <a:ea typeface="Arial"/>
                <a:cs typeface="Arial"/>
              </a:defRPr>
            </a:pPr>
            <a:r>
              <a:rPr sz="1650" b="1">
                <a:solidFill>
                  <a:srgbClr val="2878FF"/>
                </a:solidFill>
                <a:latin typeface="Arial"/>
                <a:ea typeface="Arial"/>
                <a:cs typeface="Arial"/>
              </a:rPr>
              <a:t>SBrain</a:t>
            </a:r>
          </a:p>
        </p:txBody>
      </p:sp>
      <p:sp>
        <p:nvSpPr>
          <p:cNvPr id="2" name="close-title">
            <a:extLst xmlns:a="http://schemas.openxmlformats.org/drawingml/2006/main">
              <a:ext uri="{FF2B5EF4-FFF2-40B4-BE49-F238E27FC236}">
                <a16:creationId xmlns:a16="http://schemas.microsoft.com/office/drawing/2014/main" id="{8410C941-3825-45DF-A120-0E68447DBE3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1619250"/>
            <a:ext cx="10668000" cy="1809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4800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4800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整合现有数据，看清企业现在</a:t>
            </a:r>
          </a:p>
          <a:p xmlns:a="http://schemas.openxmlformats.org/drawingml/2006/main">
            <a:pPr algn="l">
              <a:defRPr sz="4800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4800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借助 AI 智脑，掌控经营未来</a:t>
            </a:r>
          </a:p>
        </p:txBody>
      </p:sp>
      <p:sp>
        <p:nvSpPr>
          <p:cNvPr id="3" name="close-sub">
            <a:extLst xmlns:a="http://schemas.openxmlformats.org/drawingml/2006/main">
              <a:ext uri="{FF2B5EF4-FFF2-40B4-BE49-F238E27FC236}">
                <a16:creationId xmlns:a16="http://schemas.microsoft.com/office/drawing/2014/main" id="{1852F4F8-FEDC-4A58-BC66-D596828103E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4191000"/>
            <a:ext cx="933450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2250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2250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行业数字本体，是企业运营管理智能化的共同语言</a:t>
            </a:r>
          </a:p>
        </p:txBody>
      </p:sp>
      <p:sp>
        <p:nvSpPr>
          <p:cNvPr id="4" name="close-accent">
            <a:extLst xmlns:a="http://schemas.openxmlformats.org/drawingml/2006/main">
              <a:ext uri="{FF2B5EF4-FFF2-40B4-BE49-F238E27FC236}">
                <a16:creationId xmlns:a16="http://schemas.microsoft.com/office/drawing/2014/main" id="{5164018C-2EC0-49D2-9536-8C720C2672D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5581650"/>
            <a:ext cx="11391900" cy="1143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878F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5" name="close-next">
            <a:extLst xmlns:a="http://schemas.openxmlformats.org/drawingml/2006/main">
              <a:ext uri="{FF2B5EF4-FFF2-40B4-BE49-F238E27FC236}">
                <a16:creationId xmlns:a16="http://schemas.microsoft.com/office/drawing/2014/main" id="{B698DD07-342E-4D6B-BDA5-3AC1446B127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5924550"/>
            <a:ext cx="9525000" cy="304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3333"/>
          </a:bodyPr>
          <a:lstStyle xmlns:a="http://schemas.openxmlformats.org/drawingml/2006/main"/>
          <a:p xmlns:a="http://schemas.openxmlformats.org/drawingml/2006/main">
            <a:pPr algn="l">
              <a:defRPr sz="1500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1500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建议下一步：选择一个完整经营月，完成数据预检与利润基线共创</a:t>
            </a:r>
          </a:p>
        </p:txBody>
      </p:sp>
    </p:spTree>
    <p:extLst>
      <p:ext uri="{BB962C8B-B14F-4D97-AF65-F5344CB8AC3E}">
        <p14:creationId xmlns:p14="http://schemas.microsoft.com/office/powerpoint/2010/main" val="1476623364"/>
      </p:ext>
    </p:extLst>
  </p:cSld>
</p:sld>
</file>

<file path=ppt/slides/slide3.xml><?xml version="1.0" encoding="utf-8"?>
<p:sld xmlns:p="http://schemas.openxmlformats.org/presentationml/2006/main">
  <p:cSld>
    <p:bg>
      <p:bgPr>
        <a:solidFill xmlns:a="http://schemas.openxmlformats.org/drawingml/2006/main">
          <a:srgbClr val="FFFFFF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9" name="eyebrow">
            <a:extLst xmlns:a="http://schemas.openxmlformats.org/drawingml/2006/main">
              <a:ext uri="{FF2B5EF4-FFF2-40B4-BE49-F238E27FC236}">
                <a16:creationId xmlns:a16="http://schemas.microsoft.com/office/drawing/2014/main" id="{C7EECAD0-4808-484C-9BE3-4218C3EE686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285750"/>
            <a:ext cx="6191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5833"/>
          </a:bodyPr>
          <a:lstStyle xmlns:a="http://schemas.openxmlformats.org/drawingml/2006/main"/>
          <a:p xmlns:a="http://schemas.openxmlformats.org/drawingml/2006/main">
            <a:pPr algn="l">
              <a:defRPr sz="1200" b="1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200" b="1">
                <a:solidFill>
                  <a:srgbClr val="5E6572"/>
                </a:solidFill>
                <a:latin typeface="Arial"/>
                <a:ea typeface="Arial"/>
                <a:cs typeface="Arial"/>
              </a:rPr>
              <a:t>SBrain · 行业数字本体与 AI 经营智脑</a:t>
            </a:r>
          </a:p>
        </p:txBody>
      </p:sp>
      <p:sp>
        <p:nvSpPr>
          <p:cNvPr id="2" name="title">
            <a:extLst xmlns:a="http://schemas.openxmlformats.org/drawingml/2006/main">
              <a:ext uri="{FF2B5EF4-FFF2-40B4-BE49-F238E27FC236}">
                <a16:creationId xmlns:a16="http://schemas.microsoft.com/office/drawing/2014/main" id="{9104AC7E-4FA4-4296-9A6A-7C4A4B6C5BD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647700"/>
            <a:ext cx="11049000" cy="685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3600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3600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运营管理数字模型，把经验沉淀为可计算的决策逻辑</a:t>
            </a:r>
          </a:p>
        </p:txBody>
      </p:sp>
      <p:sp>
        <p:nvSpPr>
          <p:cNvPr id="3" name="page">
            <a:extLst xmlns:a="http://schemas.openxmlformats.org/drawingml/2006/main">
              <a:ext uri="{FF2B5EF4-FFF2-40B4-BE49-F238E27FC236}">
                <a16:creationId xmlns:a16="http://schemas.microsoft.com/office/drawing/2014/main" id="{BD60FAD4-3248-402F-9CE4-8E476DE4DA6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220450" y="6305550"/>
            <a:ext cx="571500" cy="209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68889"/>
          </a:bodyPr>
          <a:lstStyle xmlns:a="http://schemas.openxmlformats.org/drawingml/2006/main"/>
          <a:p xmlns:a="http://schemas.openxmlformats.org/drawingml/2006/main">
            <a:pPr algn="r">
              <a:defRPr sz="112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12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03</a:t>
            </a:r>
          </a:p>
        </p:txBody>
      </p:sp>
      <p:cxnSp>
        <p:nvCxnSpPr>
          <p:cNvPr id="22" name=""/>
          <p:cNvCxnSpPr/>
          <p:nvPr/>
        </p:nvCxnSpPr>
        <p:spPr>
          <a:xfrm xmlns:a="http://schemas.openxmlformats.org/drawingml/2006/main">
            <a:off x="1047750" y="3143250"/>
            <a:ext cx="9906000" cy="0"/>
          </a:xfrm>
          <a:prstGeom xmlns:a="http://schemas.openxmlformats.org/drawingml/2006/main" prst="straightConnector1">
            <a:avLst/>
          </a:prstGeom>
          <a:ln xmlns:a="http://schemas.openxmlformats.org/drawingml/2006/main" w="19050">
            <a:solidFill>
              <a:srgbClr val="0A0A0A"/>
            </a:solidFill>
            <a:prstDash val="solid"/>
          </a:ln>
        </p:spPr>
      </p:cxnSp>
      <p:sp>
        <p:nvSpPr>
          <p:cNvPr id="5" name="dot0">
            <a:extLst xmlns:a="http://schemas.openxmlformats.org/drawingml/2006/main">
              <a:ext uri="{FF2B5EF4-FFF2-40B4-BE49-F238E27FC236}">
                <a16:creationId xmlns:a16="http://schemas.microsoft.com/office/drawing/2014/main" id="{25DFA41D-9163-45A2-A430-5FC34681EA3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257300" y="2990850"/>
            <a:ext cx="304800" cy="304800"/>
          </a:xfrm>
          <a:prstGeom xmlns:a="http://schemas.openxmlformats.org/drawingml/2006/main" prst="roundRect">
            <a:avLst>
              <a:gd name="adj" fmla="val 25000"/>
            </a:avLst>
          </a:prstGeom>
          <a:solidFill xmlns:a="http://schemas.openxmlformats.org/drawingml/2006/main">
            <a:srgbClr val="0A0A0A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step0">
            <a:extLst xmlns:a="http://schemas.openxmlformats.org/drawingml/2006/main">
              <a:ext uri="{FF2B5EF4-FFF2-40B4-BE49-F238E27FC236}">
                <a16:creationId xmlns:a16="http://schemas.microsoft.com/office/drawing/2014/main" id="{6C99AC38-484B-469F-9674-B872730B764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" y="2000250"/>
            <a:ext cx="1762125" cy="609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defRPr sz="2550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2550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定义对象</a:t>
            </a:r>
          </a:p>
        </p:txBody>
      </p:sp>
      <p:sp>
        <p:nvSpPr>
          <p:cNvPr id="7" name="desc0">
            <a:extLst xmlns:a="http://schemas.openxmlformats.org/drawingml/2006/main">
              <a:ext uri="{FF2B5EF4-FFF2-40B4-BE49-F238E27FC236}">
                <a16:creationId xmlns:a16="http://schemas.microsoft.com/office/drawing/2014/main" id="{F9C45B77-7FA2-483B-889D-4381F04247A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" y="3571875"/>
            <a:ext cx="2000250" cy="1000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defRPr sz="1500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500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门店、商品、顾客、原料、组织与资金</a:t>
            </a:r>
          </a:p>
        </p:txBody>
      </p:sp>
      <p:sp>
        <p:nvSpPr>
          <p:cNvPr id="8" name="dot1">
            <a:extLst xmlns:a="http://schemas.openxmlformats.org/drawingml/2006/main">
              <a:ext uri="{FF2B5EF4-FFF2-40B4-BE49-F238E27FC236}">
                <a16:creationId xmlns:a16="http://schemas.microsoft.com/office/drawing/2014/main" id="{9CBC4DEB-10C9-4EBD-8A35-A0772148A18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114800" y="2990850"/>
            <a:ext cx="304800" cy="304800"/>
          </a:xfrm>
          <a:prstGeom xmlns:a="http://schemas.openxmlformats.org/drawingml/2006/main" prst="roundRect">
            <a:avLst>
              <a:gd name="adj" fmla="val 25000"/>
            </a:avLst>
          </a:prstGeom>
          <a:solidFill xmlns:a="http://schemas.openxmlformats.org/drawingml/2006/main">
            <a:srgbClr val="0A0A0A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9" name="step1">
            <a:extLst xmlns:a="http://schemas.openxmlformats.org/drawingml/2006/main">
              <a:ext uri="{FF2B5EF4-FFF2-40B4-BE49-F238E27FC236}">
                <a16:creationId xmlns:a16="http://schemas.microsoft.com/office/drawing/2014/main" id="{AB3736C1-2090-4A75-A83C-C0A526C80CC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619500" y="2000250"/>
            <a:ext cx="1762125" cy="609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defRPr sz="2550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2550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连接关系</a:t>
            </a:r>
          </a:p>
        </p:txBody>
      </p:sp>
      <p:sp>
        <p:nvSpPr>
          <p:cNvPr id="10" name="desc1">
            <a:extLst xmlns:a="http://schemas.openxmlformats.org/drawingml/2006/main">
              <a:ext uri="{FF2B5EF4-FFF2-40B4-BE49-F238E27FC236}">
                <a16:creationId xmlns:a16="http://schemas.microsoft.com/office/drawing/2014/main" id="{41B88B91-7C16-4378-8D84-8E273E3B5C5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619500" y="3571875"/>
            <a:ext cx="2000250" cy="1000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defRPr sz="1500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500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销售、成本、库存、人员和供应链相互关联</a:t>
            </a:r>
          </a:p>
        </p:txBody>
      </p:sp>
      <p:sp>
        <p:nvSpPr>
          <p:cNvPr id="11" name="dot2">
            <a:extLst xmlns:a="http://schemas.openxmlformats.org/drawingml/2006/main">
              <a:ext uri="{FF2B5EF4-FFF2-40B4-BE49-F238E27FC236}">
                <a16:creationId xmlns:a16="http://schemas.microsoft.com/office/drawing/2014/main" id="{C22BB8BA-8981-454F-BCF9-4371AF7501D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972300" y="2990850"/>
            <a:ext cx="304800" cy="304800"/>
          </a:xfrm>
          <a:prstGeom xmlns:a="http://schemas.openxmlformats.org/drawingml/2006/main" prst="roundRect">
            <a:avLst>
              <a:gd name="adj" fmla="val 25000"/>
            </a:avLst>
          </a:prstGeom>
          <a:solidFill xmlns:a="http://schemas.openxmlformats.org/drawingml/2006/main">
            <a:srgbClr val="0A0A0A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2" name="step2">
            <a:extLst xmlns:a="http://schemas.openxmlformats.org/drawingml/2006/main">
              <a:ext uri="{FF2B5EF4-FFF2-40B4-BE49-F238E27FC236}">
                <a16:creationId xmlns:a16="http://schemas.microsoft.com/office/drawing/2014/main" id="{7C227A51-EB36-459B-94C0-BBC68F0E19F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2000250"/>
            <a:ext cx="1762125" cy="609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defRPr sz="2550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2550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衡量状态</a:t>
            </a:r>
          </a:p>
        </p:txBody>
      </p:sp>
      <p:sp>
        <p:nvSpPr>
          <p:cNvPr id="13" name="desc2">
            <a:extLst xmlns:a="http://schemas.openxmlformats.org/drawingml/2006/main">
              <a:ext uri="{FF2B5EF4-FFF2-40B4-BE49-F238E27FC236}">
                <a16:creationId xmlns:a16="http://schemas.microsoft.com/office/drawing/2014/main" id="{6F2DE9C1-2769-455C-9075-FB8014266F9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3571875"/>
            <a:ext cx="2000250" cy="1000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defRPr sz="1500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500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统一指标判断健康度、风险与利润机会</a:t>
            </a:r>
          </a:p>
        </p:txBody>
      </p:sp>
      <p:sp>
        <p:nvSpPr>
          <p:cNvPr id="14" name="dot3">
            <a:extLst xmlns:a="http://schemas.openxmlformats.org/drawingml/2006/main">
              <a:ext uri="{FF2B5EF4-FFF2-40B4-BE49-F238E27FC236}">
                <a16:creationId xmlns:a16="http://schemas.microsoft.com/office/drawing/2014/main" id="{A859D08F-4247-400E-A6E1-3F47C3A73CE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829800" y="2990850"/>
            <a:ext cx="304800" cy="304800"/>
          </a:xfrm>
          <a:prstGeom xmlns:a="http://schemas.openxmlformats.org/drawingml/2006/main" prst="roundRect">
            <a:avLst>
              <a:gd name="adj" fmla="val 25000"/>
            </a:avLst>
          </a:prstGeom>
          <a:solidFill xmlns:a="http://schemas.openxmlformats.org/drawingml/2006/main">
            <a:srgbClr val="2878F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5" name="step3">
            <a:extLst xmlns:a="http://schemas.openxmlformats.org/drawingml/2006/main">
              <a:ext uri="{FF2B5EF4-FFF2-40B4-BE49-F238E27FC236}">
                <a16:creationId xmlns:a16="http://schemas.microsoft.com/office/drawing/2014/main" id="{90938835-DB6C-4C75-839B-0DC8B6D1285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334500" y="2000250"/>
            <a:ext cx="1762125" cy="609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defRPr sz="2550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2550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推演行动</a:t>
            </a:r>
          </a:p>
        </p:txBody>
      </p:sp>
      <p:sp>
        <p:nvSpPr>
          <p:cNvPr id="16" name="desc3">
            <a:extLst xmlns:a="http://schemas.openxmlformats.org/drawingml/2006/main">
              <a:ext uri="{FF2B5EF4-FFF2-40B4-BE49-F238E27FC236}">
                <a16:creationId xmlns:a16="http://schemas.microsoft.com/office/drawing/2014/main" id="{AB679E7A-5EFB-465E-8D51-73AB95EFFF0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334500" y="3571875"/>
            <a:ext cx="2000250" cy="1000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defRPr sz="1500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500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结合最佳实践预测影响并形成决策建议</a:t>
            </a:r>
          </a:p>
        </p:txBody>
      </p:sp>
      <p:sp>
        <p:nvSpPr>
          <p:cNvPr id="17" name="loop">
            <a:extLst xmlns:a="http://schemas.openxmlformats.org/drawingml/2006/main">
              <a:ext uri="{FF2B5EF4-FFF2-40B4-BE49-F238E27FC236}">
                <a16:creationId xmlns:a16="http://schemas.microsoft.com/office/drawing/2014/main" id="{0A9F24A4-6317-4657-93DC-AC5958792DE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5391150"/>
            <a:ext cx="11391900" cy="5715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EAF5FB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8" name="looptext">
            <a:extLst xmlns:a="http://schemas.openxmlformats.org/drawingml/2006/main">
              <a:ext uri="{FF2B5EF4-FFF2-40B4-BE49-F238E27FC236}">
                <a16:creationId xmlns:a16="http://schemas.microsoft.com/office/drawing/2014/main" id="{73CE5214-F239-4BA5-B45E-F58CB32F391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" y="5514975"/>
            <a:ext cx="10934700" cy="3429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1667"/>
          </a:bodyPr>
          <a:lstStyle xmlns:a="http://schemas.openxmlformats.org/drawingml/2006/main"/>
          <a:p xmlns:a="http://schemas.openxmlformats.org/drawingml/2006/main">
            <a:pPr algn="ctr">
              <a:defRPr sz="1800" b="1">
                <a:solidFill>
                  <a:srgbClr val="2878FF"/>
                </a:solidFill>
                <a:latin typeface="Arial"/>
                <a:ea typeface="Arial"/>
                <a:cs typeface="Arial"/>
              </a:defRPr>
            </a:pPr>
            <a:r>
              <a:rPr sz="1800" b="1">
                <a:solidFill>
                  <a:srgbClr val="2878FF"/>
                </a:solidFill>
                <a:latin typeface="Arial"/>
                <a:ea typeface="Arial"/>
                <a:cs typeface="Arial"/>
              </a:rPr>
              <a:t>企业经营经验 → 行业数字模型 → AI 智脑分析 → 决策结果反馈 → 模型持续进化</a:t>
            </a:r>
          </a:p>
        </p:txBody>
      </p:sp>
    </p:spTree>
    <p:extLst>
      <p:ext uri="{BB962C8B-B14F-4D97-AF65-F5344CB8AC3E}">
        <p14:creationId xmlns:p14="http://schemas.microsoft.com/office/powerpoint/2010/main" val="847500346"/>
      </p:ext>
    </p:extLst>
  </p:cSld>
</p:sld>
</file>

<file path=ppt/slides/slide4.xml><?xml version="1.0" encoding="utf-8"?>
<p:sld xmlns:p="http://schemas.openxmlformats.org/presentationml/2006/main">
  <p:cSld>
    <p:bg>
      <p:bgPr>
        <a:solidFill xmlns:a="http://schemas.openxmlformats.org/drawingml/2006/main">
          <a:srgbClr val="FFFFFF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5" name="eyebrow">
            <a:extLst xmlns:a="http://schemas.openxmlformats.org/drawingml/2006/main">
              <a:ext uri="{FF2B5EF4-FFF2-40B4-BE49-F238E27FC236}">
                <a16:creationId xmlns:a16="http://schemas.microsoft.com/office/drawing/2014/main" id="{F83AE69F-47D9-49D8-A32C-A4085A48FBA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285750"/>
            <a:ext cx="6191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5833"/>
          </a:bodyPr>
          <a:lstStyle xmlns:a="http://schemas.openxmlformats.org/drawingml/2006/main"/>
          <a:p xmlns:a="http://schemas.openxmlformats.org/drawingml/2006/main">
            <a:pPr algn="l">
              <a:defRPr sz="1200" b="1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200" b="1">
                <a:solidFill>
                  <a:srgbClr val="5E6572"/>
                </a:solidFill>
                <a:latin typeface="Arial"/>
                <a:ea typeface="Arial"/>
                <a:cs typeface="Arial"/>
              </a:rPr>
              <a:t>SBrain · 行业数字本体与 AI 经营智脑</a:t>
            </a:r>
          </a:p>
        </p:txBody>
      </p:sp>
      <p:sp>
        <p:nvSpPr>
          <p:cNvPr id="2" name="title">
            <a:extLst xmlns:a="http://schemas.openxmlformats.org/drawingml/2006/main">
              <a:ext uri="{FF2B5EF4-FFF2-40B4-BE49-F238E27FC236}">
                <a16:creationId xmlns:a16="http://schemas.microsoft.com/office/drawing/2014/main" id="{65460C4B-FD88-4CD8-B1AB-5C33783A9DA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647700"/>
            <a:ext cx="11049000" cy="685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3600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3600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行业数字本体，让分散数据还原为完整经营图景</a:t>
            </a:r>
          </a:p>
        </p:txBody>
      </p:sp>
      <p:sp>
        <p:nvSpPr>
          <p:cNvPr id="3" name="page">
            <a:extLst xmlns:a="http://schemas.openxmlformats.org/drawingml/2006/main">
              <a:ext uri="{FF2B5EF4-FFF2-40B4-BE49-F238E27FC236}">
                <a16:creationId xmlns:a16="http://schemas.microsoft.com/office/drawing/2014/main" id="{EF64D340-8D9A-42AE-84AE-2C4FFCAB8EB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220450" y="6305550"/>
            <a:ext cx="571500" cy="209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68889"/>
          </a:bodyPr>
          <a:lstStyle xmlns:a="http://schemas.openxmlformats.org/drawingml/2006/main"/>
          <a:p xmlns:a="http://schemas.openxmlformats.org/drawingml/2006/main">
            <a:pPr algn="r">
              <a:defRPr sz="112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12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04</a:t>
            </a:r>
          </a:p>
        </p:txBody>
      </p:sp>
      <p:sp>
        <p:nvSpPr>
          <p:cNvPr id="4" name="domain0">
            <a:extLst xmlns:a="http://schemas.openxmlformats.org/drawingml/2006/main">
              <a:ext uri="{FF2B5EF4-FFF2-40B4-BE49-F238E27FC236}">
                <a16:creationId xmlns:a16="http://schemas.microsoft.com/office/drawing/2014/main" id="{7107A549-3911-4680-ADF0-7E14630186F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1905000"/>
            <a:ext cx="2047875" cy="33337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0F1F3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5" name="dno0">
            <a:extLst xmlns:a="http://schemas.openxmlformats.org/drawingml/2006/main">
              <a:ext uri="{FF2B5EF4-FFF2-40B4-BE49-F238E27FC236}">
                <a16:creationId xmlns:a16="http://schemas.microsoft.com/office/drawing/2014/main" id="{9A0AA8A4-300E-48BC-830B-E7481D083F7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90550" y="2114550"/>
            <a:ext cx="523875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8611"/>
          </a:bodyPr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800" b="1">
                <a:solidFill>
                  <a:srgbClr val="5E6572"/>
                </a:solidFill>
                <a:latin typeface="Arial"/>
                <a:ea typeface="Arial"/>
                <a:cs typeface="Arial"/>
              </a:rPr>
              <a:t>01</a:t>
            </a:r>
          </a:p>
        </p:txBody>
      </p:sp>
      <p:sp>
        <p:nvSpPr>
          <p:cNvPr id="6" name="dh0">
            <a:extLst xmlns:a="http://schemas.openxmlformats.org/drawingml/2006/main">
              <a:ext uri="{FF2B5EF4-FFF2-40B4-BE49-F238E27FC236}">
                <a16:creationId xmlns:a16="http://schemas.microsoft.com/office/drawing/2014/main" id="{1C691403-0F8D-4AF9-A1C6-884838FABD7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90550" y="2800350"/>
            <a:ext cx="1666875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2175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2175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收入增长</a:t>
            </a:r>
          </a:p>
        </p:txBody>
      </p:sp>
      <p:sp>
        <p:nvSpPr>
          <p:cNvPr id="7" name="db0">
            <a:extLst xmlns:a="http://schemas.openxmlformats.org/drawingml/2006/main">
              <a:ext uri="{FF2B5EF4-FFF2-40B4-BE49-F238E27FC236}">
                <a16:creationId xmlns:a16="http://schemas.microsoft.com/office/drawing/2014/main" id="{5705F549-2D05-42FE-8EB4-C6C3CCDAB9A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90550" y="3667125"/>
            <a:ext cx="1666875" cy="1000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6407"/>
          </a:bodyPr>
          <a:lstStyle xmlns:a="http://schemas.openxmlformats.org/drawingml/2006/main"/>
          <a:p xmlns:a="http://schemas.openxmlformats.org/drawingml/2006/main">
            <a:pPr algn="l">
              <a:defRPr sz="157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57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营收 / 餐段 / 渠道</a:t>
            </a:r>
          </a:p>
          <a:p xmlns:a="http://schemas.openxmlformats.org/drawingml/2006/main">
            <a:pPr algn="l">
              <a:defRPr sz="157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57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会员复购 / 平台优惠</a:t>
            </a:r>
          </a:p>
        </p:txBody>
      </p:sp>
      <p:sp>
        <p:nvSpPr>
          <p:cNvPr id="8" name="domain1">
            <a:extLst xmlns:a="http://schemas.openxmlformats.org/drawingml/2006/main">
              <a:ext uri="{FF2B5EF4-FFF2-40B4-BE49-F238E27FC236}">
                <a16:creationId xmlns:a16="http://schemas.microsoft.com/office/drawing/2014/main" id="{B18A631E-989B-4040-864F-B7550079B10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676525" y="1905000"/>
            <a:ext cx="2047875" cy="33337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0F1F3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9" name="dno1">
            <a:extLst xmlns:a="http://schemas.openxmlformats.org/drawingml/2006/main">
              <a:ext uri="{FF2B5EF4-FFF2-40B4-BE49-F238E27FC236}">
                <a16:creationId xmlns:a16="http://schemas.microsoft.com/office/drawing/2014/main" id="{DAC35526-2F6D-4048-BFD7-D8119FD0D5A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867025" y="2114550"/>
            <a:ext cx="523875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8611"/>
          </a:bodyPr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800" b="1">
                <a:solidFill>
                  <a:srgbClr val="5E6572"/>
                </a:solidFill>
                <a:latin typeface="Arial"/>
                <a:ea typeface="Arial"/>
                <a:cs typeface="Arial"/>
              </a:rPr>
              <a:t>02</a:t>
            </a:r>
          </a:p>
        </p:txBody>
      </p:sp>
      <p:sp>
        <p:nvSpPr>
          <p:cNvPr id="10" name="dh1">
            <a:extLst xmlns:a="http://schemas.openxmlformats.org/drawingml/2006/main">
              <a:ext uri="{FF2B5EF4-FFF2-40B4-BE49-F238E27FC236}">
                <a16:creationId xmlns:a16="http://schemas.microsoft.com/office/drawing/2014/main" id="{CD7EC1D2-E88C-4FC4-9A0B-F498374EB2D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867025" y="2800350"/>
            <a:ext cx="1666875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2175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2175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商品经营</a:t>
            </a:r>
          </a:p>
        </p:txBody>
      </p:sp>
      <p:sp>
        <p:nvSpPr>
          <p:cNvPr id="11" name="db1">
            <a:extLst xmlns:a="http://schemas.openxmlformats.org/drawingml/2006/main">
              <a:ext uri="{FF2B5EF4-FFF2-40B4-BE49-F238E27FC236}">
                <a16:creationId xmlns:a16="http://schemas.microsoft.com/office/drawing/2014/main" id="{D29BE36D-C2F0-41D6-9661-E7940283C7A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867025" y="3667125"/>
            <a:ext cx="1666875" cy="1000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57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57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SKU 分层 / 搭售</a:t>
            </a:r>
          </a:p>
          <a:p xmlns:a="http://schemas.openxmlformats.org/drawingml/2006/main">
            <a:pPr algn="l">
              <a:defRPr sz="157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57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菜品成本 / BOM 穿透</a:t>
            </a:r>
          </a:p>
        </p:txBody>
      </p:sp>
      <p:sp>
        <p:nvSpPr>
          <p:cNvPr id="12" name="domain2">
            <a:extLst xmlns:a="http://schemas.openxmlformats.org/drawingml/2006/main">
              <a:ext uri="{FF2B5EF4-FFF2-40B4-BE49-F238E27FC236}">
                <a16:creationId xmlns:a16="http://schemas.microsoft.com/office/drawing/2014/main" id="{007D87FC-88E5-48CD-BCC4-EA0F6C3C61F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953000" y="1905000"/>
            <a:ext cx="2047875" cy="33337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EAF5FB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3" name="dno2">
            <a:extLst xmlns:a="http://schemas.openxmlformats.org/drawingml/2006/main">
              <a:ext uri="{FF2B5EF4-FFF2-40B4-BE49-F238E27FC236}">
                <a16:creationId xmlns:a16="http://schemas.microsoft.com/office/drawing/2014/main" id="{B33AEBCB-A5A6-4E8B-A1E4-D5940F9B54E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143500" y="2114550"/>
            <a:ext cx="523875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8611"/>
          </a:bodyPr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2878FF"/>
                </a:solidFill>
                <a:latin typeface="Arial"/>
                <a:ea typeface="Arial"/>
                <a:cs typeface="Arial"/>
              </a:defRPr>
            </a:pPr>
            <a:r>
              <a:rPr sz="1800" b="1">
                <a:solidFill>
                  <a:srgbClr val="2878FF"/>
                </a:solidFill>
                <a:latin typeface="Arial"/>
                <a:ea typeface="Arial"/>
                <a:cs typeface="Arial"/>
              </a:rPr>
              <a:t>03</a:t>
            </a:r>
          </a:p>
        </p:txBody>
      </p:sp>
      <p:sp>
        <p:nvSpPr>
          <p:cNvPr id="14" name="dh2">
            <a:extLst xmlns:a="http://schemas.openxmlformats.org/drawingml/2006/main">
              <a:ext uri="{FF2B5EF4-FFF2-40B4-BE49-F238E27FC236}">
                <a16:creationId xmlns:a16="http://schemas.microsoft.com/office/drawing/2014/main" id="{E73EE43E-E407-4294-89FF-59B704E3F50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143500" y="2800350"/>
            <a:ext cx="1666875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2175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2175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供应链</a:t>
            </a:r>
          </a:p>
        </p:txBody>
      </p:sp>
      <p:sp>
        <p:nvSpPr>
          <p:cNvPr id="15" name="db2">
            <a:extLst xmlns:a="http://schemas.openxmlformats.org/drawingml/2006/main">
              <a:ext uri="{FF2B5EF4-FFF2-40B4-BE49-F238E27FC236}">
                <a16:creationId xmlns:a16="http://schemas.microsoft.com/office/drawing/2014/main" id="{E9879869-E79E-4C2A-9C2D-F58ED27F9EA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143500" y="3667125"/>
            <a:ext cx="1666875" cy="1000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6407"/>
          </a:bodyPr>
          <a:lstStyle xmlns:a="http://schemas.openxmlformats.org/drawingml/2006/main"/>
          <a:p xmlns:a="http://schemas.openxmlformats.org/drawingml/2006/main">
            <a:pPr algn="l">
              <a:defRPr sz="157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57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采购 / 库存 / 配送</a:t>
            </a:r>
          </a:p>
          <a:p xmlns:a="http://schemas.openxmlformats.org/drawingml/2006/main">
            <a:pPr algn="l">
              <a:defRPr sz="157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57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中央厨房 / 生产要货</a:t>
            </a:r>
          </a:p>
        </p:txBody>
      </p:sp>
      <p:sp>
        <p:nvSpPr>
          <p:cNvPr id="16" name="domain3">
            <a:extLst xmlns:a="http://schemas.openxmlformats.org/drawingml/2006/main">
              <a:ext uri="{FF2B5EF4-FFF2-40B4-BE49-F238E27FC236}">
                <a16:creationId xmlns:a16="http://schemas.microsoft.com/office/drawing/2014/main" id="{997F85BB-2E3E-42AF-963D-08C5A601851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29475" y="1905000"/>
            <a:ext cx="2047875" cy="33337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0F1F3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7" name="dno3">
            <a:extLst xmlns:a="http://schemas.openxmlformats.org/drawingml/2006/main">
              <a:ext uri="{FF2B5EF4-FFF2-40B4-BE49-F238E27FC236}">
                <a16:creationId xmlns:a16="http://schemas.microsoft.com/office/drawing/2014/main" id="{5FF45F0F-9799-445C-8DA0-7019EFC8AFD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419975" y="2114550"/>
            <a:ext cx="523875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8611"/>
          </a:bodyPr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800" b="1">
                <a:solidFill>
                  <a:srgbClr val="5E6572"/>
                </a:solidFill>
                <a:latin typeface="Arial"/>
                <a:ea typeface="Arial"/>
                <a:cs typeface="Arial"/>
              </a:rPr>
              <a:t>04</a:t>
            </a:r>
          </a:p>
        </p:txBody>
      </p:sp>
      <p:sp>
        <p:nvSpPr>
          <p:cNvPr id="18" name="dh3">
            <a:extLst xmlns:a="http://schemas.openxmlformats.org/drawingml/2006/main">
              <a:ext uri="{FF2B5EF4-FFF2-40B4-BE49-F238E27FC236}">
                <a16:creationId xmlns:a16="http://schemas.microsoft.com/office/drawing/2014/main" id="{EC6FA72F-EFF1-4A6E-9F02-C653A929D97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419975" y="2800350"/>
            <a:ext cx="1666875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2175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2175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门店效率</a:t>
            </a:r>
          </a:p>
        </p:txBody>
      </p:sp>
      <p:sp>
        <p:nvSpPr>
          <p:cNvPr id="19" name="db3">
            <a:extLst xmlns:a="http://schemas.openxmlformats.org/drawingml/2006/main">
              <a:ext uri="{FF2B5EF4-FFF2-40B4-BE49-F238E27FC236}">
                <a16:creationId xmlns:a16="http://schemas.microsoft.com/office/drawing/2014/main" id="{2028D06C-DC32-4C5E-B7D5-99B295D51E7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419975" y="3667125"/>
            <a:ext cx="1666875" cy="1000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6407"/>
          </a:bodyPr>
          <a:lstStyle xmlns:a="http://schemas.openxmlformats.org/drawingml/2006/main"/>
          <a:p xmlns:a="http://schemas.openxmlformats.org/drawingml/2006/main">
            <a:pPr algn="l">
              <a:defRPr sz="157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57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费用 / 人效 / 排班</a:t>
            </a:r>
          </a:p>
          <a:p xmlns:a="http://schemas.openxmlformats.org/drawingml/2006/main">
            <a:pPr algn="l">
              <a:defRPr sz="157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57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区域与店长工作台</a:t>
            </a:r>
          </a:p>
        </p:txBody>
      </p:sp>
      <p:sp>
        <p:nvSpPr>
          <p:cNvPr id="20" name="domain4">
            <a:extLst xmlns:a="http://schemas.openxmlformats.org/drawingml/2006/main">
              <a:ext uri="{FF2B5EF4-FFF2-40B4-BE49-F238E27FC236}">
                <a16:creationId xmlns:a16="http://schemas.microsoft.com/office/drawing/2014/main" id="{994A0746-E305-4265-8878-57E3B54429F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505950" y="1905000"/>
            <a:ext cx="2047875" cy="33337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0F1F3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1" name="dno4">
            <a:extLst xmlns:a="http://schemas.openxmlformats.org/drawingml/2006/main">
              <a:ext uri="{FF2B5EF4-FFF2-40B4-BE49-F238E27FC236}">
                <a16:creationId xmlns:a16="http://schemas.microsoft.com/office/drawing/2014/main" id="{F57124A9-9951-449D-9ED7-CC530E4CF25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696450" y="2114550"/>
            <a:ext cx="523875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8611"/>
          </a:bodyPr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800" b="1">
                <a:solidFill>
                  <a:srgbClr val="5E6572"/>
                </a:solidFill>
                <a:latin typeface="Arial"/>
                <a:ea typeface="Arial"/>
                <a:cs typeface="Arial"/>
              </a:rPr>
              <a:t>05</a:t>
            </a:r>
          </a:p>
        </p:txBody>
      </p:sp>
      <p:sp>
        <p:nvSpPr>
          <p:cNvPr id="22" name="dh4">
            <a:extLst xmlns:a="http://schemas.openxmlformats.org/drawingml/2006/main">
              <a:ext uri="{FF2B5EF4-FFF2-40B4-BE49-F238E27FC236}">
                <a16:creationId xmlns:a16="http://schemas.microsoft.com/office/drawing/2014/main" id="{2B24CE5D-919B-485B-9095-34D738FF0B4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696450" y="2800350"/>
            <a:ext cx="1666875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2175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2175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治理与风控</a:t>
            </a:r>
          </a:p>
        </p:txBody>
      </p:sp>
      <p:sp>
        <p:nvSpPr>
          <p:cNvPr id="23" name="db4">
            <a:extLst xmlns:a="http://schemas.openxmlformats.org/drawingml/2006/main">
              <a:ext uri="{FF2B5EF4-FFF2-40B4-BE49-F238E27FC236}">
                <a16:creationId xmlns:a16="http://schemas.microsoft.com/office/drawing/2014/main" id="{692AF7EA-022C-42C4-9B18-B015AA9083C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696450" y="3667125"/>
            <a:ext cx="1666875" cy="1000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4643"/>
          </a:bodyPr>
          <a:lstStyle xmlns:a="http://schemas.openxmlformats.org/drawingml/2006/main"/>
          <a:p xmlns:a="http://schemas.openxmlformats.org/drawingml/2006/main">
            <a:pPr algn="l">
              <a:defRPr sz="157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57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数据质量 / 指标字典</a:t>
            </a:r>
          </a:p>
          <a:p xmlns:a="http://schemas.openxmlformats.org/drawingml/2006/main">
            <a:pPr algn="l">
              <a:defRPr sz="157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57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本体标准 / 风险内控</a:t>
            </a:r>
          </a:p>
        </p:txBody>
      </p:sp>
      <p:sp>
        <p:nvSpPr>
          <p:cNvPr id="24" name="scope">
            <a:extLst xmlns:a="http://schemas.openxmlformats.org/drawingml/2006/main">
              <a:ext uri="{FF2B5EF4-FFF2-40B4-BE49-F238E27FC236}">
                <a16:creationId xmlns:a16="http://schemas.microsoft.com/office/drawing/2014/main" id="{197099CA-045A-4C25-925F-933D6138301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5629275"/>
            <a:ext cx="106680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7436"/>
          </a:bodyPr>
          <a:lstStyle xmlns:a="http://schemas.openxmlformats.org/drawingml/2006/main"/>
          <a:p xmlns:a="http://schemas.openxmlformats.org/drawingml/2006/main">
            <a:pPr algn="l">
              <a:defRPr sz="1950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1950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数据不再按系统孤立存在，而是围绕经营对象、业务关系和管理目标被统一理解。</a:t>
            </a:r>
          </a:p>
        </p:txBody>
      </p:sp>
    </p:spTree>
    <p:extLst>
      <p:ext uri="{BB962C8B-B14F-4D97-AF65-F5344CB8AC3E}">
        <p14:creationId xmlns:p14="http://schemas.microsoft.com/office/powerpoint/2010/main" val="277250172"/>
      </p:ext>
    </p:extLst>
  </p:cSld>
</p:sld>
</file>

<file path=ppt/slides/slide5.xml><?xml version="1.0" encoding="utf-8"?>
<p:sld xmlns:p="http://schemas.openxmlformats.org/presentationml/2006/main">
  <p:cSld>
    <p:bg>
      <p:bgPr>
        <a:solidFill xmlns:a="http://schemas.openxmlformats.org/drawingml/2006/main">
          <a:srgbClr val="FFFFFF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7" name="eyebrow">
            <a:extLst xmlns:a="http://schemas.openxmlformats.org/drawingml/2006/main">
              <a:ext uri="{FF2B5EF4-FFF2-40B4-BE49-F238E27FC236}">
                <a16:creationId xmlns:a16="http://schemas.microsoft.com/office/drawing/2014/main" id="{6C591A90-2865-4BEC-9AFC-83381E4FD3B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285750"/>
            <a:ext cx="6191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5833"/>
          </a:bodyPr>
          <a:lstStyle xmlns:a="http://schemas.openxmlformats.org/drawingml/2006/main"/>
          <a:p xmlns:a="http://schemas.openxmlformats.org/drawingml/2006/main">
            <a:pPr algn="l">
              <a:defRPr sz="1200" b="1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200" b="1">
                <a:solidFill>
                  <a:srgbClr val="5E6572"/>
                </a:solidFill>
                <a:latin typeface="Arial"/>
                <a:ea typeface="Arial"/>
                <a:cs typeface="Arial"/>
              </a:rPr>
              <a:t>SBrain · 行业数字本体与 AI 经营智脑</a:t>
            </a:r>
          </a:p>
        </p:txBody>
      </p:sp>
      <p:sp>
        <p:nvSpPr>
          <p:cNvPr id="2" name="title">
            <a:extLst xmlns:a="http://schemas.openxmlformats.org/drawingml/2006/main">
              <a:ext uri="{FF2B5EF4-FFF2-40B4-BE49-F238E27FC236}">
                <a16:creationId xmlns:a16="http://schemas.microsoft.com/office/drawing/2014/main" id="{14833616-01CB-4F63-B02E-3221A415B6A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647700"/>
            <a:ext cx="11049000" cy="685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3600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3600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不是生产更多数据，而是让现有数据拥有统一语义</a:t>
            </a:r>
          </a:p>
        </p:txBody>
      </p:sp>
      <p:sp>
        <p:nvSpPr>
          <p:cNvPr id="3" name="page">
            <a:extLst xmlns:a="http://schemas.openxmlformats.org/drawingml/2006/main">
              <a:ext uri="{FF2B5EF4-FFF2-40B4-BE49-F238E27FC236}">
                <a16:creationId xmlns:a16="http://schemas.microsoft.com/office/drawing/2014/main" id="{C721990F-474B-4758-A8A8-7197A9433FB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220450" y="6305550"/>
            <a:ext cx="571500" cy="209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68889"/>
          </a:bodyPr>
          <a:lstStyle xmlns:a="http://schemas.openxmlformats.org/drawingml/2006/main"/>
          <a:p xmlns:a="http://schemas.openxmlformats.org/drawingml/2006/main">
            <a:pPr algn="r">
              <a:defRPr sz="112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12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05</a:t>
            </a:r>
          </a:p>
        </p:txBody>
      </p:sp>
      <p:sp>
        <p:nvSpPr>
          <p:cNvPr id="4" name="layer0">
            <a:extLst xmlns:a="http://schemas.openxmlformats.org/drawingml/2006/main">
              <a:ext uri="{FF2B5EF4-FFF2-40B4-BE49-F238E27FC236}">
                <a16:creationId xmlns:a16="http://schemas.microsoft.com/office/drawing/2014/main" id="{0DC9AE11-BAC0-499D-B678-3FAF356ABAE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" y="1657350"/>
            <a:ext cx="10668000" cy="7429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0F1F3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5" name="lh0">
            <a:extLst xmlns:a="http://schemas.openxmlformats.org/drawingml/2006/main">
              <a:ext uri="{FF2B5EF4-FFF2-40B4-BE49-F238E27FC236}">
                <a16:creationId xmlns:a16="http://schemas.microsoft.com/office/drawing/2014/main" id="{A257EF25-AE08-4F06-8643-434A83922FB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00125" y="1838325"/>
            <a:ext cx="238125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8611"/>
          </a:bodyPr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1800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企业现有数据</a:t>
            </a:r>
          </a:p>
        </p:txBody>
      </p:sp>
      <p:sp>
        <p:nvSpPr>
          <p:cNvPr id="6" name="lb0">
            <a:extLst xmlns:a="http://schemas.openxmlformats.org/drawingml/2006/main">
              <a:ext uri="{FF2B5EF4-FFF2-40B4-BE49-F238E27FC236}">
                <a16:creationId xmlns:a16="http://schemas.microsoft.com/office/drawing/2014/main" id="{593EFB90-1111-4538-9696-2126DA5F3F9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524250" y="1838325"/>
            <a:ext cx="752475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57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57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POS · ERP · 会员 · 库存 · 采购 · 配送 · 财务 · 人事</a:t>
            </a:r>
          </a:p>
        </p:txBody>
      </p:sp>
      <p:sp>
        <p:nvSpPr>
          <p:cNvPr id="7" name="layer1">
            <a:extLst xmlns:a="http://schemas.openxmlformats.org/drawingml/2006/main">
              <a:ext uri="{FF2B5EF4-FFF2-40B4-BE49-F238E27FC236}">
                <a16:creationId xmlns:a16="http://schemas.microsoft.com/office/drawing/2014/main" id="{F280DCD0-AE7C-4321-80DB-8639FD20949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" y="2657475"/>
            <a:ext cx="10668000" cy="7429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EAF5FB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8" name="lh1">
            <a:extLst xmlns:a="http://schemas.openxmlformats.org/drawingml/2006/main">
              <a:ext uri="{FF2B5EF4-FFF2-40B4-BE49-F238E27FC236}">
                <a16:creationId xmlns:a16="http://schemas.microsoft.com/office/drawing/2014/main" id="{FD846487-048D-40FE-BFEB-6AEB38A9C44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00125" y="2838450"/>
            <a:ext cx="238125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8611"/>
          </a:bodyPr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1800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行业数字本体</a:t>
            </a:r>
          </a:p>
        </p:txBody>
      </p:sp>
      <p:sp>
        <p:nvSpPr>
          <p:cNvPr id="9" name="lb1">
            <a:extLst xmlns:a="http://schemas.openxmlformats.org/drawingml/2006/main">
              <a:ext uri="{FF2B5EF4-FFF2-40B4-BE49-F238E27FC236}">
                <a16:creationId xmlns:a16="http://schemas.microsoft.com/office/drawing/2014/main" id="{B9356360-508E-4289-9FFD-FD4A0B76D0E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524250" y="2838450"/>
            <a:ext cx="752475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575" b="0">
                <a:solidFill>
                  <a:srgbClr val="2878FF"/>
                </a:solidFill>
                <a:latin typeface="Arial"/>
                <a:ea typeface="Arial"/>
                <a:cs typeface="Arial"/>
              </a:defRPr>
            </a:pPr>
            <a:r>
              <a:rPr sz="1575" b="0">
                <a:solidFill>
                  <a:srgbClr val="2878FF"/>
                </a:solidFill>
                <a:latin typeface="Arial"/>
                <a:ea typeface="Arial"/>
                <a:cs typeface="Arial"/>
              </a:rPr>
              <a:t>门店 · 商品 · 顾客 · 原料 · 组织 · 资金 · 业务关系</a:t>
            </a:r>
          </a:p>
        </p:txBody>
      </p:sp>
      <p:sp>
        <p:nvSpPr>
          <p:cNvPr id="10" name="layer2">
            <a:extLst xmlns:a="http://schemas.openxmlformats.org/drawingml/2006/main">
              <a:ext uri="{FF2B5EF4-FFF2-40B4-BE49-F238E27FC236}">
                <a16:creationId xmlns:a16="http://schemas.microsoft.com/office/drawing/2014/main" id="{9A5D30B2-0E5B-4112-97CF-3280636E5C4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" y="3657600"/>
            <a:ext cx="10668000" cy="7429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0F1F3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1" name="lh2">
            <a:extLst xmlns:a="http://schemas.openxmlformats.org/drawingml/2006/main">
              <a:ext uri="{FF2B5EF4-FFF2-40B4-BE49-F238E27FC236}">
                <a16:creationId xmlns:a16="http://schemas.microsoft.com/office/drawing/2014/main" id="{06983D42-9A6A-4DF0-B1EB-68994C8CA74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00125" y="3838575"/>
            <a:ext cx="238125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8611"/>
          </a:bodyPr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1800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运营管理模型</a:t>
            </a:r>
          </a:p>
        </p:txBody>
      </p:sp>
      <p:sp>
        <p:nvSpPr>
          <p:cNvPr id="12" name="lb2">
            <a:extLst xmlns:a="http://schemas.openxmlformats.org/drawingml/2006/main">
              <a:ext uri="{FF2B5EF4-FFF2-40B4-BE49-F238E27FC236}">
                <a16:creationId xmlns:a16="http://schemas.microsoft.com/office/drawing/2014/main" id="{945FC06A-F97E-4202-9B75-3CC7B9F103E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524250" y="3838575"/>
            <a:ext cx="752475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57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57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收入质量 · 成本桥 · 人效 · 风险 · 对标 · 预测 · 决策规则</a:t>
            </a:r>
          </a:p>
        </p:txBody>
      </p:sp>
      <p:sp>
        <p:nvSpPr>
          <p:cNvPr id="13" name="layer3">
            <a:extLst xmlns:a="http://schemas.openxmlformats.org/drawingml/2006/main">
              <a:ext uri="{FF2B5EF4-FFF2-40B4-BE49-F238E27FC236}">
                <a16:creationId xmlns:a16="http://schemas.microsoft.com/office/drawing/2014/main" id="{7B009B2E-169F-414B-977B-A7FABE14576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" y="4657725"/>
            <a:ext cx="10668000" cy="7429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0F1F3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4" name="lh3">
            <a:extLst xmlns:a="http://schemas.openxmlformats.org/drawingml/2006/main">
              <a:ext uri="{FF2B5EF4-FFF2-40B4-BE49-F238E27FC236}">
                <a16:creationId xmlns:a16="http://schemas.microsoft.com/office/drawing/2014/main" id="{063D8A75-BC34-480A-B6D6-0949B0651FD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00125" y="4838700"/>
            <a:ext cx="238125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8611"/>
          </a:bodyPr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1800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AI 经营智脑</a:t>
            </a:r>
          </a:p>
        </p:txBody>
      </p:sp>
      <p:sp>
        <p:nvSpPr>
          <p:cNvPr id="15" name="lb3">
            <a:extLst xmlns:a="http://schemas.openxmlformats.org/drawingml/2006/main">
              <a:ext uri="{FF2B5EF4-FFF2-40B4-BE49-F238E27FC236}">
                <a16:creationId xmlns:a16="http://schemas.microsoft.com/office/drawing/2014/main" id="{CFC80F14-41C7-4CB3-8064-3950FB9FADC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524250" y="4838700"/>
            <a:ext cx="752475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57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57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理解现状 · 解释原因 · 生成建议 · 推演影响 · 辅助决策</a:t>
            </a:r>
          </a:p>
        </p:txBody>
      </p:sp>
      <p:sp>
        <p:nvSpPr>
          <p:cNvPr id="16" name="foundation">
            <a:extLst xmlns:a="http://schemas.openxmlformats.org/drawingml/2006/main">
              <a:ext uri="{FF2B5EF4-FFF2-40B4-BE49-F238E27FC236}">
                <a16:creationId xmlns:a16="http://schemas.microsoft.com/office/drawing/2014/main" id="{021BFB2C-B923-4D65-926D-420319F4E13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" y="5876925"/>
            <a:ext cx="1028700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88406"/>
          </a:bodyPr>
          <a:lstStyle xmlns:a="http://schemas.openxmlformats.org/drawingml/2006/main"/>
          <a:p xmlns:a="http://schemas.openxmlformats.org/drawingml/2006/main">
            <a:pPr algn="ctr">
              <a:defRPr sz="1725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1725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统一语义、统一口径和证据追溯，是 AI 能够理解企业经营的前提。</a:t>
            </a:r>
          </a:p>
        </p:txBody>
      </p:sp>
    </p:spTree>
    <p:extLst>
      <p:ext uri="{BB962C8B-B14F-4D97-AF65-F5344CB8AC3E}">
        <p14:creationId xmlns:p14="http://schemas.microsoft.com/office/powerpoint/2010/main" val="2042956214"/>
      </p:ext>
    </p:extLst>
  </p:cSld>
</p:sld>
</file>

<file path=ppt/slides/slide6.xml><?xml version="1.0" encoding="utf-8"?>
<p:sld xmlns:p="http://schemas.openxmlformats.org/presentationml/2006/main">
  <p:cSld>
    <p:bg>
      <p:bgPr>
        <a:solidFill xmlns:a="http://schemas.openxmlformats.org/drawingml/2006/main">
          <a:srgbClr val="FFFFFF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8" name="eyebrow">
            <a:extLst xmlns:a="http://schemas.openxmlformats.org/drawingml/2006/main">
              <a:ext uri="{FF2B5EF4-FFF2-40B4-BE49-F238E27FC236}">
                <a16:creationId xmlns:a16="http://schemas.microsoft.com/office/drawing/2014/main" id="{AC23CEC0-C00A-4E52-A712-EC720B0D736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285750"/>
            <a:ext cx="6191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5833"/>
          </a:bodyPr>
          <a:lstStyle xmlns:a="http://schemas.openxmlformats.org/drawingml/2006/main"/>
          <a:p xmlns:a="http://schemas.openxmlformats.org/drawingml/2006/main">
            <a:pPr algn="l">
              <a:defRPr sz="1200" b="1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200" b="1">
                <a:solidFill>
                  <a:srgbClr val="5E6572"/>
                </a:solidFill>
                <a:latin typeface="Arial"/>
                <a:ea typeface="Arial"/>
                <a:cs typeface="Arial"/>
              </a:rPr>
              <a:t>SBrain · 行业数字本体与 AI 经营智脑</a:t>
            </a:r>
          </a:p>
        </p:txBody>
      </p:sp>
      <p:sp>
        <p:nvSpPr>
          <p:cNvPr id="2" name="title">
            <a:extLst xmlns:a="http://schemas.openxmlformats.org/drawingml/2006/main">
              <a:ext uri="{FF2B5EF4-FFF2-40B4-BE49-F238E27FC236}">
                <a16:creationId xmlns:a16="http://schemas.microsoft.com/office/drawing/2014/main" id="{D54336CC-3F87-4D30-8E6D-D51B1858D9D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647700"/>
            <a:ext cx="11049000" cy="685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3600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3600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AI 智脑：看清现在，推演未来</a:t>
            </a:r>
          </a:p>
        </p:txBody>
      </p:sp>
      <p:sp>
        <p:nvSpPr>
          <p:cNvPr id="3" name="page">
            <a:extLst xmlns:a="http://schemas.openxmlformats.org/drawingml/2006/main">
              <a:ext uri="{FF2B5EF4-FFF2-40B4-BE49-F238E27FC236}">
                <a16:creationId xmlns:a16="http://schemas.microsoft.com/office/drawing/2014/main" id="{6B924AF3-2D2B-4C37-B983-7B33C31BF33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220450" y="6305550"/>
            <a:ext cx="571500" cy="209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68889"/>
          </a:bodyPr>
          <a:lstStyle xmlns:a="http://schemas.openxmlformats.org/drawingml/2006/main"/>
          <a:p xmlns:a="http://schemas.openxmlformats.org/drawingml/2006/main">
            <a:pPr algn="r">
              <a:defRPr sz="112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12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06</a:t>
            </a:r>
          </a:p>
        </p:txBody>
      </p:sp>
      <p:sp>
        <p:nvSpPr>
          <p:cNvPr id="4" name="aih0">
            <a:extLst xmlns:a="http://schemas.openxmlformats.org/drawingml/2006/main">
              <a:ext uri="{FF2B5EF4-FFF2-40B4-BE49-F238E27FC236}">
                <a16:creationId xmlns:a16="http://schemas.microsoft.com/office/drawing/2014/main" id="{8B6AAC1D-E188-4D0C-9099-FE053FE174C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2047875"/>
            <a:ext cx="2476500" cy="495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2175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2175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确定性规则</a:t>
            </a:r>
          </a:p>
        </p:txBody>
      </p:sp>
      <p:cxnSp>
        <p:nvCxnSpPr>
          <p:cNvPr id="22" name=""/>
          <p:cNvCxnSpPr/>
          <p:nvPr/>
        </p:nvCxnSpPr>
        <p:spPr>
          <a:xfrm xmlns:a="http://schemas.openxmlformats.org/drawingml/2006/main">
            <a:off x="400050" y="2667000"/>
            <a:ext cx="2476500" cy="0"/>
          </a:xfrm>
          <a:prstGeom xmlns:a="http://schemas.openxmlformats.org/drawingml/2006/main" prst="straightConnector1">
            <a:avLst/>
          </a:prstGeom>
          <a:ln xmlns:a="http://schemas.openxmlformats.org/drawingml/2006/main" w="9525">
            <a:solidFill>
              <a:srgbClr val="B8BCC4"/>
            </a:solidFill>
            <a:prstDash val="solid"/>
          </a:ln>
        </p:spPr>
      </p:cxnSp>
      <p:sp>
        <p:nvSpPr>
          <p:cNvPr id="6" name="aib0">
            <a:extLst xmlns:a="http://schemas.openxmlformats.org/drawingml/2006/main">
              <a:ext uri="{FF2B5EF4-FFF2-40B4-BE49-F238E27FC236}">
                <a16:creationId xmlns:a16="http://schemas.microsoft.com/office/drawing/2014/main" id="{541B4B43-09F9-4B20-8486-3A97E8BF434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3048000"/>
            <a:ext cx="2476500" cy="1047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9603"/>
          </a:bodyPr>
          <a:lstStyle xmlns:a="http://schemas.openxmlformats.org/drawingml/2006/main"/>
          <a:p xmlns:a="http://schemas.openxmlformats.org/drawingml/2006/main">
            <a:pPr algn="l">
              <a:defRPr sz="157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57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口径计算、阈值预警、异常金额</a:t>
            </a:r>
          </a:p>
          <a:p xmlns:a="http://schemas.openxmlformats.org/drawingml/2006/main">
            <a:pPr algn="l">
              <a:defRPr sz="157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57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高风险决策可解释、可复算</a:t>
            </a:r>
          </a:p>
        </p:txBody>
      </p:sp>
      <p:sp>
        <p:nvSpPr>
          <p:cNvPr id="7" name="aih1">
            <a:extLst xmlns:a="http://schemas.openxmlformats.org/drawingml/2006/main">
              <a:ext uri="{FF2B5EF4-FFF2-40B4-BE49-F238E27FC236}">
                <a16:creationId xmlns:a16="http://schemas.microsoft.com/office/drawing/2014/main" id="{D15A4DD9-8CD0-4C53-88FA-4D7E014CD9B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257550" y="2047875"/>
            <a:ext cx="2476500" cy="495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2175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2175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预测模型</a:t>
            </a:r>
          </a:p>
        </p:txBody>
      </p:sp>
      <p:cxnSp>
        <p:nvCxnSpPr>
          <p:cNvPr id="25" name=""/>
          <p:cNvCxnSpPr/>
          <p:nvPr/>
        </p:nvCxnSpPr>
        <p:spPr>
          <a:xfrm xmlns:a="http://schemas.openxmlformats.org/drawingml/2006/main">
            <a:off x="3257550" y="2667000"/>
            <a:ext cx="2476500" cy="0"/>
          </a:xfrm>
          <a:prstGeom xmlns:a="http://schemas.openxmlformats.org/drawingml/2006/main" prst="straightConnector1">
            <a:avLst/>
          </a:prstGeom>
          <a:ln xmlns:a="http://schemas.openxmlformats.org/drawingml/2006/main" w="9525">
            <a:solidFill>
              <a:srgbClr val="B8BCC4"/>
            </a:solidFill>
            <a:prstDash val="solid"/>
          </a:ln>
        </p:spPr>
      </p:cxnSp>
      <p:sp>
        <p:nvSpPr>
          <p:cNvPr id="9" name="aib1">
            <a:extLst xmlns:a="http://schemas.openxmlformats.org/drawingml/2006/main">
              <a:ext uri="{FF2B5EF4-FFF2-40B4-BE49-F238E27FC236}">
                <a16:creationId xmlns:a16="http://schemas.microsoft.com/office/drawing/2014/main" id="{268751E1-2D7C-43B4-AAD0-A1F443137D8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257550" y="3048000"/>
            <a:ext cx="2476500" cy="1047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9603"/>
          </a:bodyPr>
          <a:lstStyle xmlns:a="http://schemas.openxmlformats.org/drawingml/2006/main"/>
          <a:p xmlns:a="http://schemas.openxmlformats.org/drawingml/2006/main">
            <a:pPr algn="l">
              <a:defRPr sz="157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57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客流、排班、原料需求、趋势</a:t>
            </a:r>
          </a:p>
          <a:p xmlns:a="http://schemas.openxmlformats.org/drawingml/2006/main">
            <a:pPr algn="l">
              <a:defRPr sz="157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57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将经验判断变成可更新的预测</a:t>
            </a:r>
          </a:p>
        </p:txBody>
      </p:sp>
      <p:sp>
        <p:nvSpPr>
          <p:cNvPr id="10" name="aih2">
            <a:extLst xmlns:a="http://schemas.openxmlformats.org/drawingml/2006/main">
              <a:ext uri="{FF2B5EF4-FFF2-40B4-BE49-F238E27FC236}">
                <a16:creationId xmlns:a16="http://schemas.microsoft.com/office/drawing/2014/main" id="{F7207FA7-E4D5-4AD0-BAC4-71420F6E7B0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15050" y="2047875"/>
            <a:ext cx="2476500" cy="495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2175" b="1">
                <a:solidFill>
                  <a:srgbClr val="2878FF"/>
                </a:solidFill>
                <a:latin typeface="Arial"/>
                <a:ea typeface="Arial"/>
                <a:cs typeface="Arial"/>
              </a:defRPr>
            </a:pPr>
            <a:r>
              <a:rPr sz="2175" b="1">
                <a:solidFill>
                  <a:srgbClr val="2878FF"/>
                </a:solidFill>
                <a:latin typeface="Arial"/>
                <a:ea typeface="Arial"/>
                <a:cs typeface="Arial"/>
              </a:rPr>
              <a:t>大模型助手</a:t>
            </a:r>
          </a:p>
        </p:txBody>
      </p:sp>
      <p:cxnSp>
        <p:nvCxnSpPr>
          <p:cNvPr id="28" name=""/>
          <p:cNvCxnSpPr/>
          <p:nvPr/>
        </p:nvCxnSpPr>
        <p:spPr>
          <a:xfrm xmlns:a="http://schemas.openxmlformats.org/drawingml/2006/main">
            <a:off x="6115050" y="2667000"/>
            <a:ext cx="2476500" cy="0"/>
          </a:xfrm>
          <a:prstGeom xmlns:a="http://schemas.openxmlformats.org/drawingml/2006/main" prst="straightConnector1">
            <a:avLst/>
          </a:prstGeom>
          <a:ln xmlns:a="http://schemas.openxmlformats.org/drawingml/2006/main" w="28575">
            <a:solidFill>
              <a:srgbClr val="2878FF"/>
            </a:solidFill>
            <a:prstDash val="solid"/>
          </a:ln>
        </p:spPr>
      </p:cxnSp>
      <p:sp>
        <p:nvSpPr>
          <p:cNvPr id="12" name="aib2">
            <a:extLst xmlns:a="http://schemas.openxmlformats.org/drawingml/2006/main">
              <a:ext uri="{FF2B5EF4-FFF2-40B4-BE49-F238E27FC236}">
                <a16:creationId xmlns:a16="http://schemas.microsoft.com/office/drawing/2014/main" id="{A61B9E5B-C838-41C0-8D5C-213B93ADC99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15050" y="3048000"/>
            <a:ext cx="2476500" cy="1047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9603"/>
          </a:bodyPr>
          <a:lstStyle xmlns:a="http://schemas.openxmlformats.org/drawingml/2006/main"/>
          <a:p xmlns:a="http://schemas.openxmlformats.org/drawingml/2006/main">
            <a:pPr algn="l">
              <a:defRPr sz="157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57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归因线索、经营摘要、任务草案</a:t>
            </a:r>
          </a:p>
          <a:p xmlns:a="http://schemas.openxmlformats.org/drawingml/2006/main">
            <a:pPr algn="l">
              <a:defRPr sz="157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57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把复杂分析翻译成角色化行动</a:t>
            </a:r>
          </a:p>
        </p:txBody>
      </p:sp>
      <p:sp>
        <p:nvSpPr>
          <p:cNvPr id="13" name="aih3">
            <a:extLst xmlns:a="http://schemas.openxmlformats.org/drawingml/2006/main">
              <a:ext uri="{FF2B5EF4-FFF2-40B4-BE49-F238E27FC236}">
                <a16:creationId xmlns:a16="http://schemas.microsoft.com/office/drawing/2014/main" id="{F5E9C3D4-314A-44AF-8FF5-9B8A3ED4D6F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972550" y="2047875"/>
            <a:ext cx="2476500" cy="495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2175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2175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人工审批</a:t>
            </a:r>
          </a:p>
        </p:txBody>
      </p:sp>
      <p:cxnSp>
        <p:nvCxnSpPr>
          <p:cNvPr id="31" name=""/>
          <p:cNvCxnSpPr/>
          <p:nvPr/>
        </p:nvCxnSpPr>
        <p:spPr>
          <a:xfrm xmlns:a="http://schemas.openxmlformats.org/drawingml/2006/main">
            <a:off x="8972550" y="2667000"/>
            <a:ext cx="2476500" cy="0"/>
          </a:xfrm>
          <a:prstGeom xmlns:a="http://schemas.openxmlformats.org/drawingml/2006/main" prst="straightConnector1">
            <a:avLst/>
          </a:prstGeom>
          <a:ln xmlns:a="http://schemas.openxmlformats.org/drawingml/2006/main" w="9525">
            <a:solidFill>
              <a:srgbClr val="B8BCC4"/>
            </a:solidFill>
            <a:prstDash val="solid"/>
          </a:ln>
        </p:spPr>
      </p:cxnSp>
      <p:sp>
        <p:nvSpPr>
          <p:cNvPr id="15" name="aib3">
            <a:extLst xmlns:a="http://schemas.openxmlformats.org/drawingml/2006/main">
              <a:ext uri="{FF2B5EF4-FFF2-40B4-BE49-F238E27FC236}">
                <a16:creationId xmlns:a16="http://schemas.microsoft.com/office/drawing/2014/main" id="{AF84C7D4-7754-4567-A5BB-4633E52253F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972550" y="3048000"/>
            <a:ext cx="2476500" cy="1047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9603"/>
          </a:bodyPr>
          <a:lstStyle xmlns:a="http://schemas.openxmlformats.org/drawingml/2006/main"/>
          <a:p xmlns:a="http://schemas.openxmlformats.org/drawingml/2006/main">
            <a:pPr algn="l">
              <a:defRPr sz="157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57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财务确认、任务验收、策略发布</a:t>
            </a:r>
          </a:p>
          <a:p xmlns:a="http://schemas.openxmlformats.org/drawingml/2006/main">
            <a:pPr algn="l">
              <a:defRPr sz="157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57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关键结论保留业务责任与审计链</a:t>
            </a:r>
          </a:p>
        </p:txBody>
      </p:sp>
      <p:sp>
        <p:nvSpPr>
          <p:cNvPr id="16" name="principle">
            <a:extLst xmlns:a="http://schemas.openxmlformats.org/drawingml/2006/main">
              <a:ext uri="{FF2B5EF4-FFF2-40B4-BE49-F238E27FC236}">
                <a16:creationId xmlns:a16="http://schemas.microsoft.com/office/drawing/2014/main" id="{A16B5DD5-AD20-44DF-B356-B1566C8A9D0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5095875"/>
            <a:ext cx="11391900" cy="8382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A0A0A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7" name="principle-text">
            <a:extLst xmlns:a="http://schemas.openxmlformats.org/drawingml/2006/main">
              <a:ext uri="{FF2B5EF4-FFF2-40B4-BE49-F238E27FC236}">
                <a16:creationId xmlns:a16="http://schemas.microsoft.com/office/drawing/2014/main" id="{643CC7A6-2C7F-45FA-97C0-0D676F8EB8B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5286375"/>
            <a:ext cx="10858500" cy="457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defRPr sz="1950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950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AI 给出证据、原因假设、最佳实践与影响推演；最终决策仍由管理者掌握。</a:t>
            </a:r>
          </a:p>
        </p:txBody>
      </p:sp>
    </p:spTree>
    <p:extLst>
      <p:ext uri="{BB962C8B-B14F-4D97-AF65-F5344CB8AC3E}">
        <p14:creationId xmlns:p14="http://schemas.microsoft.com/office/powerpoint/2010/main" val="171187654"/>
      </p:ext>
    </p:extLst>
  </p:cSld>
</p:sld>
</file>

<file path=ppt/slides/slide7.xml><?xml version="1.0" encoding="utf-8"?>
<p:sld xmlns:p="http://schemas.openxmlformats.org/presentationml/2006/main">
  <p:cSld>
    <p:bg>
      <p:bgPr>
        <a:solidFill xmlns:a="http://schemas.openxmlformats.org/drawingml/2006/main">
          <a:srgbClr val="FFFFFF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1" name="eyebrow">
            <a:extLst xmlns:a="http://schemas.openxmlformats.org/drawingml/2006/main">
              <a:ext uri="{FF2B5EF4-FFF2-40B4-BE49-F238E27FC236}">
                <a16:creationId xmlns:a16="http://schemas.microsoft.com/office/drawing/2014/main" id="{1BF497A9-335B-42CF-A0CF-D3192CD285F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285750"/>
            <a:ext cx="6191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5833"/>
          </a:bodyPr>
          <a:lstStyle xmlns:a="http://schemas.openxmlformats.org/drawingml/2006/main"/>
          <a:p xmlns:a="http://schemas.openxmlformats.org/drawingml/2006/main">
            <a:pPr algn="l">
              <a:defRPr sz="1200" b="1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200" b="1">
                <a:solidFill>
                  <a:srgbClr val="5E6572"/>
                </a:solidFill>
                <a:latin typeface="Arial"/>
                <a:ea typeface="Arial"/>
                <a:cs typeface="Arial"/>
              </a:rPr>
              <a:t>匿名复合案例 · 非真实客户数据</a:t>
            </a:r>
          </a:p>
        </p:txBody>
      </p:sp>
      <p:sp>
        <p:nvSpPr>
          <p:cNvPr id="2" name="title">
            <a:extLst xmlns:a="http://schemas.openxmlformats.org/drawingml/2006/main">
              <a:ext uri="{FF2B5EF4-FFF2-40B4-BE49-F238E27FC236}">
                <a16:creationId xmlns:a16="http://schemas.microsoft.com/office/drawing/2014/main" id="{667D460C-3191-4923-A961-3250EF64290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647700"/>
            <a:ext cx="11049000" cy="685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3600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3600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匿名案例一：某区域连锁品牌开展食材成本专项</a:t>
            </a:r>
          </a:p>
        </p:txBody>
      </p:sp>
      <p:sp>
        <p:nvSpPr>
          <p:cNvPr id="3" name="page">
            <a:extLst xmlns:a="http://schemas.openxmlformats.org/drawingml/2006/main">
              <a:ext uri="{FF2B5EF4-FFF2-40B4-BE49-F238E27FC236}">
                <a16:creationId xmlns:a16="http://schemas.microsoft.com/office/drawing/2014/main" id="{00F68439-E957-4122-A390-80EE35D240B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220450" y="6305550"/>
            <a:ext cx="571500" cy="209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68889"/>
          </a:bodyPr>
          <a:lstStyle xmlns:a="http://schemas.openxmlformats.org/drawingml/2006/main"/>
          <a:p xmlns:a="http://schemas.openxmlformats.org/drawingml/2006/main">
            <a:pPr algn="r">
              <a:defRPr sz="112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12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07</a:t>
            </a:r>
          </a:p>
        </p:txBody>
      </p:sp>
      <p:sp>
        <p:nvSpPr>
          <p:cNvPr id="4" name="case-context">
            <a:extLst xmlns:a="http://schemas.openxmlformats.org/drawingml/2006/main">
              <a:ext uri="{FF2B5EF4-FFF2-40B4-BE49-F238E27FC236}">
                <a16:creationId xmlns:a16="http://schemas.microsoft.com/office/drawing/2014/main" id="{9A09C743-D82A-44FE-883C-C9C2AFC5978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1743075"/>
            <a:ext cx="21907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0476"/>
          </a:bodyPr>
          <a:lstStyle xmlns:a="http://schemas.openxmlformats.org/drawingml/2006/main"/>
          <a:p xmlns:a="http://schemas.openxmlformats.org/drawingml/2006/main">
            <a:pPr algn="l">
              <a:defRPr sz="2100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企业现象</a:t>
            </a:r>
          </a:p>
        </p:txBody>
      </p:sp>
      <p:sp>
        <p:nvSpPr>
          <p:cNvPr id="5" name="case-context-body">
            <a:extLst xmlns:a="http://schemas.openxmlformats.org/drawingml/2006/main">
              <a:ext uri="{FF2B5EF4-FFF2-40B4-BE49-F238E27FC236}">
                <a16:creationId xmlns:a16="http://schemas.microsoft.com/office/drawing/2014/main" id="{11932FFE-09A9-4660-86BF-0710DEDC7F1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2343150"/>
            <a:ext cx="3667125" cy="1238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650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650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多个区域的门店成本率同时上升，传统报表只能看到门店排名，无法判断问题发生在采购、生产、配送还是门店。</a:t>
            </a:r>
          </a:p>
        </p:txBody>
      </p:sp>
      <p:sp>
        <p:nvSpPr>
          <p:cNvPr id="6" name="case-index">
            <a:extLst xmlns:a="http://schemas.openxmlformats.org/drawingml/2006/main">
              <a:ext uri="{FF2B5EF4-FFF2-40B4-BE49-F238E27FC236}">
                <a16:creationId xmlns:a16="http://schemas.microsoft.com/office/drawing/2014/main" id="{558FB46F-7388-403B-BA52-5B3A8D809A7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3905250"/>
            <a:ext cx="3667125" cy="13335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EAF5FB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7" name="case-index-v">
            <a:extLst xmlns:a="http://schemas.openxmlformats.org/drawingml/2006/main">
              <a:ext uri="{FF2B5EF4-FFF2-40B4-BE49-F238E27FC236}">
                <a16:creationId xmlns:a16="http://schemas.microsoft.com/office/drawing/2014/main" id="{541AAA6E-C1B9-46CD-838C-2E05D600967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4095750"/>
            <a:ext cx="1190625" cy="552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1667"/>
          </a:bodyPr>
          <a:lstStyle xmlns:a="http://schemas.openxmlformats.org/drawingml/2006/main"/>
          <a:p xmlns:a="http://schemas.openxmlformats.org/drawingml/2006/main">
            <a:pPr algn="l">
              <a:defRPr sz="3300" b="1">
                <a:solidFill>
                  <a:srgbClr val="2878FF"/>
                </a:solidFill>
                <a:latin typeface="Arial"/>
                <a:ea typeface="Arial"/>
                <a:cs typeface="Arial"/>
              </a:defRPr>
            </a:pPr>
            <a:r>
              <a:rPr sz="3300" b="1">
                <a:solidFill>
                  <a:srgbClr val="2878FF"/>
                </a:solidFill>
                <a:latin typeface="Arial"/>
                <a:ea typeface="Arial"/>
                <a:cs typeface="Arial"/>
              </a:rPr>
              <a:t>112</a:t>
            </a:r>
          </a:p>
        </p:txBody>
      </p:sp>
      <p:sp>
        <p:nvSpPr>
          <p:cNvPr id="8" name="case-index-l">
            <a:extLst xmlns:a="http://schemas.openxmlformats.org/drawingml/2006/main">
              <a:ext uri="{FF2B5EF4-FFF2-40B4-BE49-F238E27FC236}">
                <a16:creationId xmlns:a16="http://schemas.microsoft.com/office/drawing/2014/main" id="{C17A3652-CB53-44D0-B068-8BCE667984A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952625" y="4114800"/>
            <a:ext cx="1809750" cy="590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500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500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实际成本指数</a:t>
            </a:r>
          </a:p>
          <a:p xmlns:a="http://schemas.openxmlformats.org/drawingml/2006/main">
            <a:pPr algn="l">
              <a:defRPr sz="1500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500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标准成本 = 100</a:t>
            </a:r>
          </a:p>
        </p:txBody>
      </p:sp>
      <p:sp>
        <p:nvSpPr>
          <p:cNvPr id="9" name="case-ai">
            <a:extLst xmlns:a="http://schemas.openxmlformats.org/drawingml/2006/main">
              <a:ext uri="{FF2B5EF4-FFF2-40B4-BE49-F238E27FC236}">
                <a16:creationId xmlns:a16="http://schemas.microsoft.com/office/drawing/2014/main" id="{4ECB087E-4972-4B5C-B381-DBE99B2FC2C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91050" y="1743075"/>
            <a:ext cx="3143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0476"/>
          </a:bodyPr>
          <a:lstStyle xmlns:a="http://schemas.openxmlformats.org/drawingml/2006/main"/>
          <a:p xmlns:a="http://schemas.openxmlformats.org/drawingml/2006/main">
            <a:pPr algn="l">
              <a:defRPr sz="2100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本体关联与智脑诊断</a:t>
            </a:r>
          </a:p>
        </p:txBody>
      </p:sp>
      <p:sp>
        <p:nvSpPr>
          <p:cNvPr id="10" name="bullet-dot-250">
            <a:extLst xmlns:a="http://schemas.openxmlformats.org/drawingml/2006/main">
              <a:ext uri="{FF2B5EF4-FFF2-40B4-BE49-F238E27FC236}">
                <a16:creationId xmlns:a16="http://schemas.microsoft.com/office/drawing/2014/main" id="{62A6942B-357F-4223-8C4D-DF6FDE84D90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91050" y="2447925"/>
            <a:ext cx="95250" cy="95250"/>
          </a:xfrm>
          <a:prstGeom xmlns:a="http://schemas.openxmlformats.org/drawingml/2006/main" prst="roundRect">
            <a:avLst>
              <a:gd name="adj" fmla="val 50000"/>
            </a:avLst>
          </a:prstGeom>
          <a:solidFill xmlns:a="http://schemas.openxmlformats.org/drawingml/2006/main">
            <a:srgbClr val="2878F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1" name="bullet-250">
            <a:extLst xmlns:a="http://schemas.openxmlformats.org/drawingml/2006/main">
              <a:ext uri="{FF2B5EF4-FFF2-40B4-BE49-F238E27FC236}">
                <a16:creationId xmlns:a16="http://schemas.microsoft.com/office/drawing/2014/main" id="{5B79BB69-3255-44C4-BA13-5766FEF7FFA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819650" y="2381250"/>
            <a:ext cx="291465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86761"/>
          </a:bodyPr>
          <a:lstStyle xmlns:a="http://schemas.openxmlformats.org/drawingml/2006/main"/>
          <a:p xmlns:a="http://schemas.openxmlformats.org/drawingml/2006/main">
            <a:pPr algn="l">
              <a:defRPr sz="1650" b="0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1650" b="0">
                <a:solidFill>
                  <a:srgbClr val="0A0A0A"/>
                </a:solidFill>
                <a:latin typeface="Arial"/>
                <a:ea typeface="Arial"/>
                <a:cs typeface="Arial"/>
              </a:rPr>
              <a:t>采购价格异常集中在少数核心原料</a:t>
            </a:r>
          </a:p>
        </p:txBody>
      </p:sp>
      <p:sp>
        <p:nvSpPr>
          <p:cNvPr id="12" name="bullet-dot-326">
            <a:extLst xmlns:a="http://schemas.openxmlformats.org/drawingml/2006/main">
              <a:ext uri="{FF2B5EF4-FFF2-40B4-BE49-F238E27FC236}">
                <a16:creationId xmlns:a16="http://schemas.microsoft.com/office/drawing/2014/main" id="{1BDC1621-ED6F-4C74-B727-5ABA92C0148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91050" y="3171825"/>
            <a:ext cx="95250" cy="95250"/>
          </a:xfrm>
          <a:prstGeom xmlns:a="http://schemas.openxmlformats.org/drawingml/2006/main" prst="roundRect">
            <a:avLst>
              <a:gd name="adj" fmla="val 50000"/>
            </a:avLst>
          </a:prstGeom>
          <a:solidFill xmlns:a="http://schemas.openxmlformats.org/drawingml/2006/main">
            <a:srgbClr val="0A0A0A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3" name="bullet-326">
            <a:extLst xmlns:a="http://schemas.openxmlformats.org/drawingml/2006/main">
              <a:ext uri="{FF2B5EF4-FFF2-40B4-BE49-F238E27FC236}">
                <a16:creationId xmlns:a16="http://schemas.microsoft.com/office/drawing/2014/main" id="{E56C8849-25D3-4764-B68C-2BC319F05D0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819650" y="3105150"/>
            <a:ext cx="291465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86761"/>
          </a:bodyPr>
          <a:lstStyle xmlns:a="http://schemas.openxmlformats.org/drawingml/2006/main"/>
          <a:p xmlns:a="http://schemas.openxmlformats.org/drawingml/2006/main">
            <a:pPr algn="l">
              <a:defRPr sz="1650" b="0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1650" b="0">
                <a:solidFill>
                  <a:srgbClr val="0A0A0A"/>
                </a:solidFill>
                <a:latin typeface="Arial"/>
                <a:ea typeface="Arial"/>
                <a:cs typeface="Arial"/>
              </a:rPr>
              <a:t>部分半成品实际耗用高于标准配方</a:t>
            </a:r>
          </a:p>
        </p:txBody>
      </p:sp>
      <p:sp>
        <p:nvSpPr>
          <p:cNvPr id="14" name="bullet-dot-402">
            <a:extLst xmlns:a="http://schemas.openxmlformats.org/drawingml/2006/main">
              <a:ext uri="{FF2B5EF4-FFF2-40B4-BE49-F238E27FC236}">
                <a16:creationId xmlns:a16="http://schemas.microsoft.com/office/drawing/2014/main" id="{DE795BC7-4F59-487C-AE62-F3672143B5A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91050" y="3895725"/>
            <a:ext cx="95250" cy="95250"/>
          </a:xfrm>
          <a:prstGeom xmlns:a="http://schemas.openxmlformats.org/drawingml/2006/main" prst="roundRect">
            <a:avLst>
              <a:gd name="adj" fmla="val 50000"/>
            </a:avLst>
          </a:prstGeom>
          <a:solidFill xmlns:a="http://schemas.openxmlformats.org/drawingml/2006/main">
            <a:srgbClr val="0A0A0A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5" name="bullet-402">
            <a:extLst xmlns:a="http://schemas.openxmlformats.org/drawingml/2006/main">
              <a:ext uri="{FF2B5EF4-FFF2-40B4-BE49-F238E27FC236}">
                <a16:creationId xmlns:a16="http://schemas.microsoft.com/office/drawing/2014/main" id="{68C0F074-47C6-4504-A13B-89016093473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819650" y="3829050"/>
            <a:ext cx="291465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2784"/>
          </a:bodyPr>
          <a:lstStyle xmlns:a="http://schemas.openxmlformats.org/drawingml/2006/main"/>
          <a:p xmlns:a="http://schemas.openxmlformats.org/drawingml/2006/main">
            <a:pPr algn="l">
              <a:defRPr sz="1650" b="0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1650" b="0">
                <a:solidFill>
                  <a:srgbClr val="0A0A0A"/>
                </a:solidFill>
                <a:latin typeface="Arial"/>
                <a:ea typeface="Arial"/>
                <a:cs typeface="Arial"/>
              </a:rPr>
              <a:t>个别门店存在负耗用与盘点异常</a:t>
            </a:r>
          </a:p>
        </p:txBody>
      </p:sp>
      <p:sp>
        <p:nvSpPr>
          <p:cNvPr id="16" name="case-action">
            <a:extLst xmlns:a="http://schemas.openxmlformats.org/drawingml/2006/main">
              <a:ext uri="{FF2B5EF4-FFF2-40B4-BE49-F238E27FC236}">
                <a16:creationId xmlns:a16="http://schemas.microsoft.com/office/drawing/2014/main" id="{0012DE39-2D0C-4B0A-9020-8B13D33A7D6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239125" y="1743075"/>
            <a:ext cx="3143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0476"/>
          </a:bodyPr>
          <a:lstStyle xmlns:a="http://schemas.openxmlformats.org/drawingml/2006/main"/>
          <a:p xmlns:a="http://schemas.openxmlformats.org/drawingml/2006/main">
            <a:pPr algn="l">
              <a:defRPr sz="2100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30 天动作与验收</a:t>
            </a:r>
          </a:p>
        </p:txBody>
      </p:sp>
      <p:sp>
        <p:nvSpPr>
          <p:cNvPr id="17" name="case-action-body">
            <a:extLst xmlns:a="http://schemas.openxmlformats.org/drawingml/2006/main">
              <a:ext uri="{FF2B5EF4-FFF2-40B4-BE49-F238E27FC236}">
                <a16:creationId xmlns:a16="http://schemas.microsoft.com/office/drawing/2014/main" id="{8C4AC358-7B19-433A-B6E0-340A134F177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239125" y="2362200"/>
            <a:ext cx="3143250" cy="2286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650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650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• 核查核心原料采购价与供应商</a:t>
            </a:r>
          </a:p>
          <a:p xmlns:a="http://schemas.openxmlformats.org/drawingml/2006/main">
            <a:pPr algn="l">
              <a:defRPr sz="1650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650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• 复核配方单位、出成率和领料</a:t>
            </a:r>
          </a:p>
          <a:p xmlns:a="http://schemas.openxmlformats.org/drawingml/2006/main">
            <a:pPr algn="l">
              <a:defRPr sz="1650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650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• 对异常门店执行日盘点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pPr algn="l">
              <a:defRPr sz="1650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650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验收：同口径成本指数下降，销量、缺货与客诉不恶化。</a:t>
            </a:r>
          </a:p>
        </p:txBody>
      </p:sp>
      <p:sp>
        <p:nvSpPr>
          <p:cNvPr id="18" name="case-result">
            <a:extLst xmlns:a="http://schemas.openxmlformats.org/drawingml/2006/main">
              <a:ext uri="{FF2B5EF4-FFF2-40B4-BE49-F238E27FC236}">
                <a16:creationId xmlns:a16="http://schemas.microsoft.com/office/drawing/2014/main" id="{A61BFCB2-6FC5-439D-89DF-B93B4D22FD4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239125" y="4905375"/>
            <a:ext cx="3143250" cy="6286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A0A0A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9" name="case-result-t">
            <a:extLst xmlns:a="http://schemas.openxmlformats.org/drawingml/2006/main">
              <a:ext uri="{FF2B5EF4-FFF2-40B4-BE49-F238E27FC236}">
                <a16:creationId xmlns:a16="http://schemas.microsoft.com/office/drawing/2014/main" id="{072A3921-1C46-4BF6-9CC2-898C1C92031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429625" y="5048250"/>
            <a:ext cx="2762250" cy="3429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88000"/>
          </a:bodyPr>
          <a:lstStyle xmlns:a="http://schemas.openxmlformats.org/drawingml/2006/main"/>
          <a:p xmlns:a="http://schemas.openxmlformats.org/drawingml/2006/main">
            <a:pPr algn="ctr">
              <a:defRPr sz="18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8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目标指数：112 → 104</a:t>
            </a:r>
          </a:p>
        </p:txBody>
      </p:sp>
      <p:sp>
        <p:nvSpPr>
          <p:cNvPr id="20" name="case-foot">
            <a:extLst xmlns:a="http://schemas.openxmlformats.org/drawingml/2006/main">
              <a:ext uri="{FF2B5EF4-FFF2-40B4-BE49-F238E27FC236}">
                <a16:creationId xmlns:a16="http://schemas.microsoft.com/office/drawing/2014/main" id="{5364393D-2377-4E2C-AC7C-005A947E159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5905500"/>
            <a:ext cx="76200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5833"/>
          </a:bodyPr>
          <a:lstStyle xmlns:a="http://schemas.openxmlformats.org/drawingml/2006/main"/>
          <a:p xmlns:a="http://schemas.openxmlformats.org/drawingml/2006/main">
            <a:pPr algn="l">
              <a:defRPr sz="1200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200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示意指标用于说明工作方法，不代表任何真实品牌经营结果。</a:t>
            </a:r>
          </a:p>
        </p:txBody>
      </p:sp>
    </p:spTree>
    <p:extLst>
      <p:ext uri="{BB962C8B-B14F-4D97-AF65-F5344CB8AC3E}">
        <p14:creationId xmlns:p14="http://schemas.microsoft.com/office/powerpoint/2010/main" val="638435499"/>
      </p:ext>
    </p:extLst>
  </p:cSld>
</p:sld>
</file>

<file path=ppt/slides/slide8.xml><?xml version="1.0" encoding="utf-8"?>
<p:sld xmlns:p="http://schemas.openxmlformats.org/presentationml/2006/main">
  <p:cSld>
    <p:bg>
      <p:bgPr>
        <a:solidFill xmlns:a="http://schemas.openxmlformats.org/drawingml/2006/main">
          <a:srgbClr val="FFFFFF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7" name="eyebrow">
            <a:extLst xmlns:a="http://schemas.openxmlformats.org/drawingml/2006/main">
              <a:ext uri="{FF2B5EF4-FFF2-40B4-BE49-F238E27FC236}">
                <a16:creationId xmlns:a16="http://schemas.microsoft.com/office/drawing/2014/main" id="{188EC72B-A979-40E9-B6F4-592C0DFE5C3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285750"/>
            <a:ext cx="6191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5833"/>
          </a:bodyPr>
          <a:lstStyle xmlns:a="http://schemas.openxmlformats.org/drawingml/2006/main"/>
          <a:p xmlns:a="http://schemas.openxmlformats.org/drawingml/2006/main">
            <a:pPr algn="l">
              <a:defRPr sz="1200" b="1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200" b="1">
                <a:solidFill>
                  <a:srgbClr val="5E6572"/>
                </a:solidFill>
                <a:latin typeface="Arial"/>
                <a:ea typeface="Arial"/>
                <a:cs typeface="Arial"/>
              </a:rPr>
              <a:t>匿名复合案例 · 门店 A-017</a:t>
            </a:r>
          </a:p>
        </p:txBody>
      </p:sp>
      <p:sp>
        <p:nvSpPr>
          <p:cNvPr id="2" name="title">
            <a:extLst xmlns:a="http://schemas.openxmlformats.org/drawingml/2006/main">
              <a:ext uri="{FF2B5EF4-FFF2-40B4-BE49-F238E27FC236}">
                <a16:creationId xmlns:a16="http://schemas.microsoft.com/office/drawing/2014/main" id="{09D6EAB0-E56A-44BE-AB02-B70DBD18278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647700"/>
            <a:ext cx="11049000" cy="685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3600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3600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匿名案例二：某门店营收靠前，却没有带来相应利润</a:t>
            </a:r>
          </a:p>
        </p:txBody>
      </p:sp>
      <p:sp>
        <p:nvSpPr>
          <p:cNvPr id="3" name="page">
            <a:extLst xmlns:a="http://schemas.openxmlformats.org/drawingml/2006/main">
              <a:ext uri="{FF2B5EF4-FFF2-40B4-BE49-F238E27FC236}">
                <a16:creationId xmlns:a16="http://schemas.microsoft.com/office/drawing/2014/main" id="{ACF4C27D-1A98-4E5F-96DF-2CF877AF1AA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220450" y="6305550"/>
            <a:ext cx="571500" cy="209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68889"/>
          </a:bodyPr>
          <a:lstStyle xmlns:a="http://schemas.openxmlformats.org/drawingml/2006/main"/>
          <a:p xmlns:a="http://schemas.openxmlformats.org/drawingml/2006/main">
            <a:pPr algn="r">
              <a:defRPr sz="112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12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08</a:t>
            </a:r>
          </a:p>
        </p:txBody>
      </p:sp>
      <p:sp>
        <p:nvSpPr>
          <p:cNvPr id="4" name="store-thesis">
            <a:extLst xmlns:a="http://schemas.openxmlformats.org/drawingml/2006/main">
              <a:ext uri="{FF2B5EF4-FFF2-40B4-BE49-F238E27FC236}">
                <a16:creationId xmlns:a16="http://schemas.microsoft.com/office/drawing/2014/main" id="{4F9CFD96-E9CC-40C2-ADFE-645A961723C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1638300"/>
            <a:ext cx="10763250" cy="4191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800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800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单看销售排名，它是一家“优秀门店”；加入成本、人工和优惠后，经营结论完全不同。</a:t>
            </a:r>
          </a:p>
        </p:txBody>
      </p:sp>
      <p:sp>
        <p:nvSpPr>
          <p:cNvPr id="5" name="sm0">
            <a:extLst xmlns:a="http://schemas.openxmlformats.org/drawingml/2006/main">
              <a:ext uri="{FF2B5EF4-FFF2-40B4-BE49-F238E27FC236}">
                <a16:creationId xmlns:a16="http://schemas.microsoft.com/office/drawing/2014/main" id="{77E03ECB-C637-4B51-B03A-9A5011FAC13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2324100"/>
            <a:ext cx="2524125" cy="12382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0F1F3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smv0">
            <a:extLst xmlns:a="http://schemas.openxmlformats.org/drawingml/2006/main">
              <a:ext uri="{FF2B5EF4-FFF2-40B4-BE49-F238E27FC236}">
                <a16:creationId xmlns:a16="http://schemas.microsoft.com/office/drawing/2014/main" id="{89F23703-CBC3-43F7-9417-3A1EB177B67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90550" y="2514600"/>
            <a:ext cx="1000125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86325"/>
          </a:bodyPr>
          <a:lstStyle xmlns:a="http://schemas.openxmlformats.org/drawingml/2006/main"/>
          <a:p xmlns:a="http://schemas.openxmlformats.org/drawingml/2006/main">
            <a:pPr algn="l">
              <a:defRPr sz="2925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2925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118</a:t>
            </a:r>
          </a:p>
        </p:txBody>
      </p:sp>
      <p:sp>
        <p:nvSpPr>
          <p:cNvPr id="7" name="sml0">
            <a:extLst xmlns:a="http://schemas.openxmlformats.org/drawingml/2006/main">
              <a:ext uri="{FF2B5EF4-FFF2-40B4-BE49-F238E27FC236}">
                <a16:creationId xmlns:a16="http://schemas.microsoft.com/office/drawing/2014/main" id="{FB5B7F08-646C-4497-9C17-52C9BDED8D5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638300" y="2600325"/>
            <a:ext cx="1095375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42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42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营收指数</a:t>
            </a:r>
          </a:p>
        </p:txBody>
      </p:sp>
      <p:sp>
        <p:nvSpPr>
          <p:cNvPr id="8" name="sm1">
            <a:extLst xmlns:a="http://schemas.openxmlformats.org/drawingml/2006/main">
              <a:ext uri="{FF2B5EF4-FFF2-40B4-BE49-F238E27FC236}">
                <a16:creationId xmlns:a16="http://schemas.microsoft.com/office/drawing/2014/main" id="{6735701E-D956-4489-882C-C393B735D6E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219450" y="2324100"/>
            <a:ext cx="2524125" cy="12382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0F1F3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9" name="smv1">
            <a:extLst xmlns:a="http://schemas.openxmlformats.org/drawingml/2006/main">
              <a:ext uri="{FF2B5EF4-FFF2-40B4-BE49-F238E27FC236}">
                <a16:creationId xmlns:a16="http://schemas.microsoft.com/office/drawing/2014/main" id="{EA3118C4-0B24-490F-A2C0-3FF8990287A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409950" y="2514600"/>
            <a:ext cx="1000125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86325"/>
          </a:bodyPr>
          <a:lstStyle xmlns:a="http://schemas.openxmlformats.org/drawingml/2006/main"/>
          <a:p xmlns:a="http://schemas.openxmlformats.org/drawingml/2006/main">
            <a:pPr algn="l">
              <a:defRPr sz="2925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2925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132</a:t>
            </a:r>
          </a:p>
        </p:txBody>
      </p:sp>
      <p:sp>
        <p:nvSpPr>
          <p:cNvPr id="10" name="sml1">
            <a:extLst xmlns:a="http://schemas.openxmlformats.org/drawingml/2006/main">
              <a:ext uri="{FF2B5EF4-FFF2-40B4-BE49-F238E27FC236}">
                <a16:creationId xmlns:a16="http://schemas.microsoft.com/office/drawing/2014/main" id="{DC6D2784-7C22-433D-A3DB-36A9732DDC8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457700" y="2600325"/>
            <a:ext cx="1095375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42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42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人工率指数</a:t>
            </a:r>
          </a:p>
        </p:txBody>
      </p:sp>
      <p:sp>
        <p:nvSpPr>
          <p:cNvPr id="11" name="sm2">
            <a:extLst xmlns:a="http://schemas.openxmlformats.org/drawingml/2006/main">
              <a:ext uri="{FF2B5EF4-FFF2-40B4-BE49-F238E27FC236}">
                <a16:creationId xmlns:a16="http://schemas.microsoft.com/office/drawing/2014/main" id="{562AABBE-210C-44B8-8B06-AF2E0C4B719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38850" y="2324100"/>
            <a:ext cx="2524125" cy="12382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0F1F3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2" name="smv2">
            <a:extLst xmlns:a="http://schemas.openxmlformats.org/drawingml/2006/main">
              <a:ext uri="{FF2B5EF4-FFF2-40B4-BE49-F238E27FC236}">
                <a16:creationId xmlns:a16="http://schemas.microsoft.com/office/drawing/2014/main" id="{03D324CA-3B48-4EB9-8B88-1E7978BD3FC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29350" y="2514600"/>
            <a:ext cx="1000125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86325"/>
          </a:bodyPr>
          <a:lstStyle xmlns:a="http://schemas.openxmlformats.org/drawingml/2006/main"/>
          <a:p xmlns:a="http://schemas.openxmlformats.org/drawingml/2006/main">
            <a:pPr algn="l">
              <a:defRPr sz="2925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2925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141</a:t>
            </a:r>
          </a:p>
        </p:txBody>
      </p:sp>
      <p:sp>
        <p:nvSpPr>
          <p:cNvPr id="13" name="sml2">
            <a:extLst xmlns:a="http://schemas.openxmlformats.org/drawingml/2006/main">
              <a:ext uri="{FF2B5EF4-FFF2-40B4-BE49-F238E27FC236}">
                <a16:creationId xmlns:a16="http://schemas.microsoft.com/office/drawing/2014/main" id="{A3A438BE-195D-4159-8B98-1EBA4AB23D3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77100" y="2600325"/>
            <a:ext cx="1095375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83750"/>
          </a:bodyPr>
          <a:lstStyle xmlns:a="http://schemas.openxmlformats.org/drawingml/2006/main"/>
          <a:p xmlns:a="http://schemas.openxmlformats.org/drawingml/2006/main">
            <a:pPr algn="l">
              <a:defRPr sz="142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42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优惠成本指数</a:t>
            </a:r>
          </a:p>
        </p:txBody>
      </p:sp>
      <p:sp>
        <p:nvSpPr>
          <p:cNvPr id="14" name="sm3">
            <a:extLst xmlns:a="http://schemas.openxmlformats.org/drawingml/2006/main">
              <a:ext uri="{FF2B5EF4-FFF2-40B4-BE49-F238E27FC236}">
                <a16:creationId xmlns:a16="http://schemas.microsoft.com/office/drawing/2014/main" id="{DAA0BC8D-DAAA-418A-A727-8FB2C7C02CB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858250" y="2324100"/>
            <a:ext cx="2524125" cy="12382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EAF5FB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5" name="smv3">
            <a:extLst xmlns:a="http://schemas.openxmlformats.org/drawingml/2006/main">
              <a:ext uri="{FF2B5EF4-FFF2-40B4-BE49-F238E27FC236}">
                <a16:creationId xmlns:a16="http://schemas.microsoft.com/office/drawing/2014/main" id="{BCD834E3-0A35-4DD9-9E15-523A018F944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048750" y="2514600"/>
            <a:ext cx="1000125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86325"/>
          </a:bodyPr>
          <a:lstStyle xmlns:a="http://schemas.openxmlformats.org/drawingml/2006/main"/>
          <a:p xmlns:a="http://schemas.openxmlformats.org/drawingml/2006/main">
            <a:pPr algn="l">
              <a:defRPr sz="2925" b="1">
                <a:solidFill>
                  <a:srgbClr val="2878FF"/>
                </a:solidFill>
                <a:latin typeface="Arial"/>
                <a:ea typeface="Arial"/>
                <a:cs typeface="Arial"/>
              </a:defRPr>
            </a:pPr>
            <a:r>
              <a:rPr sz="2925" b="1">
                <a:solidFill>
                  <a:srgbClr val="2878FF"/>
                </a:solidFill>
                <a:latin typeface="Arial"/>
                <a:ea typeface="Arial"/>
                <a:cs typeface="Arial"/>
              </a:rPr>
              <a:t>62</a:t>
            </a:r>
          </a:p>
        </p:txBody>
      </p:sp>
      <p:sp>
        <p:nvSpPr>
          <p:cNvPr id="16" name="sml3">
            <a:extLst xmlns:a="http://schemas.openxmlformats.org/drawingml/2006/main">
              <a:ext uri="{FF2B5EF4-FFF2-40B4-BE49-F238E27FC236}">
                <a16:creationId xmlns:a16="http://schemas.microsoft.com/office/drawing/2014/main" id="{0B0DABA1-BDFD-47E0-A705-885452EF70B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096500" y="2600325"/>
            <a:ext cx="1095375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83750"/>
          </a:bodyPr>
          <a:lstStyle xmlns:a="http://schemas.openxmlformats.org/drawingml/2006/main"/>
          <a:p xmlns:a="http://schemas.openxmlformats.org/drawingml/2006/main">
            <a:pPr algn="l">
              <a:defRPr sz="142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42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贡献利润指数</a:t>
            </a:r>
          </a:p>
        </p:txBody>
      </p:sp>
      <p:sp>
        <p:nvSpPr>
          <p:cNvPr id="17" name="store-root">
            <a:extLst xmlns:a="http://schemas.openxmlformats.org/drawingml/2006/main">
              <a:ext uri="{FF2B5EF4-FFF2-40B4-BE49-F238E27FC236}">
                <a16:creationId xmlns:a16="http://schemas.microsoft.com/office/drawing/2014/main" id="{9FDCC26F-86A7-402F-BEE3-62189CBE0B5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4000500"/>
            <a:ext cx="44767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0476"/>
          </a:bodyPr>
          <a:lstStyle xmlns:a="http://schemas.openxmlformats.org/drawingml/2006/main"/>
          <a:p xmlns:a="http://schemas.openxmlformats.org/drawingml/2006/main">
            <a:pPr algn="l">
              <a:defRPr sz="2100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AI 与规则联合给出的根因线索</a:t>
            </a:r>
          </a:p>
        </p:txBody>
      </p:sp>
      <p:sp>
        <p:nvSpPr>
          <p:cNvPr id="18" name="bullet-dot-480">
            <a:extLst xmlns:a="http://schemas.openxmlformats.org/drawingml/2006/main">
              <a:ext uri="{FF2B5EF4-FFF2-40B4-BE49-F238E27FC236}">
                <a16:creationId xmlns:a16="http://schemas.microsoft.com/office/drawing/2014/main" id="{C7975DCA-3DC9-4189-9104-E82B9B845A0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4638675"/>
            <a:ext cx="95250" cy="95250"/>
          </a:xfrm>
          <a:prstGeom xmlns:a="http://schemas.openxmlformats.org/drawingml/2006/main" prst="roundRect">
            <a:avLst>
              <a:gd name="adj" fmla="val 50000"/>
            </a:avLst>
          </a:prstGeom>
          <a:solidFill xmlns:a="http://schemas.openxmlformats.org/drawingml/2006/main">
            <a:srgbClr val="2878F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9" name="bullet-480">
            <a:extLst xmlns:a="http://schemas.openxmlformats.org/drawingml/2006/main">
              <a:ext uri="{FF2B5EF4-FFF2-40B4-BE49-F238E27FC236}">
                <a16:creationId xmlns:a16="http://schemas.microsoft.com/office/drawing/2014/main" id="{7270089A-504A-4A13-ABC1-ABE03259E0C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" y="4572000"/>
            <a:ext cx="472440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650" b="0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1650" b="0">
                <a:solidFill>
                  <a:srgbClr val="0A0A0A"/>
                </a:solidFill>
                <a:latin typeface="Arial"/>
                <a:ea typeface="Arial"/>
                <a:cs typeface="Arial"/>
              </a:rPr>
              <a:t>低谷时段人员配置没有随客流下降</a:t>
            </a:r>
          </a:p>
        </p:txBody>
      </p:sp>
      <p:sp>
        <p:nvSpPr>
          <p:cNvPr id="20" name="bullet-dot-538">
            <a:extLst xmlns:a="http://schemas.openxmlformats.org/drawingml/2006/main">
              <a:ext uri="{FF2B5EF4-FFF2-40B4-BE49-F238E27FC236}">
                <a16:creationId xmlns:a16="http://schemas.microsoft.com/office/drawing/2014/main" id="{9026EC17-EDDD-4880-A77D-30AE9C3109E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5191125"/>
            <a:ext cx="95250" cy="95250"/>
          </a:xfrm>
          <a:prstGeom xmlns:a="http://schemas.openxmlformats.org/drawingml/2006/main" prst="roundRect">
            <a:avLst>
              <a:gd name="adj" fmla="val 50000"/>
            </a:avLst>
          </a:prstGeom>
          <a:solidFill xmlns:a="http://schemas.openxmlformats.org/drawingml/2006/main">
            <a:srgbClr val="2878F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1" name="bullet-538">
            <a:extLst xmlns:a="http://schemas.openxmlformats.org/drawingml/2006/main">
              <a:ext uri="{FF2B5EF4-FFF2-40B4-BE49-F238E27FC236}">
                <a16:creationId xmlns:a16="http://schemas.microsoft.com/office/drawing/2014/main" id="{16D016D1-BFB0-4593-9BD1-595EAD4BACA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" y="5124450"/>
            <a:ext cx="472440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650" b="0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1650" b="0">
                <a:solidFill>
                  <a:srgbClr val="0A0A0A"/>
                </a:solidFill>
                <a:latin typeface="Arial"/>
                <a:ea typeface="Arial"/>
                <a:cs typeface="Arial"/>
              </a:rPr>
              <a:t>高优惠订单集中在低贡献渠道</a:t>
            </a:r>
          </a:p>
        </p:txBody>
      </p:sp>
      <p:sp>
        <p:nvSpPr>
          <p:cNvPr id="22" name="bullet-dot-596">
            <a:extLst xmlns:a="http://schemas.openxmlformats.org/drawingml/2006/main">
              <a:ext uri="{FF2B5EF4-FFF2-40B4-BE49-F238E27FC236}">
                <a16:creationId xmlns:a16="http://schemas.microsoft.com/office/drawing/2014/main" id="{473D32D8-217B-403C-9FB3-CD4A64AA960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5743575"/>
            <a:ext cx="95250" cy="95250"/>
          </a:xfrm>
          <a:prstGeom xmlns:a="http://schemas.openxmlformats.org/drawingml/2006/main" prst="roundRect">
            <a:avLst>
              <a:gd name="adj" fmla="val 50000"/>
            </a:avLst>
          </a:prstGeom>
          <a:solidFill xmlns:a="http://schemas.openxmlformats.org/drawingml/2006/main">
            <a:srgbClr val="2878F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3" name="bullet-596">
            <a:extLst xmlns:a="http://schemas.openxmlformats.org/drawingml/2006/main">
              <a:ext uri="{FF2B5EF4-FFF2-40B4-BE49-F238E27FC236}">
                <a16:creationId xmlns:a16="http://schemas.microsoft.com/office/drawing/2014/main" id="{432625BF-C643-4A20-9F6C-C740DE34301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" y="5676900"/>
            <a:ext cx="472440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650" b="0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1650" b="0">
                <a:solidFill>
                  <a:srgbClr val="0A0A0A"/>
                </a:solidFill>
                <a:latin typeface="Arial"/>
                <a:ea typeface="Arial"/>
                <a:cs typeface="Arial"/>
              </a:rPr>
              <a:t>两类高销量菜品实际耗用偏离标准</a:t>
            </a:r>
          </a:p>
        </p:txBody>
      </p:sp>
      <p:sp>
        <p:nvSpPr>
          <p:cNvPr id="24" name="store-plan">
            <a:extLst xmlns:a="http://schemas.openxmlformats.org/drawingml/2006/main">
              <a:ext uri="{FF2B5EF4-FFF2-40B4-BE49-F238E27FC236}">
                <a16:creationId xmlns:a16="http://schemas.microsoft.com/office/drawing/2014/main" id="{B97E09D4-C47F-4D8D-A932-C521746F1DE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4000500"/>
            <a:ext cx="21907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0476"/>
          </a:bodyPr>
          <a:lstStyle xmlns:a="http://schemas.openxmlformats.org/drawingml/2006/main"/>
          <a:p xmlns:a="http://schemas.openxmlformats.org/drawingml/2006/main">
            <a:pPr algn="l">
              <a:defRPr sz="2100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门店整改卡</a:t>
            </a:r>
          </a:p>
        </p:txBody>
      </p:sp>
      <p:sp>
        <p:nvSpPr>
          <p:cNvPr id="25" name="store-plan-box">
            <a:extLst xmlns:a="http://schemas.openxmlformats.org/drawingml/2006/main">
              <a:ext uri="{FF2B5EF4-FFF2-40B4-BE49-F238E27FC236}">
                <a16:creationId xmlns:a16="http://schemas.microsoft.com/office/drawing/2014/main" id="{33622A87-64B8-4F50-8E81-28FEDA9C523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4533900"/>
            <a:ext cx="4905375" cy="13525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EAF5FB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6" name="store-plan-text">
            <a:extLst xmlns:a="http://schemas.openxmlformats.org/drawingml/2006/main">
              <a:ext uri="{FF2B5EF4-FFF2-40B4-BE49-F238E27FC236}">
                <a16:creationId xmlns:a16="http://schemas.microsoft.com/office/drawing/2014/main" id="{CC976D36-840D-44C8-8002-B223E53E0CB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715125" y="4714875"/>
            <a:ext cx="4429125" cy="952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86590"/>
          </a:bodyPr>
          <a:lstStyle xmlns:a="http://schemas.openxmlformats.org/drawingml/2006/main"/>
          <a:p xmlns:a="http://schemas.openxmlformats.org/drawingml/2006/main">
            <a:pPr algn="l">
              <a:defRPr sz="1575" b="0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1575" b="0">
                <a:solidFill>
                  <a:srgbClr val="0A0A0A"/>
                </a:solidFill>
                <a:latin typeface="Arial"/>
                <a:ea typeface="Arial"/>
                <a:cs typeface="Arial"/>
              </a:rPr>
              <a:t>低谷缩班与跨岗 → 活动分时停投 → 核心原料抽称日清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pPr algn="l">
              <a:defRPr sz="1575" b="0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1575" b="0">
                <a:solidFill>
                  <a:srgbClr val="0A0A0A"/>
                </a:solidFill>
                <a:latin typeface="Arial"/>
                <a:ea typeface="Arial"/>
                <a:cs typeface="Arial"/>
              </a:rPr>
              <a:t>验收：每工时贡献提高、活动净贡献转正、成本差异收窄，同时监控出餐时长与客诉。</a:t>
            </a:r>
          </a:p>
        </p:txBody>
      </p:sp>
    </p:spTree>
    <p:extLst>
      <p:ext uri="{BB962C8B-B14F-4D97-AF65-F5344CB8AC3E}">
        <p14:creationId xmlns:p14="http://schemas.microsoft.com/office/powerpoint/2010/main" val="1561813217"/>
      </p:ext>
    </p:extLst>
  </p:cSld>
</p:sld>
</file>

<file path=ppt/slides/slide9.xml><?xml version="1.0" encoding="utf-8"?>
<p:sld xmlns:p="http://schemas.openxmlformats.org/presentationml/2006/main">
  <p:cSld>
    <p:bg>
      <p:bgPr>
        <a:solidFill xmlns:a="http://schemas.openxmlformats.org/drawingml/2006/main">
          <a:srgbClr val="FFFFFF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2" name="eyebrow">
            <a:extLst xmlns:a="http://schemas.openxmlformats.org/drawingml/2006/main">
              <a:ext uri="{FF2B5EF4-FFF2-40B4-BE49-F238E27FC236}">
                <a16:creationId xmlns:a16="http://schemas.microsoft.com/office/drawing/2014/main" id="{892394B4-50B5-4044-9C76-3B68EF6A5AA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285750"/>
            <a:ext cx="6191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5833"/>
          </a:bodyPr>
          <a:lstStyle xmlns:a="http://schemas.openxmlformats.org/drawingml/2006/main"/>
          <a:p xmlns:a="http://schemas.openxmlformats.org/drawingml/2006/main">
            <a:pPr algn="l">
              <a:defRPr sz="1200" b="1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200" b="1">
                <a:solidFill>
                  <a:srgbClr val="5E6572"/>
                </a:solidFill>
                <a:latin typeface="Arial"/>
                <a:ea typeface="Arial"/>
                <a:cs typeface="Arial"/>
              </a:rPr>
              <a:t>匿名复合案例 · 营销活动 X</a:t>
            </a:r>
          </a:p>
        </p:txBody>
      </p:sp>
      <p:sp>
        <p:nvSpPr>
          <p:cNvPr id="2" name="title">
            <a:extLst xmlns:a="http://schemas.openxmlformats.org/drawingml/2006/main">
              <a:ext uri="{FF2B5EF4-FFF2-40B4-BE49-F238E27FC236}">
                <a16:creationId xmlns:a16="http://schemas.microsoft.com/office/drawing/2014/main" id="{4226DBF9-FA84-4502-A6BB-97440DA1B26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647700"/>
            <a:ext cx="11049000" cy="685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3600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3600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匿名案例三：订单增长了，活动却可能在消耗利润</a:t>
            </a:r>
          </a:p>
        </p:txBody>
      </p:sp>
      <p:sp>
        <p:nvSpPr>
          <p:cNvPr id="3" name="page">
            <a:extLst xmlns:a="http://schemas.openxmlformats.org/drawingml/2006/main">
              <a:ext uri="{FF2B5EF4-FFF2-40B4-BE49-F238E27FC236}">
                <a16:creationId xmlns:a16="http://schemas.microsoft.com/office/drawing/2014/main" id="{C3BB2FA9-45CD-41D0-9543-38527FECFF8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220450" y="6305550"/>
            <a:ext cx="571500" cy="209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68889"/>
          </a:bodyPr>
          <a:lstStyle xmlns:a="http://schemas.openxmlformats.org/drawingml/2006/main"/>
          <a:p xmlns:a="http://schemas.openxmlformats.org/drawingml/2006/main">
            <a:pPr algn="r">
              <a:defRPr sz="112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12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09</a:t>
            </a:r>
          </a:p>
        </p:txBody>
      </p:sp>
      <p:sp>
        <p:nvSpPr>
          <p:cNvPr id="4" name="mv0">
            <a:extLst xmlns:a="http://schemas.openxmlformats.org/drawingml/2006/main">
              <a:ext uri="{FF2B5EF4-FFF2-40B4-BE49-F238E27FC236}">
                <a16:creationId xmlns:a16="http://schemas.microsoft.com/office/drawing/2014/main" id="{20C96D9D-41CE-49D1-834F-ABD20687ACC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1952625"/>
            <a:ext cx="2381250" cy="714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3750" b="1">
                <a:solidFill>
                  <a:srgbClr val="2878FF"/>
                </a:solidFill>
                <a:latin typeface="Arial"/>
                <a:ea typeface="Arial"/>
                <a:cs typeface="Arial"/>
              </a:defRPr>
            </a:pPr>
            <a:r>
              <a:rPr sz="3750" b="1">
                <a:solidFill>
                  <a:srgbClr val="2878FF"/>
                </a:solidFill>
                <a:latin typeface="Arial"/>
                <a:ea typeface="Arial"/>
                <a:cs typeface="Arial"/>
              </a:rPr>
              <a:t>115</a:t>
            </a:r>
          </a:p>
        </p:txBody>
      </p:sp>
      <p:sp>
        <p:nvSpPr>
          <p:cNvPr id="5" name="ml0">
            <a:extLst xmlns:a="http://schemas.openxmlformats.org/drawingml/2006/main">
              <a:ext uri="{FF2B5EF4-FFF2-40B4-BE49-F238E27FC236}">
                <a16:creationId xmlns:a16="http://schemas.microsoft.com/office/drawing/2014/main" id="{B1EBDE0C-0BC0-4D77-9323-5A435F0482A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2743200"/>
            <a:ext cx="238125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6212"/>
          </a:bodyPr>
          <a:lstStyle xmlns:a="http://schemas.openxmlformats.org/drawingml/2006/main"/>
          <a:p xmlns:a="http://schemas.openxmlformats.org/drawingml/2006/main">
            <a:pPr algn="l">
              <a:defRPr sz="1650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650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订单指数</a:t>
            </a:r>
          </a:p>
        </p:txBody>
      </p:sp>
      <p:cxnSp>
        <p:nvCxnSpPr>
          <p:cNvPr id="27" name=""/>
          <p:cNvCxnSpPr/>
          <p:nvPr/>
        </p:nvCxnSpPr>
        <p:spPr>
          <a:xfrm xmlns:a="http://schemas.openxmlformats.org/drawingml/2006/main">
            <a:off x="400050" y="3238500"/>
            <a:ext cx="2381250" cy="0"/>
          </a:xfrm>
          <a:prstGeom xmlns:a="http://schemas.openxmlformats.org/drawingml/2006/main" prst="straightConnector1">
            <a:avLst/>
          </a:prstGeom>
          <a:ln xmlns:a="http://schemas.openxmlformats.org/drawingml/2006/main" w="38100">
            <a:solidFill>
              <a:srgbClr val="2878FF"/>
            </a:solidFill>
            <a:prstDash val="solid"/>
          </a:ln>
        </p:spPr>
      </p:cxnSp>
      <p:sp>
        <p:nvSpPr>
          <p:cNvPr id="7" name="mv1">
            <a:extLst xmlns:a="http://schemas.openxmlformats.org/drawingml/2006/main">
              <a:ext uri="{FF2B5EF4-FFF2-40B4-BE49-F238E27FC236}">
                <a16:creationId xmlns:a16="http://schemas.microsoft.com/office/drawing/2014/main" id="{36BFE6FA-F55B-4639-B3F7-4D8F15125F6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257550" y="1952625"/>
            <a:ext cx="2381250" cy="714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3750" b="1">
                <a:solidFill>
                  <a:srgbClr val="E55555"/>
                </a:solidFill>
                <a:latin typeface="Arial"/>
                <a:ea typeface="Arial"/>
                <a:cs typeface="Arial"/>
              </a:defRPr>
            </a:pPr>
            <a:r>
              <a:rPr sz="3750" b="1">
                <a:solidFill>
                  <a:srgbClr val="E55555"/>
                </a:solidFill>
                <a:latin typeface="Arial"/>
                <a:ea typeface="Arial"/>
                <a:cs typeface="Arial"/>
              </a:rPr>
              <a:t>82</a:t>
            </a:r>
          </a:p>
        </p:txBody>
      </p:sp>
      <p:sp>
        <p:nvSpPr>
          <p:cNvPr id="8" name="ml1">
            <a:extLst xmlns:a="http://schemas.openxmlformats.org/drawingml/2006/main">
              <a:ext uri="{FF2B5EF4-FFF2-40B4-BE49-F238E27FC236}">
                <a16:creationId xmlns:a16="http://schemas.microsoft.com/office/drawing/2014/main" id="{11836557-E33F-4BE0-9C89-816453A81D4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257550" y="2743200"/>
            <a:ext cx="238125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6212"/>
          </a:bodyPr>
          <a:lstStyle xmlns:a="http://schemas.openxmlformats.org/drawingml/2006/main"/>
          <a:p xmlns:a="http://schemas.openxmlformats.org/drawingml/2006/main">
            <a:pPr algn="l">
              <a:defRPr sz="1650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650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活动贡献指数</a:t>
            </a:r>
          </a:p>
        </p:txBody>
      </p:sp>
      <p:cxnSp>
        <p:nvCxnSpPr>
          <p:cNvPr id="30" name=""/>
          <p:cNvCxnSpPr/>
          <p:nvPr/>
        </p:nvCxnSpPr>
        <p:spPr>
          <a:xfrm xmlns:a="http://schemas.openxmlformats.org/drawingml/2006/main">
            <a:off x="3257550" y="3238500"/>
            <a:ext cx="2381250" cy="0"/>
          </a:xfrm>
          <a:prstGeom xmlns:a="http://schemas.openxmlformats.org/drawingml/2006/main" prst="straightConnector1">
            <a:avLst/>
          </a:prstGeom>
          <a:ln xmlns:a="http://schemas.openxmlformats.org/drawingml/2006/main" w="38100">
            <a:solidFill>
              <a:srgbClr val="E55555"/>
            </a:solidFill>
            <a:prstDash val="solid"/>
          </a:ln>
        </p:spPr>
      </p:cxnSp>
      <p:sp>
        <p:nvSpPr>
          <p:cNvPr id="10" name="mv2">
            <a:extLst xmlns:a="http://schemas.openxmlformats.org/drawingml/2006/main">
              <a:ext uri="{FF2B5EF4-FFF2-40B4-BE49-F238E27FC236}">
                <a16:creationId xmlns:a16="http://schemas.microsoft.com/office/drawing/2014/main" id="{04B906A1-6F65-41B7-B32B-5623B20BFF4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15050" y="1952625"/>
            <a:ext cx="2381250" cy="714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3750" b="1">
                <a:solidFill>
                  <a:srgbClr val="D89122"/>
                </a:solidFill>
                <a:latin typeface="Arial"/>
                <a:ea typeface="Arial"/>
                <a:cs typeface="Arial"/>
              </a:defRPr>
            </a:pPr>
            <a:r>
              <a:rPr sz="3750" b="1">
                <a:solidFill>
                  <a:srgbClr val="D89122"/>
                </a:solidFill>
                <a:latin typeface="Arial"/>
                <a:ea typeface="Arial"/>
                <a:cs typeface="Arial"/>
              </a:rPr>
              <a:t>93</a:t>
            </a:r>
          </a:p>
        </p:txBody>
      </p:sp>
      <p:sp>
        <p:nvSpPr>
          <p:cNvPr id="11" name="ml2">
            <a:extLst xmlns:a="http://schemas.openxmlformats.org/drawingml/2006/main">
              <a:ext uri="{FF2B5EF4-FFF2-40B4-BE49-F238E27FC236}">
                <a16:creationId xmlns:a16="http://schemas.microsoft.com/office/drawing/2014/main" id="{62CF72BF-D52D-4BBE-9BE9-E1E7702A1ED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15050" y="2743200"/>
            <a:ext cx="238125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6212"/>
          </a:bodyPr>
          <a:lstStyle xmlns:a="http://schemas.openxmlformats.org/drawingml/2006/main"/>
          <a:p xmlns:a="http://schemas.openxmlformats.org/drawingml/2006/main">
            <a:pPr algn="l">
              <a:defRPr sz="1650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650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复购指数</a:t>
            </a:r>
          </a:p>
        </p:txBody>
      </p:sp>
      <p:cxnSp>
        <p:nvCxnSpPr>
          <p:cNvPr id="33" name=""/>
          <p:cNvCxnSpPr/>
          <p:nvPr/>
        </p:nvCxnSpPr>
        <p:spPr>
          <a:xfrm xmlns:a="http://schemas.openxmlformats.org/drawingml/2006/main">
            <a:off x="6115050" y="3238500"/>
            <a:ext cx="2381250" cy="0"/>
          </a:xfrm>
          <a:prstGeom xmlns:a="http://schemas.openxmlformats.org/drawingml/2006/main" prst="straightConnector1">
            <a:avLst/>
          </a:prstGeom>
          <a:ln xmlns:a="http://schemas.openxmlformats.org/drawingml/2006/main" w="38100">
            <a:solidFill>
              <a:srgbClr val="D89122"/>
            </a:solidFill>
            <a:prstDash val="solid"/>
          </a:ln>
        </p:spPr>
      </p:cxnSp>
      <p:sp>
        <p:nvSpPr>
          <p:cNvPr id="13" name="m-read">
            <a:extLst xmlns:a="http://schemas.openxmlformats.org/drawingml/2006/main">
              <a:ext uri="{FF2B5EF4-FFF2-40B4-BE49-F238E27FC236}">
                <a16:creationId xmlns:a16="http://schemas.microsoft.com/office/drawing/2014/main" id="{BDA76E06-2865-4AC3-A0A1-E1A9BB36C56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239250" y="1952625"/>
            <a:ext cx="20955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0476"/>
          </a:bodyPr>
          <a:lstStyle xmlns:a="http://schemas.openxmlformats.org/drawingml/2006/main"/>
          <a:p xmlns:a="http://schemas.openxmlformats.org/drawingml/2006/main">
            <a:pPr algn="l">
              <a:defRPr sz="2100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智脑判断</a:t>
            </a:r>
          </a:p>
        </p:txBody>
      </p:sp>
      <p:sp>
        <p:nvSpPr>
          <p:cNvPr id="14" name="m-read-b">
            <a:extLst xmlns:a="http://schemas.openxmlformats.org/drawingml/2006/main">
              <a:ext uri="{FF2B5EF4-FFF2-40B4-BE49-F238E27FC236}">
                <a16:creationId xmlns:a16="http://schemas.microsoft.com/office/drawing/2014/main" id="{46DE3ABC-19FD-4A4B-8442-1DD0B4475D6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239250" y="2571750"/>
            <a:ext cx="2095500" cy="1238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57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57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活动带来订单，但佣金、优惠和食材成本吞噬增量；新增顾客没有形成足够二购。</a:t>
            </a:r>
          </a:p>
        </p:txBody>
      </p:sp>
      <p:cxnSp>
        <p:nvCxnSpPr>
          <p:cNvPr id="36" name=""/>
          <p:cNvCxnSpPr/>
          <p:nvPr/>
        </p:nvCxnSpPr>
        <p:spPr>
          <a:xfrm xmlns:a="http://schemas.openxmlformats.org/drawingml/2006/main">
            <a:off x="400050" y="4095750"/>
            <a:ext cx="10982325" cy="0"/>
          </a:xfrm>
          <a:prstGeom xmlns:a="http://schemas.openxmlformats.org/drawingml/2006/main" prst="straightConnector1">
            <a:avLst/>
          </a:prstGeom>
          <a:ln xmlns:a="http://schemas.openxmlformats.org/drawingml/2006/main" w="9525">
            <a:solidFill>
              <a:srgbClr val="B8BCC4"/>
            </a:solidFill>
            <a:prstDash val="solid"/>
          </a:ln>
        </p:spPr>
      </p:cxnSp>
      <p:sp>
        <p:nvSpPr>
          <p:cNvPr id="16" name="m-ai-h">
            <a:extLst xmlns:a="http://schemas.openxmlformats.org/drawingml/2006/main">
              <a:ext uri="{FF2B5EF4-FFF2-40B4-BE49-F238E27FC236}">
                <a16:creationId xmlns:a16="http://schemas.microsoft.com/office/drawing/2014/main" id="{F8B51805-2BA2-454A-B373-802185AE5B5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4476750"/>
            <a:ext cx="228600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84524"/>
          </a:bodyPr>
          <a:lstStyle xmlns:a="http://schemas.openxmlformats.org/drawingml/2006/main"/>
          <a:p xmlns:a="http://schemas.openxmlformats.org/drawingml/2006/main">
            <a:pPr algn="l">
              <a:defRPr sz="2100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AI 辅助动作</a:t>
            </a:r>
          </a:p>
        </p:txBody>
      </p:sp>
      <p:sp>
        <p:nvSpPr>
          <p:cNvPr id="17" name="m-ai-b">
            <a:extLst xmlns:a="http://schemas.openxmlformats.org/drawingml/2006/main">
              <a:ext uri="{FF2B5EF4-FFF2-40B4-BE49-F238E27FC236}">
                <a16:creationId xmlns:a16="http://schemas.microsoft.com/office/drawing/2014/main" id="{EBC6EDD0-9074-4D0D-B13F-6ECFB14F1A7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5010150"/>
            <a:ext cx="6191250" cy="685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72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72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识别高响应餐段与人群 → 缩小投放范围 → 保留贡献为正的组合 → 追踪 7/30 日复购</a:t>
            </a:r>
          </a:p>
        </p:txBody>
      </p:sp>
      <p:sp>
        <p:nvSpPr>
          <p:cNvPr id="18" name="m-accept">
            <a:extLst xmlns:a="http://schemas.openxmlformats.org/drawingml/2006/main">
              <a:ext uri="{FF2B5EF4-FFF2-40B4-BE49-F238E27FC236}">
                <a16:creationId xmlns:a16="http://schemas.microsoft.com/office/drawing/2014/main" id="{43971DB0-828F-4E96-B491-C552CCAC500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429500" y="4476750"/>
            <a:ext cx="3952875" cy="12192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A0A0A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9" name="m-accept-h">
            <a:extLst xmlns:a="http://schemas.openxmlformats.org/drawingml/2006/main">
              <a:ext uri="{FF2B5EF4-FFF2-40B4-BE49-F238E27FC236}">
                <a16:creationId xmlns:a16="http://schemas.microsoft.com/office/drawing/2014/main" id="{03F84375-9E2E-4302-AD63-96A6E010EB8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67625" y="4667250"/>
            <a:ext cx="3476625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81333"/>
          </a:bodyPr>
          <a:lstStyle xmlns:a="http://schemas.openxmlformats.org/drawingml/2006/main"/>
          <a:p xmlns:a="http://schemas.openxmlformats.org/drawingml/2006/main">
            <a:pPr algn="l">
              <a:defRPr sz="18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8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验收不只看订单量</a:t>
            </a:r>
          </a:p>
        </p:txBody>
      </p:sp>
      <p:sp>
        <p:nvSpPr>
          <p:cNvPr id="20" name="m-accept-b">
            <a:extLst xmlns:a="http://schemas.openxmlformats.org/drawingml/2006/main">
              <a:ext uri="{FF2B5EF4-FFF2-40B4-BE49-F238E27FC236}">
                <a16:creationId xmlns:a16="http://schemas.microsoft.com/office/drawing/2014/main" id="{ECFB8127-1BB6-48F7-88EC-DD43C89ACC5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67625" y="5124450"/>
            <a:ext cx="3476625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5640"/>
          </a:bodyPr>
          <a:lstStyle xmlns:a="http://schemas.openxmlformats.org/drawingml/2006/main"/>
          <a:p xmlns:a="http://schemas.openxmlformats.org/drawingml/2006/main">
            <a:pPr algn="l">
              <a:defRPr sz="1575" b="0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575" b="0">
                <a:solidFill>
                  <a:srgbClr val="FFFFFF"/>
                </a:solidFill>
                <a:latin typeface="Arial"/>
                <a:ea typeface="Arial"/>
                <a:cs typeface="Arial"/>
              </a:rPr>
              <a:t>佣金后贡献提高 + 复购改善 + 客单稳定</a:t>
            </a:r>
          </a:p>
        </p:txBody>
      </p:sp>
      <p:sp>
        <p:nvSpPr>
          <p:cNvPr id="21" name="m-foot">
            <a:extLst xmlns:a="http://schemas.openxmlformats.org/drawingml/2006/main">
              <a:ext uri="{FF2B5EF4-FFF2-40B4-BE49-F238E27FC236}">
                <a16:creationId xmlns:a16="http://schemas.microsoft.com/office/drawing/2014/main" id="{A0ECB43A-2D73-41B5-B5C4-F034EFC1945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6019800"/>
            <a:ext cx="571500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80208"/>
          </a:bodyPr>
          <a:lstStyle xmlns:a="http://schemas.openxmlformats.org/drawingml/2006/main"/>
          <a:p xmlns:a="http://schemas.openxmlformats.org/drawingml/2006/main">
            <a:pPr algn="l">
              <a:defRPr sz="1200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200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所有指数以活动前基线=100，仅用于阐释方法。</a:t>
            </a:r>
          </a:p>
        </p:txBody>
      </p:sp>
    </p:spTree>
    <p:extLst>
      <p:ext uri="{BB962C8B-B14F-4D97-AF65-F5344CB8AC3E}">
        <p14:creationId xmlns:p14="http://schemas.microsoft.com/office/powerpoint/2010/main" val="877618078"/>
      </p:ext>
    </p:extLst>
  </p:cSld>
</p:sld>
</file>

<file path=ppt/theme/theme1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docProps/app.xml><?xml version="1.0" encoding="utf-8"?>
<ap:Properties xmlns:ap="http://schemas.openxmlformats.org/officeDocument/2006/extended-properties">
  <ap:Application>Walnut Exporter</ap:Application>
  <ap:PresentationFormat>Converted Presentation</ap:PresentationFormat>
  <ap:Slides>0</ap:Slides>
  <ap:Notes>0</ap:Notes>
  <ap:HiddenSlides>0</ap:HiddenSlides>
  <ap:SharedDoc>false</ap:SharedDoc>
  <ap:DocSecurity>0</ap:DocSecurity>
</ap:Properties>
</file>

<file path=docProps/core.xml><?xml version="1.0" encoding="utf-8"?>
<coreProperties xmlns:dc="http://purl.org/dc/elements/1.1/" xmlns:dcterms="http://purl.org/dc/terms/" xmlns:xsi="http://www.w3.org/2001/XMLSchema-instance" xmlns="http://schemas.openxmlformats.org/package/2006/metadata/core-properties">
  <dc:creator>Walnut Exporter</dc:creator>
  <lastModifiedBy>Walnut Exporter</lastModifiedBy>
  <dc:title>Presentation</dc:title>
  <dcterms:created xsi:type="dcterms:W3CDTF">2026-08-01T05:50:30.3720000Z</dcterms:created>
  <dcterms:modified xsi:type="dcterms:W3CDTF">2026-08-01T05:50:30.3720000Z</dcterms:modified>
</coreProperties>
</file>