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5143500" type="screen16x9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>
    <p:restoredLeft autoAdjust="0" sz="15643"/>
    <p:restoredTop autoAdjust="0" sz="94694"/>
  </p:normalViewPr>
  <p:slideViewPr>
    <p:cSldViewPr snapToGrid="0" snapToObjects="1">
      <p:cViewPr varScale="1">
        <p:scale>
          <a:sx d="100" n="161"/>
          <a:sy d="100" n="161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d="100" n="33"/>
        <a:sy d="100" n="33"/>
      </p:scale>
      <p:origin x="0" y="0"/>
    </p:cViewPr>
  </p:outlineViewPr>
  <p:notesTextViewPr>
    <p:cViewPr>
      <p:scale>
        <a:sx d="100" n="100"/>
        <a:sy d="100" n="100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1" Type="http://schemas.openxmlformats.org/officeDocument/2006/relationships/viewProps" Target="viewProps.xml" /><Relationship Id="rId30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33" Type="http://schemas.openxmlformats.org/officeDocument/2006/relationships/tableStyles" Target="tableStyles.xml" /><Relationship Id="rId32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theme/theme1.xml" Type="http://schemas.openxmlformats.org/officeDocument/2006/relationships/theme" /><Relationship Id="rId2" Target="../slideLayouts/slideLayout2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0" Target="../slideLayouts/slideLayout10.xml" Type="http://schemas.openxmlformats.org/officeDocument/2006/relationships/slideLayout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eaLnBrk="1" hangingPunct="1" latinLnBrk="0" rtl="0">
        <a:spcBef>
          <a:spcPct val="0"/>
        </a:spcBef>
        <a:buNone/>
        <a:defRPr kern="1200"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342900" eaLnBrk="1" hangingPunct="1" indent="-342900" latinLnBrk="0" marL="342900" rtl="0">
        <a:spcBef>
          <a:spcPct val="20000"/>
        </a:spcBef>
        <a:buFont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indent="-342900" latinLnBrk="0" marL="685800" rtl="0">
        <a:spcBef>
          <a:spcPct val="20000"/>
        </a:spcBef>
        <a:buFont typeface="Arial"/>
        <a:buChar char="–"/>
        <a:defRPr kern="1200" sz="210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indent="-342900" latinLnBrk="0" marL="1028700" rtl="0">
        <a:spcBef>
          <a:spcPct val="20000"/>
        </a:spcBef>
        <a:buFont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indent="-342900" latinLnBrk="0" marL="1371600" rtl="0">
        <a:spcBef>
          <a:spcPct val="20000"/>
        </a:spcBef>
        <a:buFont typeface="Arial"/>
        <a:buChar char="–"/>
        <a:defRPr kern="1200" sz="150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indent="-342900" latinLnBrk="0" marL="1714500" rtl="0">
        <a:spcBef>
          <a:spcPct val="20000"/>
        </a:spcBef>
        <a:buFont typeface="Arial"/>
        <a:buChar char="»"/>
        <a:defRPr kern="1200" sz="150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indent="-342900" latinLnBrk="0" marL="20574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indent="-342900" latinLnBrk="0" marL="24003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indent="-342900" latinLnBrk="0" marL="27432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indent="-342900" latinLnBrk="0" marL="30861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342900" eaLnBrk="1" hangingPunct="1" latinLnBrk="0" marL="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latinLnBrk="0" marL="3429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latinLnBrk="0" marL="6858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latinLnBrk="0" marL="10287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latinLnBrk="0" marL="13716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latinLnBrk="0" marL="17145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latinLnBrk="0" marL="20574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latinLnBrk="0" marL="24003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latinLnBrk="0" marL="27432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3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/>
          <a:p>
            <a:pPr lvl="0" indent="0" marL="0">
              <a:buNone/>
            </a:pPr>
            <a:r>
              <a:rPr/>
              <a:t>HR All by AI 商业计划书 PPT 详细描述</a:t>
            </a:r>
          </a:p>
        </p:txBody>
      </p:sp>
    </p:spTree>
  </p:cSld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第7页：产品矩阵 — 整体架构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：产品矩阵 — 软硬一体四层架构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：全屏架构图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</a:t>
            </a:r>
          </a:p>
          <a:p>
            <a:pPr lvl="0" indent="0">
              <a:buNone/>
            </a:pPr>
            <a:r>
              <a:rPr>
                <a:latin typeface="Courier"/>
              </a:rPr>
              <a:t>┌─────────────────────────────────────────────────────┐
│                边缘算力机（硬件层）                      │
│      本地部署 · 数据不出域 · 完全国产芯片                │
├─────────────────────────────────────────────────────┤
│   HR AI 全链路（9个产品）   │  企业管理+政务（4个产品）   │
│   招聘→测评→绩效→发展→管理  │  政务AI·风控·法律·研发     │
├─────────────────────────────────────────────────────┤
│   行业场景产品（3个）         │  AI Agent 智能体层        │
│   教育·医疗·文创              │  猎头Agent·HRBP·匹配Agent │
└─────────────────────────────────────────────────────┘</a:t>
            </a:r>
          </a:p>
          <a:p>
            <a:pPr lvl="0"/>
            <a:r>
              <a:rPr/>
              <a:t>硬件层：边缘算力机</a:t>
            </a:r>
          </a:p>
          <a:p>
            <a:pPr lvl="0"/>
            <a:r>
              <a:rPr/>
              <a:t>核心层：HR AI 9个 + 企业管理 4个</a:t>
            </a:r>
          </a:p>
          <a:p>
            <a:pPr lvl="0"/>
            <a:r>
              <a:rPr/>
              <a:t>扩展层：行业场景 3个 + AI Agent 3个</a:t>
            </a:r>
          </a:p>
          <a:p>
            <a:pPr lvl="0"/>
            <a:r>
              <a:rPr/>
              <a:t>总计：20个AI产品 + 边缘算力硬件</a:t>
            </a:r>
          </a:p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：用分层堆叠图，每层不同颜色渐变（底层深蓝→上层浅蓝），层间用分隔线，右侧标注产品数量。底部一行大字：“20个AI产品 + 边缘算力硬件”</a:t>
            </a:r>
          </a:p>
        </p:txBody>
      </p:sp>
    </p:spTree>
  </p:cSld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第8页：产品矩阵 — HR AI全链路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：HR AI核心层 — 9个产品覆盖全生命周期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：横向流程图，四个阶段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</a:t>
            </a:r>
          </a:p>
          <a:p>
            <a:pPr lvl="0" indent="0" marL="0">
              <a:buNone/>
            </a:pPr>
            <a:r>
              <a:rPr b="1"/>
              <a:t>人才获取</a:t>
            </a:r>
            <a:r>
              <a:rPr/>
              <a:t>（3个产品）： - TalentMentor — AI招聘：简历筛选、面试安排、候选人评价 - 猎头Agent — AI自动化人才寻访：多平台扫描、智能触达、匹配推荐 - SmartResume — NLP人岗匹配：简历语义解析、匹配度评分</a:t>
            </a:r>
          </a:p>
          <a:p>
            <a:pPr lvl="0" indent="0" marL="0">
              <a:buNone/>
            </a:pPr>
            <a:r>
              <a:rPr b="1"/>
              <a:t>人才评估</a:t>
            </a:r>
            <a:r>
              <a:rPr/>
              <a:t>（2个产品）： - TurboTalent测评 — 在线测评中心：认知能力、性格特质、专业技能多维评估 - 技能工人胜任力管理 — 技能人才胜任力全流程管理：评估·发展·认证</a:t>
            </a:r>
          </a:p>
          <a:p>
            <a:pPr lvl="0" indent="0" marL="0">
              <a:buNone/>
            </a:pPr>
            <a:r>
              <a:rPr b="1"/>
              <a:t>人才发展</a:t>
            </a:r>
            <a:r>
              <a:rPr/>
              <a:t>（2个产品）： - TurboTalent — 人才盘点：九宫格分析、IDP发展计划、继任者地图 - TalentMatrix — 绩效管理：OKR/KPI双模式、360°反馈、能力雷达图</a:t>
            </a:r>
          </a:p>
          <a:p>
            <a:pPr lvl="0" indent="0" marL="0">
              <a:buNone/>
            </a:pPr>
            <a:r>
              <a:rPr b="1"/>
              <a:t>人才管理</a:t>
            </a:r>
            <a:r>
              <a:rPr/>
              <a:t>（2个产品）： - HRBP智能分析 — HR数据分析：离职预测、人效ROI、薪酬诊断 - 美雇/MeiGu — 劳动关系管理：电子签约、合规检查、用工风险预警</a:t>
            </a:r>
          </a:p>
          <a:p>
            <a:pPr lvl="0" indent="0" marL="0">
              <a:buNone/>
            </a:pPr>
            <a:r>
              <a:rPr b="1"/>
              <a:t>核心论点</a:t>
            </a:r>
            <a:r>
              <a:rPr/>
              <a:t>：客户不需要找5家供应商拼凑HR系统，我们一家覆盖全链路。</a:t>
            </a:r>
          </a:p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：横向四阶段流程箭头（获取→评估→发展→管理），每阶段下方列出产品卡片，卡片用统一风格，产品名加粗，能力描述小字。底部用横条强调核心论点</a:t>
            </a:r>
          </a:p>
        </p:txBody>
      </p:sp>
    </p:spTree>
  </p:cSld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第9页：产品矩阵 — 企业管理+政务+行业场景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：企业管理 · 政务 · 行业场景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：上半部分企业管理+政务4个产品，下半部分行业场景3个产品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</a:t>
            </a:r>
          </a:p>
          <a:p>
            <a:pPr lvl="0" indent="0" marL="0">
              <a:buNone/>
            </a:pPr>
            <a:r>
              <a:rPr b="1"/>
              <a:t>企业管理+政务层（4个产品）</a:t>
            </a:r>
            <a:r>
              <a:rPr/>
              <a:t>：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800"/>
                <a:gridCol w="1701800"/>
                <a:gridCol w="1701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产品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核心能力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战略意义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政务AI应用中心（GovAI）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智能问答、公文辅助、数据分析、审批辅助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证明政府场景交付能力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项目风险管控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项目全生命周期风险识别、分级、跟踪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企业管理核心场景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法时时/FaShiShi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在线法律咨询、合同审查、文书生成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合规服务能力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软件开发项目管理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需求·任务·缺陷跟踪，敏捷/瀑布双模式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研发管理场景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行业场景产品（3个）</a:t>
            </a:r>
            <a:r>
              <a:rPr/>
              <a:t>：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800"/>
                <a:gridCol w="1701800"/>
                <a:gridCol w="1701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产品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行业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核心能力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K12 AI应用中心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教育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学校管理端+教师课堂端+家长端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医科大学AI学习中心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医疗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虚拟病例模拟、智能诊断推理训练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故宫雅游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文创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AI导览+AR实景+多语言语音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：上半部分四张卡片并排，GovAI卡片用品牌色高亮（战略意义最大）；下半部分三张卡片，用行业图标区分（书本/医学/宫殿）</a:t>
            </a:r>
          </a:p>
        </p:txBody>
      </p:sp>
    </p:spTree>
  </p:cSld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第10页：产品就绪度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：产品就绪度 — 不是PPT，是可交付的产品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：六个状态卡片网格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800"/>
                <a:gridCol w="1701800"/>
                <a:gridCol w="1701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维度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状态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说明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产品开发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✅ 已完成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20个AI应用已完成开发，在真实环境中运行验证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硬件方案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✅ 已就绪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边缘算力机方案确定，可进入客户部署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政务场景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✅ 已适配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GovAI完成政府场景开发，具备部署能力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多行业适配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✅ 已验证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K12教育AI、医科大学AI完成行业场景验证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AI Agent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✅ 已上线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猎头Agent等产品级Agent已实际运行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客户落地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🔄 进入窗口期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产品已就绪，正在推进首批客户交付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核心论点</a:t>
            </a:r>
            <a:r>
              <a:rPr/>
              <a:t>： &gt; 我们不是从零开始的团队。产品矩阵已经跑通，硬件方案已经就绪，行业场景已经验证。接入你们的客户渠道后，直接进入交付阶段。 &gt; &gt; </a:t>
            </a:r>
            <a:r>
              <a:rPr b="1"/>
              <a:t>我们缺的不是产品能力，是你们手里的客户入口。</a:t>
            </a:r>
          </a:p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：六个卡片3×2网格，已完成项用绿色✅，进行中项用橙色🔄。底部用大字引用框突出核心论点，“客户入口”用品牌色高亮</a:t>
            </a:r>
          </a:p>
        </p:txBody>
      </p:sp>
    </p:spTree>
  </p:cSld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第11页：竞品分析 — 直接竞品对比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：竞品分析 — 我们在哪里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：三类竞品分区对比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</a:t>
            </a:r>
          </a:p>
          <a:p>
            <a:pPr lvl="0" indent="0" marL="0">
              <a:buNone/>
            </a:pPr>
            <a:r>
              <a:rPr b="1"/>
              <a:t>HR SaaS类</a:t>
            </a:r>
            <a:r>
              <a:rPr/>
              <a:t>： - 北森：品牌大客户多 → 云端数据出域，无边缘算力，AI偏浅 - Moka：招聘体验好 → 仅招聘单点，无全链路，无政府方案 - 大易：老牌厂商 → 产品老化，AI弱，无Agent</a:t>
            </a:r>
          </a:p>
          <a:p>
            <a:pPr lvl="0" indent="0" marL="0">
              <a:buNone/>
            </a:pPr>
            <a:r>
              <a:rPr b="1"/>
              <a:t>AI通用工具类</a:t>
            </a:r>
            <a:r>
              <a:rPr/>
              <a:t>： - 钉钉/飞书AI：用户量大 → 通用场景，HR深度不足，无边缘算力 - 百度/讯飞：技术强 → 通用平台，不深入HR，需自行集成</a:t>
            </a:r>
          </a:p>
          <a:p>
            <a:pPr lvl="0" indent="0" marL="0">
              <a:buNone/>
            </a:pPr>
            <a:r>
              <a:rPr b="1"/>
              <a:t>传统HR软件类</a:t>
            </a:r>
            <a:r>
              <a:rPr/>
              <a:t>： - 用友/金蝶：ERP客户基础 → AI弱或无，产品重，部署周期长</a:t>
            </a:r>
          </a:p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：三行分区，每行左侧竞品Logo+名称，右侧”优势→我们的差异”对比箭头。竞品用灰色调，我们用品牌色高亮</a:t>
            </a:r>
          </a:p>
        </p:txBody>
      </p:sp>
    </p:spTree>
  </p:cSld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第12页：竞品分析 — 竞争对比总览与壁垒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：竞争对比总览 — 六个维度全面领先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：上半部分对比表格，下半部分四个壁垒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</a:t>
            </a:r>
          </a:p>
          <a:p>
            <a:pPr lvl="0" indent="0" marL="0">
              <a:buNone/>
            </a:pPr>
            <a:r>
              <a:rPr b="1"/>
              <a:t>竞争对比总览</a:t>
            </a:r>
            <a:r>
              <a:rPr/>
              <a:t>：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维度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通用AI公司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传统HR软件商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 SaaS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我们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数据安全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云端出域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本地无AI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云端出域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边缘算力不出域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HR深度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单点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全链路无AI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AI偏浅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全链路AI原生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政府经验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无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少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少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GovAI已适配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产品厚度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1-2个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多但非AI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中等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20个矩阵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软硬一体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纯软件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纯软件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纯软件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软硬一体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Agent能力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无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无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弱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产品级Agent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四大壁垒</a:t>
            </a:r>
            <a:r>
              <a:rPr/>
              <a:t>： 1. 软硬一体壁垒 — SaaS厂商架构转型周期长 2. 垂直深度壁垒 — 9个产品需要行业积累 3. 政府场景壁垒 — GovAI先发优势 4. Agent技术壁垒 — 自主寻访，非简单嵌入</a:t>
            </a:r>
          </a:p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：表格中”我们”列用品牌色背景白字，其他列灰色。四个壁垒用图标+短句横排，每个壁垒配一个盾牌图标🛡️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1270000">
              <a:buNone/>
            </a:pPr>
            <a:r>
              <a:rPr sz="2000"/>
              <a:t>共 18 页，每页包含：标题、布局、内容、视觉建议</a:t>
            </a:r>
          </a:p>
        </p:txBody>
      </p:sp>
    </p:spTree>
  </p:cSld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第13页：商业模式与财务预测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：商业模式与财务预测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：左侧定价模式，右侧收入预测曲线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</a:t>
            </a:r>
          </a:p>
          <a:p>
            <a:pPr lvl="0" indent="0" marL="0">
              <a:buNone/>
            </a:pPr>
            <a:r>
              <a:rPr b="1"/>
              <a:t>定价模式</a:t>
            </a:r>
            <a:r>
              <a:rPr/>
              <a:t>：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800"/>
                <a:gridCol w="1701800"/>
                <a:gridCol w="1701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产品线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定价模式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客单价（年）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 AI SaaS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按席位订阅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5-20万/客户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 AI 本地部署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项目制+年运维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50-200万/项目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边缘算力机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硬件销售+年运维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5-15万/台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企业管理AI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按席位订阅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5-15万/客户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政务AI（GovAI）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项目制+年运维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50-100万/项目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收入预测</a:t>
            </a:r>
            <a:r>
              <a:rPr/>
              <a:t>： - 第1-6个月：3-5个客户 → 150-300万 - 第6-12个月：10-15个客户 → 500-1,000万 - 第12-24个月：30-50个客户 → 2,000-5,000万</a:t>
            </a:r>
          </a:p>
          <a:p>
            <a:pPr lvl="0" indent="0" marL="0">
              <a:buNone/>
            </a:pPr>
            <a:r>
              <a:rPr b="1"/>
              <a:t>成本结构</a:t>
            </a:r>
            <a:r>
              <a:rPr/>
              <a:t>：研发40% · 硬件25% · 销售15% · 管理10% · 合作方10%</a:t>
            </a:r>
          </a:p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：左侧定价表，右侧收入预测用柱状图递增趋势（三根柱子越来越高），柱子上标注客户数和收入区间。底部成本结构用饼图或横条图</a:t>
            </a:r>
          </a:p>
        </p:txBody>
      </p:sp>
    </p:spTree>
  </p:cSld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第14页：市场时机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：市场时机 — 为什么是现在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：三列窗口期分析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</a:t>
            </a:r>
          </a:p>
          <a:p>
            <a:pPr lvl="0" indent="0" marL="0">
              <a:buNone/>
            </a:pPr>
            <a:r>
              <a:rPr b="1"/>
              <a:t>政策窗口期</a:t>
            </a:r>
            <a:r>
              <a:rPr/>
              <a:t> 📜： - AI治理与赋能政策密集出台 - 国企数字化转型纳入考核 - 数据安全法+个人信息保护法 → 数据出域合规要求更严 → 我们的机会窗口</a:t>
            </a:r>
          </a:p>
          <a:p>
            <a:pPr lvl="0" indent="0" marL="0">
              <a:buNone/>
            </a:pPr>
            <a:r>
              <a:rPr b="1"/>
              <a:t>技术成熟度拐点</a:t>
            </a:r>
            <a:r>
              <a:rPr/>
              <a:t> 📈： - 大模型推理成本下降超80%，边缘端运行从”不可能”到”可落地” - AI Agent从”对话式”升级为”执行式”，猎头Agent已验证 - 边缘算力硬件成本下降，单台可支撑中型机构</a:t>
            </a:r>
          </a:p>
          <a:p>
            <a:pPr lvl="0" indent="0" marL="0">
              <a:buNone/>
            </a:pPr>
            <a:r>
              <a:rPr b="1"/>
              <a:t>竞争格局窗口</a:t>
            </a:r>
            <a:r>
              <a:rPr/>
              <a:t> ⚔️： - 大厂聚焦通用场景，HR垂直领域尚未被占领 - 传统HR软件商AI转型缓慢，2-3年难以形成竞争 - SaaS厂商受限于云端架构，短期无法解决数据出域</a:t>
            </a:r>
          </a:p>
          <a:p>
            <a:pPr lvl="0" indent="0" marL="0">
              <a:buNone/>
            </a:pPr>
            <a:r>
              <a:rPr b="1"/>
              <a:t>如果不现在做</a:t>
            </a:r>
            <a:r>
              <a:rPr/>
              <a:t>： - 1-2年后大厂可能下场，先发优势消失 - 政策窗口有限，后来者面临更高门槛 - 客户心智一旦占据，切换成本极高</a:t>
            </a:r>
          </a:p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：三列卡片，每列顶部图标+标题，下方要点列表。底部用红色警示条强调”如果不现在做”的后果</a:t>
            </a:r>
          </a:p>
        </p:txBody>
      </p:sp>
    </p:spTree>
  </p:cSld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第15页：团队与资源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：团队与资源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：左侧团队结构，右侧技术资源与团队需求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</a:t>
            </a:r>
          </a:p>
          <a:p>
            <a:pPr lvl="0" indent="0" marL="0">
              <a:buNone/>
            </a:pPr>
            <a:r>
              <a:rPr b="1"/>
              <a:t>核心团队</a:t>
            </a:r>
            <a:r>
              <a:rPr/>
              <a:t>： - 创始人/产品负责人 — 深耕HR行业多年，熟悉国企/政府合规，主导20个产品从0到1 - 技术团队 — AI全栈开发，独立完成20个产品架构/开发/运维，Agent自主开发 - 行业顾问 — HR资深顾问团队，业务场景验证与方向指导</a:t>
            </a:r>
          </a:p>
          <a:p>
            <a:pPr lvl="0" indent="0" marL="0">
              <a:buNone/>
            </a:pPr>
            <a:r>
              <a:rPr b="1"/>
              <a:t>硬件合作伙伴</a:t>
            </a:r>
            <a:r>
              <a:rPr/>
              <a:t>： - 边缘算力机方案来自紧密合作伙伴 - 合作方具备硬件设计、生产集成、售后运维能力 - “硬件+软件”联合交付模式</a:t>
            </a:r>
          </a:p>
          <a:p>
            <a:pPr lvl="0" indent="0" marL="0">
              <a:buNone/>
            </a:pPr>
            <a:r>
              <a:rPr b="1"/>
              <a:t>技术资源</a:t>
            </a:r>
            <a:r>
              <a:rPr/>
              <a:t>： - 自有AI应用平台（all8ai.top / hr8ai.top / opc8ai.com） - 完整产品运维与部署体系 - 多行业场景适配经验（政府、教育、医疗）</a:t>
            </a:r>
          </a:p>
          <a:p>
            <a:pPr lvl="0" indent="0" marL="0">
              <a:buNone/>
            </a:pPr>
            <a:r>
              <a:rPr b="1"/>
              <a:t>团队需求</a:t>
            </a:r>
            <a:r>
              <a:rPr/>
              <a:t>： - 急需：商务/渠道拓展人才 - 其次：政府/国企项目交付经理 - 期望投资机构在客户渠道和人才方面给予支持</a:t>
            </a:r>
          </a:p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：左侧用组织架构图（创始人→技术团队/行业顾问/硬件合作伙伴），右侧分块列出资源与需求。团队需求用橙色标注表示”需要帮助”</a:t>
            </a:r>
          </a:p>
        </p:txBody>
      </p:sp>
    </p:spTree>
  </p:cSld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第16页：发展路径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：发展路径 — 三阶段路线图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：横向三阶段路线图+里程碑表格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</a:t>
            </a:r>
          </a:p>
          <a:p>
            <a:pPr lvl="0" indent="0" marL="0">
              <a:buNone/>
            </a:pPr>
            <a:r>
              <a:rPr b="1"/>
              <a:t>三阶段</a:t>
            </a:r>
            <a:r>
              <a:rPr/>
              <a:t>：</a:t>
            </a:r>
          </a:p>
          <a:p>
            <a:pPr lvl="0" indent="0">
              <a:buNone/>
            </a:pPr>
            <a:r>
              <a:rPr>
                <a:latin typeface="Courier"/>
              </a:rPr>
              <a:t>第一阶段（0-6个月）      →    第二阶段（6-12个月）     →    第三阶段（12-24个月）
  获取首批客户                  批量交付国企/政府            成为生态中HR AI独家供应商
  验证交付能力                  扩大产品覆盖                 覆盖行业第一市场份额
  建立标杆案例                  建立运维体系</a:t>
            </a:r>
          </a:p>
          <a:p>
            <a:pPr lvl="0" indent="0" marL="0">
              <a:buNone/>
            </a:pPr>
            <a:r>
              <a:rPr b="1"/>
              <a:t>关键里程碑</a:t>
            </a:r>
            <a:r>
              <a:rPr/>
              <a:t>：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800"/>
                <a:gridCol w="1701800"/>
                <a:gridCol w="1701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时间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里程碑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成功标准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3个月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首批客户签约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完成2-3个客户签约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6个月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标杆案例建立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完成1-2个国企/政府标杆交付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12个月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规模化交付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交付10+客户，形成可复制流程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24个月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市场领先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成为HR AI首选/独家供应商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：横向时间轴，三个阶段用递进箭头连接，每阶段下方关键词。里程碑用表格或里程碑图标标记在时间轴上</a:t>
            </a:r>
          </a:p>
        </p:txBody>
      </p:sp>
    </p:spTree>
  </p:cSld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第17页：风险与应对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：风险与应对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：四象限或四行风险卡片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</a:t>
            </a:r>
          </a:p>
          <a:p>
            <a:pPr lvl="0" indent="0" marL="0">
              <a:buNone/>
            </a:pPr>
            <a:r>
              <a:rPr b="1"/>
              <a:t>风险一：大厂下场做HR垂直场景</a:t>
            </a:r>
            <a:r>
              <a:rPr/>
              <a:t> - 应对：大厂战略在通用场景，HR垂直需2-3年积累；先发优势+客户心智+边缘算力壁垒；与投资机构绑定形成渠道护城河</a:t>
            </a:r>
          </a:p>
          <a:p>
            <a:pPr lvl="0" indent="0" marL="0">
              <a:buNone/>
            </a:pPr>
            <a:r>
              <a:rPr b="1"/>
              <a:t>风险二：硬件合作伙伴断供</a:t>
            </a:r>
            <a:r>
              <a:rPr/>
              <a:t> - 应对：软硬件解耦设计，可适配不同硬件；技术方案可复用；正在评估备选供应商</a:t>
            </a:r>
          </a:p>
          <a:p>
            <a:pPr lvl="0" indent="0" marL="0">
              <a:buNone/>
            </a:pPr>
            <a:r>
              <a:rPr b="1"/>
              <a:t>风险三：政策变化风险</a:t>
            </a:r>
            <a:r>
              <a:rPr/>
              <a:t> - 应对：数据不出域天然符合监管方向，政策趋严反而利好；GovAI按政府合规标准开发；预留合规审计接口</a:t>
            </a:r>
          </a:p>
          <a:p>
            <a:pPr lvl="0" indent="0" marL="0">
              <a:buNone/>
            </a:pPr>
            <a:r>
              <a:rPr b="1"/>
              <a:t>风险四：客户落地不及预期</a:t>
            </a:r>
            <a:r>
              <a:rPr/>
              <a:t> - 应对：投资机构渠道合作加速落地；首批中小项目快速验证；标杆案例形成口碑效应</a:t>
            </a:r>
          </a:p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：四个风险卡片2×2网格，每卡片左侧红色风险标签，右侧绿色应对策略。或用四行布局，每行左红右绿对比</a:t>
            </a:r>
          </a:p>
        </p:txBody>
      </p:sp>
    </p:spTree>
  </p:cSld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第18页：合作诉求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：合作诉求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：左侧”我们需要什么”，右侧”我们提供什么”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</a:t>
            </a:r>
          </a:p>
          <a:p>
            <a:pPr lvl="0" indent="0" marL="0">
              <a:buNone/>
            </a:pPr>
            <a:r>
              <a:rPr b="1"/>
              <a:t>我们需要什么</a:t>
            </a:r>
            <a:r>
              <a:rPr/>
              <a:t>： - </a:t>
            </a:r>
            <a:r>
              <a:rPr b="1"/>
              <a:t>首选：战略投资</a:t>
            </a:r>
            <a:r>
              <a:rPr/>
              <a:t> — 资金用于商务团队扩建、首批客户交付与边缘算力机备货，加速商业化落地 - </a:t>
            </a:r>
            <a:r>
              <a:rPr b="1"/>
              <a:t>同步：渠道合作</a:t>
            </a:r>
            <a:r>
              <a:rPr/>
              <a:t> — 接入贵方聚合平台，作为HR AI + 边缘算力首选供应商 - </a:t>
            </a:r>
            <a:r>
              <a:rPr b="1"/>
              <a:t>资源支持</a:t>
            </a:r>
            <a:r>
              <a:rPr/>
              <a:t> — 期望在政府/国企客户对接、行业人才推荐方面给予支持</a:t>
            </a:r>
          </a:p>
          <a:p>
            <a:pPr lvl="0" indent="0" marL="0">
              <a:buNone/>
            </a:pPr>
            <a:r>
              <a:rPr b="1"/>
              <a:t>我们提供什么</a:t>
            </a:r>
            <a:r>
              <a:rPr/>
              <a:t>： - HR AI全链路9个产品 + 企业管理4个产品，覆盖企业AI核心场景 - 边缘算力硬件方案，解决国企/政府数据安全核心痛点 - GovAI政务场景适配能力，具备政府项目交付基础</a:t>
            </a:r>
          </a:p>
          <a:p>
            <a:pPr lvl="0" indent="0" marL="0">
              <a:buNone/>
            </a:pPr>
            <a:r>
              <a:rPr b="1"/>
              <a:t>结语</a:t>
            </a:r>
            <a:r>
              <a:rPr/>
              <a:t>： &gt; </a:t>
            </a:r>
            <a:r>
              <a:rPr b="1"/>
              <a:t>你们有客户和渠道，我们有产品和硬件。1+1 &gt; 2。</a:t>
            </a:r>
          </a:p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：左右对称布局，左侧用蓝色调（需求），右侧用绿色调（提供）。底部结语用大号品牌色字体居中，“1+1 &gt; 2”特别放大</a:t>
            </a:r>
          </a:p>
        </p:txBody>
      </p:sp>
    </p:spTree>
  </p:cSld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PPT整体设计建议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配色方案</a:t>
            </a:r>
            <a:r>
              <a:rPr/>
              <a:t>： - 主色：深蓝 #1A2332（科技感、信任感） - 品牌色：青蓝 #00D4FF（活力、创新） - 辅助色：白色 #FFFFFF、浅灰 #F5F5F5 - 强调色：橙色 #FF6B35（关键数据、警示）</a:t>
            </a:r>
          </a:p>
          <a:p>
            <a:pPr lvl="0" indent="0" marL="0">
              <a:buNone/>
            </a:pPr>
            <a:r>
              <a:rPr b="1"/>
              <a:t>字体</a:t>
            </a:r>
            <a:r>
              <a:rPr/>
              <a:t>： - 标题：思源黑体 Bold / PingFang SC Semibold - 正文：思源黑体 Regular / PingFang SC Regular - 数字：DIN Pro / Montserrat（数据感更强）</a:t>
            </a:r>
          </a:p>
          <a:p>
            <a:pPr lvl="0" indent="0" marL="0">
              <a:buNone/>
            </a:pPr>
            <a:r>
              <a:rPr b="1"/>
              <a:t>设计风格</a:t>
            </a:r>
            <a:r>
              <a:rPr/>
              <a:t>： - 深色背景为主，科技感+专业感 - 每页信息量适中，不堆砌文字 - 多用图表、图标、卡片替代纯文字 - 关键数据用大号字体突出 - 统一视觉模板，保持一致性</a:t>
            </a:r>
          </a:p>
          <a:p>
            <a:pPr lvl="0" indent="0" marL="0">
              <a:buNone/>
            </a:pPr>
            <a:r>
              <a:rPr b="1"/>
              <a:t>动画建议</a:t>
            </a:r>
            <a:r>
              <a:rPr/>
              <a:t>： - 翻页：淡入淡出 - 数据：数字滚动动画 - 架构图：逐层展开 - 对比表：逐行高亮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第1页：封面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：HR All by AI — 企业AI服务供应商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：全屏居中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 - 主标题：HR All by AI - 副标题：人力资源AI · 企业管理AI · 边缘算力硬件 - 一句话定位：以边缘算力硬件为底座、HR AI全链路为核心，为国企、政府及企事业单位提供”数据不出域”的AI落地解决方案 - 底部：2026年</a:t>
            </a:r>
          </a:p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：深色科技感背景，边缘算力机产品渲染图作为背景虚化，标题用大号无衬线白色字体，副标题用品牌色（蓝色/青色）点缀</a:t>
            </a:r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第2页：目录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：目录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：左侧竖排编号，右侧章节标题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 1. 执行摘要 2. 市场机会 3. 产品矩阵 4. 产品就绪度 5. 竞品分析与差异化壁垒 6. 商业模式与财务预测 7. 市场时机 8. 团队与资源 9. 发展路径 10. 风险与应对 11. 合作诉求</a:t>
            </a:r>
          </a:p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：简洁列表布局，编号用品牌色圆形背景，当前章节高亮（如为电子版可做跳转）</a:t>
            </a:r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第3页：执行摘要 — 公司定位与核心问题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：执行摘要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：上半部分公司定位，下半部分核心问题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</a:t>
            </a:r>
          </a:p>
          <a:p>
            <a:pPr lvl="0" indent="0" marL="0">
              <a:buNone/>
            </a:pPr>
            <a:r>
              <a:rPr b="1"/>
              <a:t>公司定位</a:t>
            </a:r>
            <a:r>
              <a:rPr/>
              <a:t>： - HR All by AI：以边缘算力硬件为底座、HR AI全链路为核心的企业AI服务供应商 - 目标客户：国企、政府及企事业单位 - 核心价值：“数据不出域”的AI落地解决方案</a:t>
            </a:r>
          </a:p>
          <a:p>
            <a:pPr lvl="0" indent="0" marL="0">
              <a:buNone/>
            </a:pPr>
            <a:r>
              <a:rPr b="1"/>
              <a:t>核心问题</a:t>
            </a:r>
            <a:r>
              <a:rPr/>
              <a:t>： - 国企/政府AI需求爆发，但面临硬约束——数据不能出域 - 95%的AI产品是云端SaaS，数据传输至外部服务器，直接被合规否决 - 自建AI算力中心成本高（数百万起步）、周期长（6-12个月）、运维难</a:t>
            </a:r>
          </a:p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：上半部分用图标+短句，下半部分用三个红色痛点图标（锁🔒/云朵划掉☁️✗/钱袋💰），对比强烈</a:t>
            </a:r>
          </a:p>
        </p:txBody>
      </p:sp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第4页：执行摘要 — 解决方案与竞争优势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：我们的解决方案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：左侧解决方案四列卡片，底部竞争优势横条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</a:t>
            </a:r>
          </a:p>
          <a:p>
            <a:pPr lvl="0" indent="0" marL="0">
              <a:buNone/>
            </a:pPr>
            <a:r>
              <a:rPr b="1"/>
              <a:t>解决方案</a:t>
            </a:r>
            <a:r>
              <a:rPr/>
              <a:t>（四张卡片并排）： - 🖥️ 边缘算力机：完全国产芯片，本地部署，数据不出域，开箱即用 - 👥 HR AI全链路：9个产品覆盖招聘→测评→绩效→发展→管理 - 🏢 企业管理+政务AI：4个产品覆盖风控、法律、研发、政务 - 🤖 AI Agent智能体：猎头Agent、HRBP分析Agent已上线</a:t>
            </a:r>
          </a:p>
          <a:p>
            <a:pPr lvl="0" indent="0" marL="0">
              <a:buNone/>
            </a:pPr>
            <a:r>
              <a:rPr b="1"/>
              <a:t>竞争优势</a:t>
            </a:r>
            <a:r>
              <a:rPr/>
              <a:t>（底部横条四个要点）： 1. 软硬一体 — 唯一同时具备硬件+软件的HR领域供应商 2. 垂直深度 — 9个产品全链路，竞品只做1-2个单点 3. 政府场景 — GovAI已适配政务场景，先发优势 4. 产品就绪 — 20个产品已跑通，可交付的生产级产品</a:t>
            </a:r>
          </a:p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：四张卡片用渐变色块区分（蓝/绿/橙/紫），每张卡片顶部图标，底部竞争优势用深色横条+白色文字</a:t>
            </a:r>
          </a:p>
        </p:txBody>
      </p:sp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第5页：市场机会 — 痛点与规模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：市场机会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：左侧痛点，右侧市场规模数字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</a:t>
            </a:r>
          </a:p>
          <a:p>
            <a:pPr lvl="0" indent="0" marL="0">
              <a:buNone/>
            </a:pPr>
            <a:r>
              <a:rPr b="1"/>
              <a:t>左侧 — AI落地的”最后一公里”</a:t>
            </a:r>
            <a:r>
              <a:rPr/>
              <a:t>： - 95% AI产品是云端SaaS → 数据出域 → 合规否决 - 自建算力中心 → 数百万起步、6-12个月、运维难 - 通用AI工具已饱和，垂直业务场景（HR/人才评价/劳动关系）几乎空白</a:t>
            </a:r>
          </a:p>
          <a:p>
            <a:pPr lvl="0" indent="0" marL="0">
              <a:buNone/>
            </a:pPr>
            <a:r>
              <a:rPr b="1"/>
              <a:t>右侧 — 市场规模</a:t>
            </a:r>
            <a:r>
              <a:rPr/>
              <a:t>（三个大数字）： - 2,000亿 — 企业级AI市场规模（2025年），政府及国企占比超40% - 500亿 — 人力资源数字化市场，AI渗透率不足15% - 35%+ — 边缘计算市场年复合增长率</a:t>
            </a:r>
          </a:p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：左侧用流程图式痛点链（云端→出域→否决），右侧三个大数字用品牌色渐变，数字下方小字说明</a:t>
            </a:r>
          </a:p>
        </p:txBody>
      </p:sp>
    </p:spTree>
  </p:cSld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第6页：市场机会 — 切入点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标题</a:t>
            </a:r>
            <a:r>
              <a:rPr/>
              <a:t>：我们的切入点</a:t>
            </a:r>
          </a:p>
          <a:p>
            <a:pPr lvl="0" indent="0" marL="0">
              <a:buNone/>
            </a:pPr>
            <a:r>
              <a:rPr b="1"/>
              <a:t>布局</a:t>
            </a:r>
            <a:r>
              <a:rPr/>
              <a:t>：三列客户类型对比</a:t>
            </a:r>
          </a:p>
          <a:p>
            <a:pPr lvl="0" indent="0" marL="0">
              <a:buNone/>
            </a:pPr>
            <a:r>
              <a:rPr b="1"/>
              <a:t>内容</a:t>
            </a:r>
            <a:r>
              <a:rPr/>
              <a:t>：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800"/>
                <a:gridCol w="1701800"/>
                <a:gridCol w="1701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客户类型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核心诉求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我们的对应能力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政府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数据安全、合规、国产化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边缘算力机 + 政务AI（GovAI）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国企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数据不出域、可定制、可审计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边缘算力机 + HR AI全链路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一般企业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降本增效、快速部署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SaaS模式直接开通，开箱即用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视觉建议</a:t>
            </a:r>
            <a:r>
              <a:rPr/>
              <a:t>：三列卡片，每列顶部用客户类型图标（政府大楼/国企标志/企业图标），中间诉求用标签式，底部对应能力用品牌色高亮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2026-07-20T11:34:15Z</dcterms:created>
  <dcterms:modified xsi:type="dcterms:W3CDTF">2026-07-20T11:34:15Z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