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9" Type="http://schemas.openxmlformats.org/officeDocument/2006/relationships/viewProps" Target="viewProps.xml" /><Relationship Id="rId28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31" Type="http://schemas.openxmlformats.org/officeDocument/2006/relationships/tableStyles" Target="tableStyles.xml" /><Relationship Id="rId30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HR All by AI — 企业AI服务供应商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商业计划书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2026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企业管理与行业场景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企业管理+政务（4个产品）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GovAI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智能问答、公文辅助、数据分析、审批辅助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项目风险管控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项目全生命周期风险识别、分级与跟踪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法时时 / FaShiShi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法律咨询、合同审查、文书生成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软件开发项目管理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需求、任务、缺陷跟踪，敏捷/瀑布双模式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行业场景（3个产品）</a:t>
            </a:r>
          </a:p>
          <a:p>
            <a:pPr lvl="0"/>
            <a:r>
              <a:rPr b="1"/>
              <a:t>K12 AI应用中心</a:t>
            </a:r>
            <a:r>
              <a:rPr/>
              <a:t>：教育管理、课堂辅助、学情分析</a:t>
            </a:r>
          </a:p>
          <a:p>
            <a:pPr lvl="0"/>
            <a:r>
              <a:rPr b="1"/>
              <a:t>医科大学AI学习中心</a:t>
            </a:r>
            <a:r>
              <a:rPr/>
              <a:t>：虚拟病例与医学AI训练</a:t>
            </a:r>
          </a:p>
          <a:p>
            <a:pPr lvl="0"/>
            <a:r>
              <a:rPr b="1"/>
              <a:t>故宫雅游</a:t>
            </a:r>
            <a:r>
              <a:rPr/>
              <a:t>：AI导览、AR实景、多语言语音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产品就绪度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从产品开发进入客户交付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说明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产品开发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已完成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20个AI应用完成开发并在真实环境运行验证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硬件方案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已就绪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边缘算力机方案确定，可进入客户部署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政务场景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GovAI完成政府场景开发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多行业适配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已验证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教育、医疗等行业完成场景验证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 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已上线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猎头Agent等产品级Agent实际运行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客户落地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进行中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正在推进首批客户交付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1270000">
              <a:buNone/>
            </a:pPr>
            <a:r>
              <a:rPr sz="2000"/>
              <a:t>我们不是从零开始的团队，产品、硬件和行业场景已经准备好，当前核心任务是进入首批客户交付。</a:t>
            </a:r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竞品分析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直接竞品对比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0"/>
                <a:gridCol w="1270000"/>
                <a:gridCol w="1270000"/>
                <a:gridCol w="1270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竞品类别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代表企业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主要优势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All by AI差异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SaaS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北森、Moka、大易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品牌与客户基础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边缘部署、HR全链路、Agent能力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通用AI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钉钉、飞书、百度、讯飞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平台与技术规模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HR垂直深度、政企数据安全方案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传统HR软件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用友、金蝶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ERP客户基础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AI原生、部署轻量、产品迭代快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为什么难以快速复制</a:t>
            </a:r>
          </a:p>
          <a:p>
            <a:pPr lvl="0"/>
            <a:r>
              <a:rPr/>
              <a:t>云端SaaS转边缘部署需要重构底层架构</a:t>
            </a:r>
          </a:p>
          <a:p>
            <a:pPr lvl="0"/>
            <a:r>
              <a:rPr/>
              <a:t>大厂通用办公战略难以替代HR行业Know-How</a:t>
            </a:r>
          </a:p>
          <a:p>
            <a:pPr lvl="0"/>
            <a:r>
              <a:rPr/>
              <a:t>传统软件AI原生改造难度高于新建</a:t>
            </a:r>
          </a:p>
          <a:p>
            <a:pPr lvl="0"/>
            <a:r>
              <a:rPr/>
              <a:t>政府场景、产品矩阵和交付经验需要持续积累</a:t>
            </a:r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差异化壁垒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六个维度的竞争位置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通用AI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传统HR软件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SaaS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HR All by AI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本地无AI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云端出域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边缘算力不出域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HR深度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单点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全链路无AI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AI偏浅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全链路AI原生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政府经验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少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GovAI已适配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产品厚度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1–2个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多但非AI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中等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20个AI产品矩阵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软硬一体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纯软件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软硬一体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Agent能力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无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弱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产品级Agent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四大壁垒</a:t>
            </a:r>
          </a:p>
          <a:p>
            <a:pPr lvl="0" indent="-342900" marL="342900">
              <a:buAutoNum type="arabicPeriod"/>
            </a:pPr>
            <a:r>
              <a:rPr b="1"/>
              <a:t>软硬一体壁垒</a:t>
            </a:r>
            <a:r>
              <a:rPr/>
              <a:t>：硬件、模型环境和应用协同交付</a:t>
            </a:r>
          </a:p>
          <a:p>
            <a:pPr lvl="0" indent="-342900" marL="342900">
              <a:buAutoNum type="arabicPeriod"/>
            </a:pPr>
            <a:r>
              <a:rPr b="1"/>
              <a:t>垂直深度壁垒</a:t>
            </a:r>
            <a:r>
              <a:rPr/>
              <a:t>：9个HR AI产品需要长期行业积累</a:t>
            </a:r>
          </a:p>
          <a:p>
            <a:pPr lvl="0" indent="-342900" marL="342900">
              <a:buAutoNum type="arabicPeriod"/>
            </a:pPr>
            <a:r>
              <a:rPr b="1"/>
              <a:t>政府场景壁垒</a:t>
            </a:r>
            <a:r>
              <a:rPr/>
              <a:t>：GovAI形成政务适配能力</a:t>
            </a:r>
          </a:p>
          <a:p>
            <a:pPr lvl="0" indent="-342900" marL="342900">
              <a:buAutoNum type="arabicPeriod"/>
            </a:pPr>
            <a:r>
              <a:rPr b="1"/>
              <a:t>Agent技术壁垒</a:t>
            </a:r>
            <a:r>
              <a:rPr/>
              <a:t>：从AI辅助走向自主任务执行</a:t>
            </a:r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商业模式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产品定价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产品线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定价模式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预估客单价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 SaaS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5–20万元/客户/年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AI本地部署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50–200万元/项目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硬件销售+年运维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5–15万元/台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按席位订阅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5–15万元/客户/年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政务AI（GovAI）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项目制+年运维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50–100万元/项目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收入预测</a:t>
            </a:r>
          </a:p>
          <a:p>
            <a:pPr lvl="0"/>
            <a:r>
              <a:rPr b="1"/>
              <a:t>第1–6个月</a:t>
            </a:r>
            <a:r>
              <a:rPr/>
              <a:t>：2–3个客户，80–200万元</a:t>
            </a:r>
          </a:p>
          <a:p>
            <a:pPr lvl="0"/>
            <a:r>
              <a:rPr b="1"/>
              <a:t>第6–12个月</a:t>
            </a:r>
            <a:r>
              <a:rPr/>
              <a:t>：8–12个客户，400–800万元</a:t>
            </a:r>
          </a:p>
          <a:p>
            <a:pPr lvl="0"/>
            <a:r>
              <a:rPr b="1"/>
              <a:t>第12–24个月</a:t>
            </a:r>
            <a:r>
              <a:rPr/>
              <a:t>：20–35个客户，1,500–3,500万元</a:t>
            </a:r>
          </a:p>
          <a:p>
            <a:pPr lvl="0" indent="0" marL="0">
              <a:buNone/>
            </a:pPr>
            <a:r>
              <a:rPr b="1"/>
              <a:t>成本结构</a:t>
            </a:r>
            <a:r>
              <a:rPr/>
              <a:t>：研发与运维40% · 硬件采购25% · 销售与渠道15% · 管理运营10% · 合作方10%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目录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/>
              <a:t>执行摘要</a:t>
            </a:r>
          </a:p>
          <a:p>
            <a:pPr lvl="0" indent="-342900" marL="342900">
              <a:buAutoNum type="arabicPeriod"/>
            </a:pPr>
            <a:r>
              <a:rPr/>
              <a:t>市场机会</a:t>
            </a:r>
          </a:p>
          <a:p>
            <a:pPr lvl="0" indent="-342900" marL="342900">
              <a:buAutoNum type="arabicPeriod"/>
            </a:pPr>
            <a:r>
              <a:rPr/>
              <a:t>产品矩阵</a:t>
            </a:r>
          </a:p>
          <a:p>
            <a:pPr lvl="0" indent="-342900" marL="342900">
              <a:buAutoNum type="arabicPeriod"/>
            </a:pPr>
            <a:r>
              <a:rPr/>
              <a:t>产品就绪度</a:t>
            </a:r>
          </a:p>
          <a:p>
            <a:pPr lvl="0" indent="-342900" marL="342900">
              <a:buAutoNum type="arabicPeriod"/>
            </a:pPr>
            <a:r>
              <a:rPr/>
              <a:t>竞品与差异化</a:t>
            </a:r>
          </a:p>
          <a:p>
            <a:pPr lvl="0" indent="-342900" marL="342900">
              <a:buAutoNum type="arabicPeriod"/>
            </a:pPr>
            <a:r>
              <a:rPr/>
              <a:t>商业模式与财务预测</a:t>
            </a:r>
          </a:p>
          <a:p>
            <a:pPr lvl="0" indent="-342900" marL="342900">
              <a:buAutoNum type="arabicPeriod"/>
            </a:pPr>
            <a:r>
              <a:rPr/>
              <a:t>市场时机</a:t>
            </a:r>
          </a:p>
          <a:p>
            <a:pPr lvl="0" indent="-342900" marL="342900">
              <a:buAutoNum type="arabicPeriod"/>
            </a:pPr>
            <a:r>
              <a:rPr/>
              <a:t>团队与资源</a:t>
            </a:r>
          </a:p>
          <a:p>
            <a:pPr lvl="0" indent="-342900" marL="342900">
              <a:buAutoNum type="arabicPeriod"/>
            </a:pPr>
            <a:r>
              <a:rPr/>
              <a:t>发展路径</a:t>
            </a:r>
          </a:p>
          <a:p>
            <a:pPr lvl="0" indent="-342900" marL="342900">
              <a:buAutoNum type="arabicPeriod"/>
            </a:pPr>
            <a:r>
              <a:rPr/>
              <a:t>风险与应对</a:t>
            </a:r>
          </a:p>
          <a:p>
            <a:pPr lvl="0" indent="-342900" marL="342900">
              <a:buAutoNum type="arabicPeriod"/>
            </a:pPr>
            <a:r>
              <a:rPr/>
              <a:t>合作诉求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收入逻辑与市场时机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收入预测推导</a:t>
            </a:r>
          </a:p>
          <a:p>
            <a:pPr lvl="0" indent="0" marL="0">
              <a:buNone/>
            </a:pPr>
            <a:r>
              <a:rPr/>
              <a:t>以第6–12个月为例：</a:t>
            </a:r>
          </a:p>
          <a:p>
            <a:pPr lvl="0"/>
            <a:r>
              <a:rPr/>
              <a:t>SaaS客户：6个 × 5–20万元 = 30–120万元</a:t>
            </a:r>
          </a:p>
          <a:p>
            <a:pPr lvl="0"/>
            <a:r>
              <a:rPr/>
              <a:t>本地部署国企客户：2个 × 50–200万元 = 100–400万元</a:t>
            </a:r>
          </a:p>
          <a:p>
            <a:pPr lvl="0"/>
            <a:r>
              <a:rPr/>
              <a:t>政务AI项目：1–2个 × 50–100万元 = 50–200万元</a:t>
            </a:r>
          </a:p>
          <a:p>
            <a:pPr lvl="0"/>
            <a:r>
              <a:rPr/>
              <a:t>企业管理AI打包销售：40–120万元</a:t>
            </a:r>
          </a:p>
          <a:p>
            <a:pPr lvl="0"/>
            <a:r>
              <a:rPr b="1"/>
              <a:t>合计区间：220–840万元，取保守中值400–800万元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为什么是现在</a:t>
            </a:r>
          </a:p>
          <a:p>
            <a:pPr lvl="0"/>
            <a:r>
              <a:rPr b="1"/>
              <a:t>政策窗口</a:t>
            </a:r>
            <a:r>
              <a:rPr/>
              <a:t>：AI赋能、国企数字化转型、数据安全监管持续推进</a:t>
            </a:r>
          </a:p>
          <a:p>
            <a:pPr lvl="0"/>
            <a:r>
              <a:rPr b="1"/>
              <a:t>技术拐点</a:t>
            </a:r>
            <a:r>
              <a:rPr/>
              <a:t>：推理成本下降，边缘端AI从不可行走向可落地</a:t>
            </a:r>
          </a:p>
          <a:p>
            <a:pPr lvl="0"/>
            <a:r>
              <a:rPr b="1"/>
              <a:t>竞争窗口</a:t>
            </a:r>
            <a:r>
              <a:rPr/>
              <a:t>：大厂聚焦通用场景，HR垂直领域仍未被充分占领</a:t>
            </a:r>
          </a:p>
          <a:p>
            <a:pPr lvl="0" indent="0" marL="1270000">
              <a:buNone/>
            </a:pPr>
            <a:r>
              <a:rPr sz="2000"/>
              <a:t>数据安全要求越高，边缘部署的价值越明确。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团队与资源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核心团队</a:t>
            </a:r>
          </a:p>
          <a:p>
            <a:pPr lvl="0"/>
            <a:r>
              <a:rPr b="1"/>
              <a:t>创始人/产品负责人</a:t>
            </a:r>
            <a:r>
              <a:rPr/>
              <a:t>：深耕HR行业，主导20个产品从0到1</a:t>
            </a:r>
          </a:p>
          <a:p>
            <a:pPr lvl="0"/>
            <a:r>
              <a:rPr b="1"/>
              <a:t>技术团队</a:t>
            </a:r>
            <a:r>
              <a:rPr/>
              <a:t>：AI全栈开发、部署运维和Agent自主开发能力</a:t>
            </a:r>
          </a:p>
          <a:p>
            <a:pPr lvl="0"/>
            <a:r>
              <a:rPr b="1"/>
              <a:t>行业顾问</a:t>
            </a:r>
            <a:r>
              <a:rPr/>
              <a:t>：HR资深顾问团队，提供场景验证与方向指导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资源与当前需求</a:t>
            </a:r>
          </a:p>
          <a:p>
            <a:pPr lvl="0"/>
            <a:r>
              <a:rPr b="1"/>
              <a:t>硬件合作伙伴</a:t>
            </a:r>
            <a:r>
              <a:rPr/>
              <a:t>：提供边缘算力机方案设计与集成能力</a:t>
            </a:r>
          </a:p>
          <a:p>
            <a:pPr lvl="0"/>
            <a:r>
              <a:rPr b="1"/>
              <a:t>技术资源</a:t>
            </a:r>
            <a:r>
              <a:rPr/>
              <a:t>：自有AI应用平台、完整部署运维体系、多行业适配经验</a:t>
            </a:r>
          </a:p>
          <a:p>
            <a:pPr lvl="0"/>
            <a:r>
              <a:rPr b="1"/>
              <a:t>当前需求</a:t>
            </a:r>
            <a:r>
              <a:rPr/>
              <a:t>：商务/渠道拓展人才、政府/国企项目交付经理</a:t>
            </a:r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发展路径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三阶段路线图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阶段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核心目标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结果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0–6个月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获取首批客户，验证交付能力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建立标杆案例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6–12个月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批量交付国企/政府客户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建立可复制运维体系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12–24个月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成为生态中的HR AI首选供应商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形成规模化市场地位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关键里程碑</a:t>
            </a:r>
          </a:p>
          <a:p>
            <a:pPr lvl="0"/>
            <a:r>
              <a:rPr b="1"/>
              <a:t>3个月</a:t>
            </a:r>
            <a:r>
              <a:rPr/>
              <a:t>：完成2–3个首批客户签约</a:t>
            </a:r>
          </a:p>
          <a:p>
            <a:pPr lvl="0"/>
            <a:r>
              <a:rPr b="1"/>
              <a:t>6个月</a:t>
            </a:r>
            <a:r>
              <a:rPr/>
              <a:t>：完成1–2个国企/政府标杆案例交付</a:t>
            </a:r>
          </a:p>
          <a:p>
            <a:pPr lvl="0"/>
            <a:r>
              <a:rPr b="1"/>
              <a:t>12个月</a:t>
            </a:r>
            <a:r>
              <a:rPr/>
              <a:t>：交付10+客户</a:t>
            </a:r>
          </a:p>
          <a:p>
            <a:pPr lvl="0"/>
            <a:r>
              <a:rPr b="1"/>
              <a:t>24个月</a:t>
            </a:r>
            <a:r>
              <a:rPr/>
              <a:t>：成为HR AI首选/独家供应商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风险与应对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四类核心风险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应对策略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大厂下场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以垂直深度、先发优势和边缘部署构建壁垒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硬件断供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软硬件解耦，适配不同硬件，评估备选供应商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政策变化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数据不出域符合监管方向，预留合规审计接口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客户落地慢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通过战略投资与渠道合作加速，先以中小项目验证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合作诉求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我们需要什么</a:t>
            </a:r>
          </a:p>
          <a:p>
            <a:pPr lvl="0"/>
            <a:r>
              <a:rPr b="1"/>
              <a:t>首选：战略投资</a:t>
            </a:r>
          </a:p>
          <a:p>
            <a:pPr lvl="1"/>
            <a:r>
              <a:rPr/>
              <a:t>用于商务团队扩建</a:t>
            </a:r>
          </a:p>
          <a:p>
            <a:pPr lvl="1"/>
            <a:r>
              <a:rPr/>
              <a:t>用于首批客户交付</a:t>
            </a:r>
          </a:p>
          <a:p>
            <a:pPr lvl="1"/>
            <a:r>
              <a:rPr/>
              <a:t>用于边缘算力机备货</a:t>
            </a:r>
          </a:p>
          <a:p>
            <a:pPr lvl="1"/>
            <a:r>
              <a:rPr/>
              <a:t>加速商业化落地</a:t>
            </a:r>
          </a:p>
          <a:p>
            <a:pPr lvl="0"/>
            <a:r>
              <a:rPr b="1"/>
              <a:t>同步：渠道合作</a:t>
            </a:r>
          </a:p>
          <a:p>
            <a:pPr lvl="1"/>
            <a:r>
              <a:rPr/>
              <a:t>接入投资机构聚合平台</a:t>
            </a:r>
          </a:p>
          <a:p>
            <a:pPr lvl="1"/>
            <a:r>
              <a:rPr/>
              <a:t>通过客户渠道加速获取首批客户</a:t>
            </a:r>
          </a:p>
          <a:p>
            <a:pPr lvl="0"/>
            <a:r>
              <a:rPr b="1"/>
              <a:t>资源支持</a:t>
            </a:r>
          </a:p>
          <a:p>
            <a:pPr lvl="1"/>
            <a:r>
              <a:rPr/>
              <a:t>政府/国企客户对接</a:t>
            </a:r>
          </a:p>
          <a:p>
            <a:pPr lvl="1"/>
            <a:r>
              <a:rPr/>
              <a:t>行业人才推荐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我们提供什么</a:t>
            </a:r>
          </a:p>
          <a:p>
            <a:pPr lvl="0"/>
            <a:r>
              <a:rPr/>
              <a:t>HR AI全链路9个产品 + 企业管理4个产品</a:t>
            </a:r>
          </a:p>
          <a:p>
            <a:pPr lvl="0"/>
            <a:r>
              <a:rPr/>
              <a:t>边缘算力硬件方案，解决数据安全核心痛点</a:t>
            </a:r>
          </a:p>
          <a:p>
            <a:pPr lvl="0"/>
            <a:r>
              <a:rPr/>
              <a:t>GovAI政务场景适配能力</a:t>
            </a:r>
          </a:p>
          <a:p>
            <a:pPr lvl="0"/>
            <a:r>
              <a:rPr/>
              <a:t>可交付的20个AI产品矩阵</a:t>
            </a:r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结语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HR All by AI</a:t>
            </a:r>
          </a:p>
          <a:p>
            <a:pPr lvl="0" indent="0" marL="0">
              <a:buNone/>
            </a:pPr>
            <a:r>
              <a:rPr b="1"/>
              <a:t>以边缘算力解决数据安全，以HR AI解决企业效率。</a:t>
            </a:r>
          </a:p>
          <a:p>
            <a:pPr lvl="0" indent="0" marL="1270000">
              <a:buNone/>
            </a:pPr>
            <a:r>
              <a:rPr sz="2000"/>
              <a:t>你们有客户和渠道，我们有产品和硬件。</a:t>
            </a:r>
          </a:p>
          <a:p>
            <a:pPr lvl="0" indent="0" marL="1270000">
              <a:buNone/>
            </a:pPr>
            <a:r>
              <a:rPr sz="2000" b="1"/>
              <a:t>1 + 1 &gt; 2</a:t>
            </a:r>
          </a:p>
          <a:p>
            <a:pPr lvl="0" indent="0" marL="0">
              <a:buNone/>
            </a:pPr>
            <a:r>
              <a:rPr b="1"/>
              <a:t>战略投资 + 渠道协同，推动企业AI从“能用”走向“落地”。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执行摘要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公司定位</a:t>
            </a:r>
          </a:p>
          <a:p>
            <a:pPr lvl="0" indent="0" marL="0">
              <a:buNone/>
            </a:pPr>
            <a:r>
              <a:rPr b="1"/>
              <a:t>HR All by AI</a:t>
            </a:r>
            <a:r>
              <a:rPr/>
              <a:t> 是一家以</a:t>
            </a:r>
            <a:r>
              <a:rPr b="1"/>
              <a:t>边缘算力硬件为底座、HR AI全链路为核心</a:t>
            </a:r>
            <a:r>
              <a:rPr/>
              <a:t>的企业AI服务供应商。</a:t>
            </a:r>
          </a:p>
          <a:p>
            <a:pPr lvl="0"/>
            <a:r>
              <a:rPr b="1"/>
              <a:t>目标客户</a:t>
            </a:r>
            <a:r>
              <a:rPr/>
              <a:t>：国企、政府及企事业单位</a:t>
            </a:r>
          </a:p>
          <a:p>
            <a:pPr lvl="0"/>
            <a:r>
              <a:rPr b="1"/>
              <a:t>核心价值</a:t>
            </a:r>
            <a:r>
              <a:rPr/>
              <a:t>：提供“数据不出域”的AI落地解决方案</a:t>
            </a:r>
          </a:p>
          <a:p>
            <a:pPr lvl="0"/>
            <a:r>
              <a:rPr b="1"/>
              <a:t>核心切口</a:t>
            </a:r>
            <a:r>
              <a:rPr/>
              <a:t>：人力资源AI + 企业管理AI + 边缘算力硬件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核心问题</a:t>
            </a:r>
          </a:p>
          <a:p>
            <a:pPr lvl="0"/>
            <a:r>
              <a:rPr/>
              <a:t>国企、政府AI需求快速增长，但数据不能出域</a:t>
            </a:r>
          </a:p>
          <a:p>
            <a:pPr lvl="0"/>
            <a:r>
              <a:rPr/>
              <a:t>云端SaaS在高合规场景中难以直接采用</a:t>
            </a:r>
          </a:p>
          <a:p>
            <a:pPr lvl="0"/>
            <a:r>
              <a:rPr/>
              <a:t>自建算力中心成本高、周期长、运维复杂</a:t>
            </a:r>
          </a:p>
          <a:p>
            <a:pPr lvl="0"/>
            <a:r>
              <a:rPr/>
              <a:t>通用AI竞争激烈，HR等垂直业务仍有明显空白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解决方案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四层产品体系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层级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方案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客户价值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硬件层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本地部署、数据不出域、完全国产芯片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HR AI层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9个产品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覆盖招聘、测评、绩效、发展、管理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企业管理层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4个产品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覆盖政务、风控、法律、研发管理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Agent层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猎头、HRBP、匹配Agent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从辅助分析走向任务执行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四项竞争优势</a:t>
            </a:r>
          </a:p>
          <a:p>
            <a:pPr lvl="0" indent="-342900" marL="342900">
              <a:buAutoNum type="arabicPeriod"/>
            </a:pPr>
            <a:r>
              <a:rPr b="1"/>
              <a:t>软硬一体</a:t>
            </a:r>
            <a:r>
              <a:rPr/>
              <a:t>：边缘算力硬件与AI应用协同交付</a:t>
            </a:r>
          </a:p>
          <a:p>
            <a:pPr lvl="0" indent="-342900" marL="342900">
              <a:buAutoNum type="arabicPeriod"/>
            </a:pPr>
            <a:r>
              <a:rPr b="1"/>
              <a:t>垂直深度</a:t>
            </a:r>
            <a:r>
              <a:rPr/>
              <a:t>：HR AI覆盖全生命周期</a:t>
            </a:r>
          </a:p>
          <a:p>
            <a:pPr lvl="0" indent="-342900" marL="342900">
              <a:buAutoNum type="arabicPeriod"/>
            </a:pPr>
            <a:r>
              <a:rPr b="1"/>
              <a:t>政府场景</a:t>
            </a:r>
            <a:r>
              <a:rPr/>
              <a:t>：GovAI完成政务场景适配</a:t>
            </a:r>
          </a:p>
          <a:p>
            <a:pPr lvl="0" indent="-342900" marL="342900">
              <a:buAutoNum type="arabicPeriod"/>
            </a:pPr>
            <a:r>
              <a:rPr b="1"/>
              <a:t>产品就绪</a:t>
            </a:r>
            <a:r>
              <a:rPr/>
              <a:t>：20个AI应用已跑通，进入客户交付窗口期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市场机会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AI落地的“最后一公里”</a:t>
            </a:r>
          </a:p>
          <a:p>
            <a:pPr lvl="0"/>
            <a:r>
              <a:rPr b="1"/>
              <a:t>数据安全</a:t>
            </a:r>
            <a:r>
              <a:rPr/>
              <a:t>：数据出域是政府、国企采用AI的核心障碍</a:t>
            </a:r>
          </a:p>
          <a:p>
            <a:pPr lvl="0"/>
            <a:r>
              <a:rPr b="1"/>
              <a:t>部署成本</a:t>
            </a:r>
            <a:r>
              <a:rPr/>
              <a:t>：自建AI算力中心通常需要数百万投入</a:t>
            </a:r>
          </a:p>
          <a:p>
            <a:pPr lvl="0"/>
            <a:r>
              <a:rPr b="1"/>
              <a:t>交付周期</a:t>
            </a:r>
            <a:r>
              <a:rPr/>
              <a:t>：自建方案需要6–12个月，难以快速见效</a:t>
            </a:r>
          </a:p>
          <a:p>
            <a:pPr lvl="0"/>
            <a:r>
              <a:rPr b="1"/>
              <a:t>行业空白</a:t>
            </a:r>
            <a:r>
              <a:rPr/>
              <a:t>：通用AI工具多，HR、人才评价、劳动关系等垂直场景仍不足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市场规模</a:t>
            </a:r>
          </a:p>
          <a:p>
            <a:pPr lvl="0"/>
            <a:r>
              <a:rPr b="1"/>
              <a:t>2,000亿元</a:t>
            </a:r>
            <a:r>
              <a:rPr/>
              <a:t>：2025年中国企业级AI市场规模预计</a:t>
            </a:r>
          </a:p>
          <a:p>
            <a:pPr lvl="0"/>
            <a:r>
              <a:rPr b="1"/>
              <a:t>500亿元</a:t>
            </a:r>
            <a:r>
              <a:rPr/>
              <a:t>：人力资源数字化市场规模</a:t>
            </a:r>
          </a:p>
          <a:p>
            <a:pPr lvl="0"/>
            <a:r>
              <a:rPr b="1"/>
              <a:t>35%+</a:t>
            </a:r>
            <a:r>
              <a:rPr/>
              <a:t>：边缘计算市场年复合增长率</a:t>
            </a:r>
          </a:p>
          <a:p>
            <a:pPr lvl="0"/>
            <a:r>
              <a:rPr b="1"/>
              <a:t>&lt;15%</a:t>
            </a:r>
            <a:r>
              <a:rPr/>
              <a:t>：人力资源AI渗透率，仍处于早期阶段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客户切入点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三类客户，三种价值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800"/>
                <a:gridCol w="1701800"/>
                <a:gridCol w="1701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客户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核心诉求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对应能力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政府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数据安全、合规、国产化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GovAI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国企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数据不出域、可定制、可审计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边缘算力机 + HR AI全链路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一般企业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降本增效、快速部署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SaaS模式、开箱即用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价值主张</a:t>
            </a:r>
          </a:p>
          <a:p>
            <a:pPr lvl="0" indent="0" marL="1270000">
              <a:buNone/>
            </a:pPr>
            <a:r>
              <a:rPr sz="2000" b="1"/>
              <a:t>让高合规组织不必在数据安全与AI效率之间做选择。</a:t>
            </a:r>
          </a:p>
          <a:p>
            <a:pPr lvl="0"/>
            <a:r>
              <a:rPr/>
              <a:t>一台边缘算力机启动本地AI能力</a:t>
            </a:r>
          </a:p>
          <a:p>
            <a:pPr lvl="0"/>
            <a:r>
              <a:rPr/>
              <a:t>一套HR AI产品覆盖人力资源全生命周期</a:t>
            </a:r>
          </a:p>
          <a:p>
            <a:pPr lvl="0"/>
            <a:r>
              <a:rPr/>
              <a:t>一个供应商承接从产品到部署的交付责任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产品矩阵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spcBef>
                <a:spcPts val="3000"/>
              </a:spcBef>
              <a:buNone/>
            </a:pPr>
            <a:r>
              <a:rPr b="1"/>
              <a:t>软硬一体架构</a:t>
            </a:r>
          </a:p>
          <a:p>
            <a:pPr lvl="0" indent="0">
              <a:buNone/>
            </a:pPr>
            <a:r>
              <a:rPr>
                <a:latin typeface="Courier"/>
              </a:rPr>
              <a:t>边缘算力机
本地部署 · 数据不出域 · 完全国产芯片
HR AI全链路（9个）       企业管理+政务（4个）
招聘→测评→绩效→发展→管理   政务AI·风控·法律·研发
行业场景（3个）           AI Agent智能体
教育·医疗·文创              猎头·HRBP·智能匹配</a:t>
            </a:r>
          </a:p>
          <a:p>
            <a:pPr lvl="0" indent="0" marL="0">
              <a:spcBef>
                <a:spcPts val="3000"/>
              </a:spcBef>
              <a:buNone/>
            </a:pPr>
            <a:r>
              <a:rPr b="1"/>
              <a:t>HR AI全链路</a:t>
            </a:r>
          </a:p>
          <a:p>
            <a:pPr lvl="0"/>
            <a:r>
              <a:rPr b="1"/>
              <a:t>人才获取</a:t>
            </a:r>
            <a:r>
              <a:rPr/>
              <a:t>：TalentMentor、猎头Agent、SmartResume</a:t>
            </a:r>
          </a:p>
          <a:p>
            <a:pPr lvl="0"/>
            <a:r>
              <a:rPr b="1"/>
              <a:t>人才评估</a:t>
            </a:r>
            <a:r>
              <a:rPr/>
              <a:t>：TurboTalent测评、技能工人胜任力管理</a:t>
            </a:r>
          </a:p>
          <a:p>
            <a:pPr lvl="0"/>
            <a:r>
              <a:rPr b="1"/>
              <a:t>人才发展</a:t>
            </a:r>
            <a:r>
              <a:rPr/>
              <a:t>：TurboTalent、TalentMatrix</a:t>
            </a:r>
          </a:p>
          <a:p>
            <a:pPr lvl="0"/>
            <a:r>
              <a:rPr b="1"/>
              <a:t>人才管理</a:t>
            </a:r>
            <a:r>
              <a:rPr/>
              <a:t>：HRBP智能分析、美雇/MeiGu</a:t>
            </a:r>
          </a:p>
          <a:p>
            <a:pPr lvl="0" indent="0" marL="1270000">
              <a:buNone/>
            </a:pPr>
            <a:r>
              <a:rPr sz="2000"/>
              <a:t>客户不需要找5家供应商拼凑HR系统，HR All by AI覆盖全链路。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 All by AI — 企业AI服务供应商</dc:title>
  <dc:creator>商业计划书</dc:creator>
  <cp:keywords/>
  <dcterms:created xsi:type="dcterms:W3CDTF">2026-07-20T13:07:54Z</dcterms:created>
  <dcterms:modified xsi:type="dcterms:W3CDTF">2026-07-20T13:07:54Z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2026</vt:lpwstr>
  </property>
</Properties>
</file>