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0f4364044faa4b34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3ca181ae0e7c4492"/>
    <p:sldId id="257" r:id="Rd125185b91494156"/>
    <p:sldId id="258" r:id="R2aaf60365ca14683"/>
    <p:sldId id="259" r:id="R9913fa1010c84462"/>
    <p:sldId id="260" r:id="Rebef4ebd70394732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3ca181ae0e7c4492" /><Relationship Type="http://schemas.openxmlformats.org/officeDocument/2006/relationships/slide" Target="/ppt/slides/slide2.xml" Id="Rd125185b91494156" /><Relationship Type="http://schemas.openxmlformats.org/officeDocument/2006/relationships/slide" Target="/ppt/slides/slide3.xml" Id="R2aaf60365ca14683" /><Relationship Type="http://schemas.openxmlformats.org/officeDocument/2006/relationships/slide" Target="/ppt/slides/slide4.xml" Id="R9913fa1010c84462" /><Relationship Type="http://schemas.openxmlformats.org/officeDocument/2006/relationships/slide" Target="/ppt/slides/slide5.xml" Id="Rebef4ebd70394732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5c0950fda144607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06aac1d52e7499d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71d11581a6548d8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fbcb2337fd543f0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d70f7dda397c49f8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ff4267b4cb426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6fbcaadaa94f5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f61cd1fb05b4f5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f009ecaff5465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8c0c8a6c31433b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050510"/>
        </a:solidFill>
      </p:bgPr>
    </p:bg>
    <p:spTree>
      <p:nvGrpSpPr>
        <p:cNvPr id="1" name=""/>
        <p:cNvGrpSpPr/>
        <p:nvPr/>
      </p:nvGrpSpPr>
      <p:grpSpPr/>
      <p:sp>
        <p:nvSpPr>
          <p:cNvPr id="2" name="!!bg-glow1"/>
          <p:cNvSpPr/>
          <p:nvPr/>
        </p:nvSpPr>
        <p:spPr>
          <a:xfrm>
            <a:off x="0" y="0"/>
            <a:ext cx="5400000" cy="5400000"/>
          </a:xfrm>
          <a:prstGeom prst="ellipse">
            <a:avLst/>
          </a:prstGeom>
          <a:solidFill>
            <a:srgbClr val="8A2BE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glow2"/>
          <p:cNvSpPr/>
          <p:nvPr/>
        </p:nvSpPr>
        <p:spPr>
          <a:xfrm>
            <a:off x="6480000" y="1440000"/>
            <a:ext cx="5400000" cy="5400000"/>
          </a:xfrm>
          <a:prstGeom prst="ellipse">
            <a:avLst/>
          </a:prstGeom>
          <a:solidFill>
            <a:srgbClr val="00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ing"/>
          <p:cNvSpPr/>
          <p:nvPr/>
        </p:nvSpPr>
        <p:spPr>
          <a:xfrm>
            <a:off x="9000000" y="720000"/>
            <a:ext cx="1800000" cy="1800000"/>
          </a:xfrm>
          <a:prstGeom prst="donut">
            <a:avLst/>
          </a:prstGeom>
          <a:noFill/>
          <a:ln w="25400">
            <a:solidFill>
              <a:srgbClr val="00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1440000" y="720000"/>
            <a:ext cx="2880000" cy="36000"/>
          </a:xfrm>
          <a:prstGeom prst="rect">
            <a:avLst/>
          </a:prstGeom>
          <a:solidFill>
            <a:srgbClr val="8A2BE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1"/>
          <p:cNvSpPr/>
          <p:nvPr/>
        </p:nvSpPr>
        <p:spPr>
          <a:xfrm>
            <a:off x="1080000" y="5400000"/>
            <a:ext cx="360000" cy="360000"/>
          </a:xfrm>
          <a:prstGeom prst="star5">
            <a:avLst/>
          </a:prstGeom>
          <a:solidFill>
            <a:srgbClr val="00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ar2"/>
          <p:cNvSpPr/>
          <p:nvPr/>
        </p:nvSpPr>
        <p:spPr>
          <a:xfrm>
            <a:off x="10800000" y="4320000"/>
            <a:ext cx="540000" cy="540000"/>
          </a:xfrm>
          <a:prstGeom prst="star5">
            <a:avLst/>
          </a:prstGeom>
          <a:solidFill>
            <a:srgbClr val="8A2BE2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title"/>
          <p:cNvSpPr/>
          <p:nvPr/>
        </p:nvSpPr>
        <p:spPr>
          <a:xfrm>
            <a:off x="1440000" y="252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Arial"/>
                <a:ea typeface="Arial"/>
              </a:rPr>
              <a:t>穿越时空：科学还是幻想？</a:t>
            </a:r>
          </a:p>
        </p:txBody>
      </p:sp>
      <p:sp>
        <p:nvSpPr>
          <p:cNvPr id="9" name="!!#s1-subtitle"/>
          <p:cNvSpPr/>
          <p:nvPr/>
        </p:nvSpPr>
        <p:spPr>
          <a:xfrm>
            <a:off x="1440000" y="37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AAAAAA"/>
                </a:solidFill>
                <a:latin typeface="Arial"/>
                <a:ea typeface="Arial"/>
              </a:rPr>
              <a:t>从爱因斯坦的相对论到现代量子物理的探索之旅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0"/>
            <a:ext cx="10800000" cy="2160000"/>
          </a:xfrm>
          <a:prstGeom prst="rect">
            <a:avLst/>
          </a:prstGeom>
          <a:noFill/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Arial"/>
                <a:ea typeface="Arial"/>
              </a:rPr>
              <a:t>时间并非绝对的流逝，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Arial"/>
                <a:ea typeface="Arial"/>
              </a:rPr>
              <a:t>而是一种可以被弯曲的维度。</a:t>
            </a:r>
          </a:p>
        </p:txBody>
      </p:sp>
      <p:sp>
        <p:nvSpPr>
          <p:cNvPr id="11" name="!!statement-sub"/>
          <p:cNvSpPr/>
          <p:nvPr/>
        </p:nvSpPr>
        <p:spPr>
          <a:xfrm>
            <a:off x="12960000" y="36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AAAAAA"/>
                </a:solidFill>
                <a:latin typeface="Arial"/>
                <a:ea typeface="Arial"/>
              </a:rPr>
              <a:t>根据广义相对论，引力越强，时间流逝越慢。我们每个人都已经是时间旅行者，只不过只能以每秒一秒的速度走向未来。</a:t>
            </a:r>
          </a:p>
        </p:txBody>
      </p:sp>
      <p:sp>
        <p:nvSpPr>
          <p:cNvPr id="12" name="!!pillar-title"/>
          <p:cNvSpPr/>
          <p:nvPr/>
        </p:nvSpPr>
        <p:spPr>
          <a:xfrm>
            <a:off x="12960000" y="720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Arial"/>
                <a:ea typeface="Arial"/>
              </a:rPr>
              <a:t>物理学中的三种时间旅行可能</a:t>
            </a:r>
          </a:p>
        </p:txBody>
      </p:sp>
      <p:sp>
        <p:nvSpPr>
          <p:cNvPr id="13" name="!!pillar-1-bg"/>
          <p:cNvSpPr/>
          <p:nvPr/>
        </p:nvSpPr>
        <p:spPr>
          <a:xfrm>
            <a:off x="12960000" y="108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-1-title"/>
          <p:cNvSpPr/>
          <p:nvPr/>
        </p:nvSpPr>
        <p:spPr>
          <a:xfrm>
            <a:off x="12960000" y="144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虫洞理论</a:t>
            </a:r>
          </a:p>
        </p:txBody>
      </p:sp>
      <p:sp>
        <p:nvSpPr>
          <p:cNvPr id="15" name="!!pillar-1-desc"/>
          <p:cNvSpPr/>
          <p:nvPr/>
        </p:nvSpPr>
        <p:spPr>
          <a:xfrm>
            <a:off x="12960000" y="180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连接宇宙中两个遥远时空点的捷径，理论上可以实现瞬间跨越，如爱因斯坦-罗森桥。</a:t>
            </a:r>
          </a:p>
        </p:txBody>
      </p:sp>
      <p:sp>
        <p:nvSpPr>
          <p:cNvPr id="16" name="!!pillar-2-bg"/>
          <p:cNvSpPr/>
          <p:nvPr/>
        </p:nvSpPr>
        <p:spPr>
          <a:xfrm>
            <a:off x="12960000" y="216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-2-title"/>
          <p:cNvSpPr/>
          <p:nvPr/>
        </p:nvSpPr>
        <p:spPr>
          <a:xfrm>
            <a:off x="12960000" y="252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光速飞行</a:t>
            </a:r>
          </a:p>
        </p:txBody>
      </p:sp>
      <p:sp>
        <p:nvSpPr>
          <p:cNvPr id="18" name="!!pillar-2-desc"/>
          <p:cNvSpPr/>
          <p:nvPr/>
        </p:nvSpPr>
        <p:spPr>
          <a:xfrm>
            <a:off x="12960000" y="288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当物体运动速度接近光速时，自身时间会显著变慢，从而穿越到相对的未来（双生子佯谬）。</a:t>
            </a:r>
          </a:p>
        </p:txBody>
      </p:sp>
      <p:sp>
        <p:nvSpPr>
          <p:cNvPr id="19" name="!!pillar-3-bg"/>
          <p:cNvSpPr/>
          <p:nvPr/>
        </p:nvSpPr>
        <p:spPr>
          <a:xfrm>
            <a:off x="12960000" y="324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-3-title"/>
          <p:cNvSpPr/>
          <p:nvPr/>
        </p:nvSpPr>
        <p:spPr>
          <a:xfrm>
            <a:off x="12960000" y="360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宇宙弦</a:t>
            </a:r>
          </a:p>
        </p:txBody>
      </p:sp>
      <p:sp>
        <p:nvSpPr>
          <p:cNvPr id="21" name="!!pillar-3-desc"/>
          <p:cNvSpPr/>
          <p:nvPr/>
        </p:nvSpPr>
        <p:spPr>
          <a:xfrm>
            <a:off x="12960000" y="396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假设存在的高密度能量细丝，其强大的引力场可能导致时空闭合，形成时间循环。</a:t>
            </a:r>
          </a:p>
        </p:txBody>
      </p:sp>
      <p:sp>
        <p:nvSpPr>
          <p:cNvPr id="22" name="!!evi-title"/>
          <p:cNvSpPr/>
          <p:nvPr/>
        </p:nvSpPr>
        <p:spPr>
          <a:xfrm>
            <a:off x="12960000" y="4320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Arial"/>
                <a:ea typeface="Arial"/>
              </a:rPr>
              <a:t>时间膨胀的真实观测数据</a:t>
            </a:r>
          </a:p>
        </p:txBody>
      </p:sp>
      <p:sp>
        <p:nvSpPr>
          <p:cNvPr id="23" name="!!evi-data"/>
          <p:cNvSpPr/>
          <p:nvPr/>
        </p:nvSpPr>
        <p:spPr>
          <a:xfrm>
            <a:off x="12960000" y="4680000"/>
            <a:ext cx="43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8000" b="1">
                <a:solidFill>
                  <a:srgbClr val="00FFFF"/>
                </a:solidFill>
                <a:latin typeface="Montserrat"/>
                <a:ea typeface="Montserrat"/>
              </a:rPr>
              <a:t>38 微秒</a:t>
            </a:r>
          </a:p>
        </p:txBody>
      </p:sp>
      <p:sp>
        <p:nvSpPr>
          <p:cNvPr id="24" name="!!evi-desc"/>
          <p:cNvSpPr/>
          <p:nvPr/>
        </p:nvSpPr>
        <p:spPr>
          <a:xfrm>
            <a:off x="12960000" y="5040000"/>
            <a:ext cx="5400000" cy="288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>
                <a:solidFill>
                  <a:srgbClr val="CCCCCC"/>
                </a:solidFill>
                <a:latin typeface="Arial"/>
                <a:ea typeface="Arial"/>
              </a:rPr>
              <a:t>GPS卫星每天必须调整38微秒的时钟误差。由于卫星在太空中受到的引力较小且运动速度快，其时间流逝速度与地面不同。如果不修正，GPS定位每天会产生10公里的误差。</a:t>
            </a:r>
          </a:p>
        </p:txBody>
      </p:sp>
      <p:sp>
        <p:nvSpPr>
          <p:cNvPr id="25" name="!!cta-title"/>
          <p:cNvSpPr/>
          <p:nvPr/>
        </p:nvSpPr>
        <p:spPr>
          <a:xfrm>
            <a:off x="12960000" y="540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Arial"/>
                <a:ea typeface="Arial"/>
              </a:rPr>
              <a:t>未来，我们会在过去相遇吗？</a:t>
            </a:r>
          </a:p>
        </p:txBody>
      </p:sp>
      <p:sp>
        <p:nvSpPr>
          <p:cNvPr id="26" name="!!cta-sub"/>
          <p:cNvSpPr/>
          <p:nvPr/>
        </p:nvSpPr>
        <p:spPr>
          <a:xfrm>
            <a:off x="12960000" y="576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00FFFF"/>
                </a:solidFill>
                <a:latin typeface="Arial"/>
                <a:ea typeface="Arial"/>
              </a:rPr>
              <a:t>保持对宇宙的敬畏与好奇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50510"/>
        </a:solidFill>
      </p:bgPr>
    </p:bg>
    <p:spTree>
      <p:nvGrpSpPr>
        <p:cNvPr id="1" name=""/>
        <p:cNvGrpSpPr/>
        <p:nvPr/>
      </p:nvGrpSpPr>
      <p:grpSpPr/>
      <p:sp>
        <p:nvSpPr>
          <p:cNvPr id="2" name="!!bg-glow1"/>
          <p:cNvSpPr/>
          <p:nvPr/>
        </p:nvSpPr>
        <p:spPr>
          <a:xfrm>
            <a:off x="3600000" y="720000"/>
            <a:ext cx="5040000" cy="5040000"/>
          </a:xfrm>
          <a:prstGeom prst="ellipse">
            <a:avLst/>
          </a:prstGeom>
          <a:solidFill>
            <a:srgbClr val="8A2BE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glow2"/>
          <p:cNvSpPr/>
          <p:nvPr/>
        </p:nvSpPr>
        <p:spPr>
          <a:xfrm>
            <a:off x="1800000" y="1800000"/>
            <a:ext cx="3600000" cy="3600000"/>
          </a:xfrm>
          <a:prstGeom prst="ellipse">
            <a:avLst/>
          </a:prstGeom>
          <a:solidFill>
            <a:srgbClr val="00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ing"/>
          <p:cNvSpPr/>
          <p:nvPr/>
        </p:nvSpPr>
        <p:spPr>
          <a:xfrm>
            <a:off x="5400000" y="3600000"/>
            <a:ext cx="2880000" cy="2880000"/>
          </a:xfrm>
          <a:prstGeom prst="donut">
            <a:avLst/>
          </a:prstGeom>
          <a:noFill/>
          <a:ln w="25400">
            <a:solidFill>
              <a:srgbClr val="00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4320000" y="5400000"/>
            <a:ext cx="3600000" cy="36000"/>
          </a:xfrm>
          <a:prstGeom prst="rect">
            <a:avLst/>
          </a:prstGeom>
          <a:solidFill>
            <a:srgbClr val="8A2BE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1"/>
          <p:cNvSpPr/>
          <p:nvPr/>
        </p:nvSpPr>
        <p:spPr>
          <a:xfrm>
            <a:off x="10080000" y="1440000"/>
            <a:ext cx="360000" cy="360000"/>
          </a:xfrm>
          <a:prstGeom prst="star5">
            <a:avLst/>
          </a:prstGeom>
          <a:solidFill>
            <a:srgbClr val="00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ar2"/>
          <p:cNvSpPr/>
          <p:nvPr/>
        </p:nvSpPr>
        <p:spPr>
          <a:xfrm>
            <a:off x="1800000" y="3600000"/>
            <a:ext cx="540000" cy="540000"/>
          </a:xfrm>
          <a:prstGeom prst="star5">
            <a:avLst/>
          </a:prstGeom>
          <a:solidFill>
            <a:srgbClr val="8A2BE2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title"/>
          <p:cNvSpPr/>
          <p:nvPr/>
        </p:nvSpPr>
        <p:spPr>
          <a:xfrm>
            <a:off x="12960000" y="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Arial"/>
                <a:ea typeface="Arial"/>
              </a:rPr>
              <a:t>穿越时空：科学还是幻想？</a:t>
            </a:r>
          </a:p>
        </p:txBody>
      </p:sp>
      <p:sp>
        <p:nvSpPr>
          <p:cNvPr id="9" name="!!#s1-subtitle"/>
          <p:cNvSpPr/>
          <p:nvPr/>
        </p:nvSpPr>
        <p:spPr>
          <a:xfrm>
            <a:off x="12960000" y="36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AAAAAA"/>
                </a:solidFill>
                <a:latin typeface="Arial"/>
                <a:ea typeface="Arial"/>
              </a:rPr>
              <a:t>从爱因斯坦的相对论到现代量子物理的探索之旅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720000" y="2160000"/>
            <a:ext cx="10800000" cy="2160000"/>
          </a:xfrm>
          <a:prstGeom prst="rect">
            <a:avLst/>
          </a:prstGeom>
          <a:noFill/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Arial"/>
                <a:ea typeface="Arial"/>
              </a:rPr>
              <a:t>时间并非绝对的流逝，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Arial"/>
                <a:ea typeface="Arial"/>
              </a:rPr>
              <a:t>而是一种可以被弯曲的维度。</a:t>
            </a:r>
          </a:p>
        </p:txBody>
      </p:sp>
      <p:sp>
        <p:nvSpPr>
          <p:cNvPr id="11" name="!!statement-sub"/>
          <p:cNvSpPr/>
          <p:nvPr/>
        </p:nvSpPr>
        <p:spPr>
          <a:xfrm>
            <a:off x="1440000" y="468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AAAAAA"/>
                </a:solidFill>
                <a:latin typeface="Arial"/>
                <a:ea typeface="Arial"/>
              </a:rPr>
              <a:t>根据广义相对论，引力越强，时间流逝越慢。我们每个人都已经是时间旅行者，只不过只能以每秒一秒的速度走向未来。</a:t>
            </a:r>
          </a:p>
        </p:txBody>
      </p:sp>
      <p:sp>
        <p:nvSpPr>
          <p:cNvPr id="12" name="!!pillar-title"/>
          <p:cNvSpPr/>
          <p:nvPr/>
        </p:nvSpPr>
        <p:spPr>
          <a:xfrm>
            <a:off x="12960000" y="720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Arial"/>
                <a:ea typeface="Arial"/>
              </a:rPr>
              <a:t>物理学中的三种时间旅行可能</a:t>
            </a:r>
          </a:p>
        </p:txBody>
      </p:sp>
      <p:sp>
        <p:nvSpPr>
          <p:cNvPr id="13" name="!!pillar-1-bg"/>
          <p:cNvSpPr/>
          <p:nvPr/>
        </p:nvSpPr>
        <p:spPr>
          <a:xfrm>
            <a:off x="12960000" y="108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-1-title"/>
          <p:cNvSpPr/>
          <p:nvPr/>
        </p:nvSpPr>
        <p:spPr>
          <a:xfrm>
            <a:off x="12960000" y="144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虫洞理论</a:t>
            </a:r>
          </a:p>
        </p:txBody>
      </p:sp>
      <p:sp>
        <p:nvSpPr>
          <p:cNvPr id="15" name="!!pillar-1-desc"/>
          <p:cNvSpPr/>
          <p:nvPr/>
        </p:nvSpPr>
        <p:spPr>
          <a:xfrm>
            <a:off x="12960000" y="180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连接宇宙中两个遥远时空点的捷径，理论上可以实现瞬间跨越，如爱因斯坦-罗森桥。</a:t>
            </a:r>
          </a:p>
        </p:txBody>
      </p:sp>
      <p:sp>
        <p:nvSpPr>
          <p:cNvPr id="16" name="!!pillar-2-bg"/>
          <p:cNvSpPr/>
          <p:nvPr/>
        </p:nvSpPr>
        <p:spPr>
          <a:xfrm>
            <a:off x="12960000" y="216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-2-title"/>
          <p:cNvSpPr/>
          <p:nvPr/>
        </p:nvSpPr>
        <p:spPr>
          <a:xfrm>
            <a:off x="12960000" y="252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光速飞行</a:t>
            </a:r>
          </a:p>
        </p:txBody>
      </p:sp>
      <p:sp>
        <p:nvSpPr>
          <p:cNvPr id="18" name="!!pillar-2-desc"/>
          <p:cNvSpPr/>
          <p:nvPr/>
        </p:nvSpPr>
        <p:spPr>
          <a:xfrm>
            <a:off x="12960000" y="288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当物体运动速度接近光速时，自身时间会显著变慢，从而穿越到相对的未来（双生子佯谬）。</a:t>
            </a:r>
          </a:p>
        </p:txBody>
      </p:sp>
      <p:sp>
        <p:nvSpPr>
          <p:cNvPr id="19" name="!!pillar-3-bg"/>
          <p:cNvSpPr/>
          <p:nvPr/>
        </p:nvSpPr>
        <p:spPr>
          <a:xfrm>
            <a:off x="12960000" y="324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-3-title"/>
          <p:cNvSpPr/>
          <p:nvPr/>
        </p:nvSpPr>
        <p:spPr>
          <a:xfrm>
            <a:off x="12960000" y="360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宇宙弦</a:t>
            </a:r>
          </a:p>
        </p:txBody>
      </p:sp>
      <p:sp>
        <p:nvSpPr>
          <p:cNvPr id="21" name="!!pillar-3-desc"/>
          <p:cNvSpPr/>
          <p:nvPr/>
        </p:nvSpPr>
        <p:spPr>
          <a:xfrm>
            <a:off x="12960000" y="396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假设存在的高密度能量细丝，其强大的引力场可能导致时空闭合，形成时间循环。</a:t>
            </a:r>
          </a:p>
        </p:txBody>
      </p:sp>
      <p:sp>
        <p:nvSpPr>
          <p:cNvPr id="22" name="!!evi-title"/>
          <p:cNvSpPr/>
          <p:nvPr/>
        </p:nvSpPr>
        <p:spPr>
          <a:xfrm>
            <a:off x="12960000" y="4320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Arial"/>
                <a:ea typeface="Arial"/>
              </a:rPr>
              <a:t>时间膨胀的真实观测数据</a:t>
            </a:r>
          </a:p>
        </p:txBody>
      </p:sp>
      <p:sp>
        <p:nvSpPr>
          <p:cNvPr id="23" name="!!evi-data"/>
          <p:cNvSpPr/>
          <p:nvPr/>
        </p:nvSpPr>
        <p:spPr>
          <a:xfrm>
            <a:off x="12960000" y="4680000"/>
            <a:ext cx="43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8000" b="1">
                <a:solidFill>
                  <a:srgbClr val="00FFFF"/>
                </a:solidFill>
                <a:latin typeface="Montserrat"/>
                <a:ea typeface="Montserrat"/>
              </a:rPr>
              <a:t>38 微秒</a:t>
            </a:r>
          </a:p>
        </p:txBody>
      </p:sp>
      <p:sp>
        <p:nvSpPr>
          <p:cNvPr id="24" name="!!evi-desc"/>
          <p:cNvSpPr/>
          <p:nvPr/>
        </p:nvSpPr>
        <p:spPr>
          <a:xfrm>
            <a:off x="12960000" y="5040000"/>
            <a:ext cx="5400000" cy="288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>
                <a:solidFill>
                  <a:srgbClr val="CCCCCC"/>
                </a:solidFill>
                <a:latin typeface="Arial"/>
                <a:ea typeface="Arial"/>
              </a:rPr>
              <a:t>GPS卫星每天必须调整38微秒的时钟误差。由于卫星在太空中受到的引力较小且运动速度快，其时间流逝速度与地面不同。如果不修正，GPS定位每天会产生10公里的误差。</a:t>
            </a:r>
          </a:p>
        </p:txBody>
      </p:sp>
      <p:sp>
        <p:nvSpPr>
          <p:cNvPr id="25" name="!!cta-title"/>
          <p:cNvSpPr/>
          <p:nvPr/>
        </p:nvSpPr>
        <p:spPr>
          <a:xfrm>
            <a:off x="12960000" y="540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Arial"/>
                <a:ea typeface="Arial"/>
              </a:rPr>
              <a:t>未来，我们会在过去相遇吗？</a:t>
            </a:r>
          </a:p>
        </p:txBody>
      </p:sp>
      <p:sp>
        <p:nvSpPr>
          <p:cNvPr id="26" name="!!cta-sub"/>
          <p:cNvSpPr/>
          <p:nvPr/>
        </p:nvSpPr>
        <p:spPr>
          <a:xfrm>
            <a:off x="12960000" y="576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00FFFF"/>
                </a:solidFill>
                <a:latin typeface="Arial"/>
                <a:ea typeface="Arial"/>
              </a:rPr>
              <a:t>保持对宇宙的敬畏与好奇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50510"/>
        </a:solidFill>
      </p:bgPr>
    </p:bg>
    <p:spTree>
      <p:nvGrpSpPr>
        <p:cNvPr id="1" name=""/>
        <p:cNvGrpSpPr/>
        <p:nvPr/>
      </p:nvGrpSpPr>
      <p:grpSpPr/>
      <p:sp>
        <p:nvSpPr>
          <p:cNvPr id="2" name="!!bg-glow1"/>
          <p:cNvSpPr/>
          <p:nvPr/>
        </p:nvSpPr>
        <p:spPr>
          <a:xfrm>
            <a:off x="0" y="4320000"/>
            <a:ext cx="3600000" cy="3600000"/>
          </a:xfrm>
          <a:prstGeom prst="ellipse">
            <a:avLst/>
          </a:prstGeom>
          <a:solidFill>
            <a:srgbClr val="8A2BE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glow2"/>
          <p:cNvSpPr/>
          <p:nvPr/>
        </p:nvSpPr>
        <p:spPr>
          <a:xfrm>
            <a:off x="8280000" y="0"/>
            <a:ext cx="4320000" cy="4320000"/>
          </a:xfrm>
          <a:prstGeom prst="ellipse">
            <a:avLst/>
          </a:prstGeom>
          <a:solidFill>
            <a:srgbClr val="00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ing"/>
          <p:cNvSpPr/>
          <p:nvPr/>
        </p:nvSpPr>
        <p:spPr>
          <a:xfrm>
            <a:off x="10800000" y="5400000"/>
            <a:ext cx="1080000" cy="1080000"/>
          </a:xfrm>
          <a:prstGeom prst="donut">
            <a:avLst/>
          </a:prstGeom>
          <a:noFill/>
          <a:ln w="25400">
            <a:solidFill>
              <a:srgbClr val="00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720000" y="720000"/>
            <a:ext cx="1800000" cy="36000"/>
          </a:xfrm>
          <a:prstGeom prst="rect">
            <a:avLst/>
          </a:prstGeom>
          <a:solidFill>
            <a:srgbClr val="8A2BE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1"/>
          <p:cNvSpPr/>
          <p:nvPr/>
        </p:nvSpPr>
        <p:spPr>
          <a:xfrm>
            <a:off x="7200000" y="720000"/>
            <a:ext cx="360000" cy="360000"/>
          </a:xfrm>
          <a:prstGeom prst="star5">
            <a:avLst/>
          </a:prstGeom>
          <a:solidFill>
            <a:srgbClr val="00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ar2"/>
          <p:cNvSpPr/>
          <p:nvPr/>
        </p:nvSpPr>
        <p:spPr>
          <a:xfrm>
            <a:off x="3600000" y="6120000"/>
            <a:ext cx="540000" cy="540000"/>
          </a:xfrm>
          <a:prstGeom prst="star5">
            <a:avLst/>
          </a:prstGeom>
          <a:solidFill>
            <a:srgbClr val="8A2BE2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title"/>
          <p:cNvSpPr/>
          <p:nvPr/>
        </p:nvSpPr>
        <p:spPr>
          <a:xfrm>
            <a:off x="12960000" y="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Arial"/>
                <a:ea typeface="Arial"/>
              </a:rPr>
              <a:t>穿越时空：科学还是幻想？</a:t>
            </a:r>
          </a:p>
        </p:txBody>
      </p:sp>
      <p:sp>
        <p:nvSpPr>
          <p:cNvPr id="9" name="!!#s1-subtitle"/>
          <p:cNvSpPr/>
          <p:nvPr/>
        </p:nvSpPr>
        <p:spPr>
          <a:xfrm>
            <a:off x="12960000" y="36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AAAAAA"/>
                </a:solidFill>
                <a:latin typeface="Arial"/>
                <a:ea typeface="Arial"/>
              </a:rPr>
              <a:t>从爱因斯坦的相对论到现代量子物理的探索之旅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0"/>
            <a:ext cx="10800000" cy="2160000"/>
          </a:xfrm>
          <a:prstGeom prst="rect">
            <a:avLst/>
          </a:prstGeom>
          <a:noFill/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Arial"/>
                <a:ea typeface="Arial"/>
              </a:rPr>
              <a:t>时间并非绝对的流逝，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Arial"/>
                <a:ea typeface="Arial"/>
              </a:rPr>
              <a:t>而是一种可以被弯曲的维度。</a:t>
            </a:r>
          </a:p>
        </p:txBody>
      </p:sp>
      <p:sp>
        <p:nvSpPr>
          <p:cNvPr id="11" name="!!statement-sub"/>
          <p:cNvSpPr/>
          <p:nvPr/>
        </p:nvSpPr>
        <p:spPr>
          <a:xfrm>
            <a:off x="12960000" y="36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AAAAAA"/>
                </a:solidFill>
                <a:latin typeface="Arial"/>
                <a:ea typeface="Arial"/>
              </a:rPr>
              <a:t>根据广义相对论，引力越强，时间流逝越慢。我们每个人都已经是时间旅行者，只不过只能以每秒一秒的速度走向未来。</a:t>
            </a:r>
          </a:p>
        </p:txBody>
      </p:sp>
      <p:sp>
        <p:nvSpPr>
          <p:cNvPr id="12" name="!!pillar-title"/>
          <p:cNvSpPr/>
          <p:nvPr/>
        </p:nvSpPr>
        <p:spPr>
          <a:xfrm>
            <a:off x="720000" y="540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Arial"/>
                <a:ea typeface="Arial"/>
              </a:rPr>
              <a:t>物理学中的三种时间旅行可能</a:t>
            </a:r>
          </a:p>
        </p:txBody>
      </p:sp>
      <p:sp>
        <p:nvSpPr>
          <p:cNvPr id="13" name="!!pillar-1-bg"/>
          <p:cNvSpPr/>
          <p:nvPr/>
        </p:nvSpPr>
        <p:spPr>
          <a:xfrm>
            <a:off x="720000" y="180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-1-title"/>
          <p:cNvSpPr/>
          <p:nvPr/>
        </p:nvSpPr>
        <p:spPr>
          <a:xfrm>
            <a:off x="1080000" y="216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虫洞理论</a:t>
            </a:r>
          </a:p>
        </p:txBody>
      </p:sp>
      <p:sp>
        <p:nvSpPr>
          <p:cNvPr id="15" name="!!pillar-1-desc"/>
          <p:cNvSpPr/>
          <p:nvPr/>
        </p:nvSpPr>
        <p:spPr>
          <a:xfrm>
            <a:off x="1080000" y="288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连接宇宙中两个遥远时空点的捷径，理论上可以实现瞬间跨越，如爱因斯坦-罗森桥。</a:t>
            </a:r>
          </a:p>
        </p:txBody>
      </p:sp>
      <p:sp>
        <p:nvSpPr>
          <p:cNvPr id="16" name="!!pillar-2-bg"/>
          <p:cNvSpPr/>
          <p:nvPr/>
        </p:nvSpPr>
        <p:spPr>
          <a:xfrm>
            <a:off x="4500000" y="180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-2-title"/>
          <p:cNvSpPr/>
          <p:nvPr/>
        </p:nvSpPr>
        <p:spPr>
          <a:xfrm>
            <a:off x="4860000" y="216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光速飞行</a:t>
            </a:r>
          </a:p>
        </p:txBody>
      </p:sp>
      <p:sp>
        <p:nvSpPr>
          <p:cNvPr id="18" name="!!pillar-2-desc"/>
          <p:cNvSpPr/>
          <p:nvPr/>
        </p:nvSpPr>
        <p:spPr>
          <a:xfrm>
            <a:off x="4860000" y="288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当物体运动速度接近光速时，自身时间会显著变慢，从而穿越到相对的未来（双生子佯谬）。</a:t>
            </a:r>
          </a:p>
        </p:txBody>
      </p:sp>
      <p:sp>
        <p:nvSpPr>
          <p:cNvPr id="19" name="!!pillar-3-bg"/>
          <p:cNvSpPr/>
          <p:nvPr/>
        </p:nvSpPr>
        <p:spPr>
          <a:xfrm>
            <a:off x="8280000" y="180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-3-title"/>
          <p:cNvSpPr/>
          <p:nvPr/>
        </p:nvSpPr>
        <p:spPr>
          <a:xfrm>
            <a:off x="8640000" y="216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宇宙弦</a:t>
            </a:r>
          </a:p>
        </p:txBody>
      </p:sp>
      <p:sp>
        <p:nvSpPr>
          <p:cNvPr id="21" name="!!pillar-3-desc"/>
          <p:cNvSpPr/>
          <p:nvPr/>
        </p:nvSpPr>
        <p:spPr>
          <a:xfrm>
            <a:off x="8640000" y="288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假设存在的高密度能量细丝，其强大的引力场可能导致时空闭合，形成时间循环。</a:t>
            </a:r>
          </a:p>
        </p:txBody>
      </p:sp>
      <p:sp>
        <p:nvSpPr>
          <p:cNvPr id="22" name="!!evi-title"/>
          <p:cNvSpPr/>
          <p:nvPr/>
        </p:nvSpPr>
        <p:spPr>
          <a:xfrm>
            <a:off x="12960000" y="4320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Arial"/>
                <a:ea typeface="Arial"/>
              </a:rPr>
              <a:t>时间膨胀的真实观测数据</a:t>
            </a:r>
          </a:p>
        </p:txBody>
      </p:sp>
      <p:sp>
        <p:nvSpPr>
          <p:cNvPr id="23" name="!!evi-data"/>
          <p:cNvSpPr/>
          <p:nvPr/>
        </p:nvSpPr>
        <p:spPr>
          <a:xfrm>
            <a:off x="12960000" y="4680000"/>
            <a:ext cx="43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8000" b="1">
                <a:solidFill>
                  <a:srgbClr val="00FFFF"/>
                </a:solidFill>
                <a:latin typeface="Montserrat"/>
                <a:ea typeface="Montserrat"/>
              </a:rPr>
              <a:t>38 微秒</a:t>
            </a:r>
          </a:p>
        </p:txBody>
      </p:sp>
      <p:sp>
        <p:nvSpPr>
          <p:cNvPr id="24" name="!!evi-desc"/>
          <p:cNvSpPr/>
          <p:nvPr/>
        </p:nvSpPr>
        <p:spPr>
          <a:xfrm>
            <a:off x="12960000" y="5040000"/>
            <a:ext cx="5400000" cy="288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>
                <a:solidFill>
                  <a:srgbClr val="CCCCCC"/>
                </a:solidFill>
                <a:latin typeface="Arial"/>
                <a:ea typeface="Arial"/>
              </a:rPr>
              <a:t>GPS卫星每天必须调整38微秒的时钟误差。由于卫星在太空中受到的引力较小且运动速度快，其时间流逝速度与地面不同。如果不修正，GPS定位每天会产生10公里的误差。</a:t>
            </a:r>
          </a:p>
        </p:txBody>
      </p:sp>
      <p:sp>
        <p:nvSpPr>
          <p:cNvPr id="25" name="!!cta-title"/>
          <p:cNvSpPr/>
          <p:nvPr/>
        </p:nvSpPr>
        <p:spPr>
          <a:xfrm>
            <a:off x="12960000" y="540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Arial"/>
                <a:ea typeface="Arial"/>
              </a:rPr>
              <a:t>未来，我们会在过去相遇吗？</a:t>
            </a:r>
          </a:p>
        </p:txBody>
      </p:sp>
      <p:sp>
        <p:nvSpPr>
          <p:cNvPr id="26" name="!!cta-sub"/>
          <p:cNvSpPr/>
          <p:nvPr/>
        </p:nvSpPr>
        <p:spPr>
          <a:xfrm>
            <a:off x="12960000" y="576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00FFFF"/>
                </a:solidFill>
                <a:latin typeface="Arial"/>
                <a:ea typeface="Arial"/>
              </a:rPr>
              <a:t>保持对宇宙的敬畏与好奇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50510"/>
        </a:solidFill>
      </p:bgPr>
    </p:bg>
    <p:spTree>
      <p:nvGrpSpPr>
        <p:cNvPr id="1" name=""/>
        <p:cNvGrpSpPr/>
        <p:nvPr/>
      </p:nvGrpSpPr>
      <p:grpSpPr/>
      <p:sp>
        <p:nvSpPr>
          <p:cNvPr id="2" name="!!bg-glow1"/>
          <p:cNvSpPr/>
          <p:nvPr/>
        </p:nvSpPr>
        <p:spPr>
          <a:xfrm>
            <a:off x="720000" y="1440000"/>
            <a:ext cx="4320000" cy="4320000"/>
          </a:xfrm>
          <a:prstGeom prst="ellipse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glow2"/>
          <p:cNvSpPr/>
          <p:nvPr/>
        </p:nvSpPr>
        <p:spPr>
          <a:xfrm>
            <a:off x="5760000" y="1800000"/>
            <a:ext cx="5760000" cy="3600000"/>
          </a:xfrm>
          <a:prstGeom prst="ellipse">
            <a:avLst/>
          </a:prstGeom>
          <a:solidFill>
            <a:srgbClr val="00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ing"/>
          <p:cNvSpPr/>
          <p:nvPr/>
        </p:nvSpPr>
        <p:spPr>
          <a:xfrm>
            <a:off x="1800000" y="1800000"/>
            <a:ext cx="2160000" cy="2160000"/>
          </a:xfrm>
          <a:prstGeom prst="donut">
            <a:avLst/>
          </a:prstGeom>
          <a:noFill/>
          <a:ln w="25400">
            <a:solidFill>
              <a:srgbClr val="00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5400000" y="2880000"/>
            <a:ext cx="5400000" cy="36000"/>
          </a:xfrm>
          <a:prstGeom prst="rect">
            <a:avLst/>
          </a:prstGeom>
          <a:solidFill>
            <a:srgbClr val="8A2BE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1"/>
          <p:cNvSpPr/>
          <p:nvPr/>
        </p:nvSpPr>
        <p:spPr>
          <a:xfrm>
            <a:off x="10800000" y="1080000"/>
            <a:ext cx="360000" cy="360000"/>
          </a:xfrm>
          <a:prstGeom prst="star5">
            <a:avLst/>
          </a:prstGeom>
          <a:solidFill>
            <a:srgbClr val="00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ar2"/>
          <p:cNvSpPr/>
          <p:nvPr/>
        </p:nvSpPr>
        <p:spPr>
          <a:xfrm>
            <a:off x="2880000" y="5760000"/>
            <a:ext cx="540000" cy="540000"/>
          </a:xfrm>
          <a:prstGeom prst="star5">
            <a:avLst/>
          </a:prstGeom>
          <a:solidFill>
            <a:srgbClr val="8A2BE2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title"/>
          <p:cNvSpPr/>
          <p:nvPr/>
        </p:nvSpPr>
        <p:spPr>
          <a:xfrm>
            <a:off x="12960000" y="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Arial"/>
                <a:ea typeface="Arial"/>
              </a:rPr>
              <a:t>穿越时空：科学还是幻想？</a:t>
            </a:r>
          </a:p>
        </p:txBody>
      </p:sp>
      <p:sp>
        <p:nvSpPr>
          <p:cNvPr id="9" name="!!#s1-subtitle"/>
          <p:cNvSpPr/>
          <p:nvPr/>
        </p:nvSpPr>
        <p:spPr>
          <a:xfrm>
            <a:off x="12960000" y="36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AAAAAA"/>
                </a:solidFill>
                <a:latin typeface="Arial"/>
                <a:ea typeface="Arial"/>
              </a:rPr>
              <a:t>从爱因斯坦的相对论到现代量子物理的探索之旅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0"/>
            <a:ext cx="10800000" cy="2160000"/>
          </a:xfrm>
          <a:prstGeom prst="rect">
            <a:avLst/>
          </a:prstGeom>
          <a:noFill/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Arial"/>
                <a:ea typeface="Arial"/>
              </a:rPr>
              <a:t>时间并非绝对的流逝，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Arial"/>
                <a:ea typeface="Arial"/>
              </a:rPr>
              <a:t>而是一种可以被弯曲的维度。</a:t>
            </a:r>
          </a:p>
        </p:txBody>
      </p:sp>
      <p:sp>
        <p:nvSpPr>
          <p:cNvPr id="11" name="!!statement-sub"/>
          <p:cNvSpPr/>
          <p:nvPr/>
        </p:nvSpPr>
        <p:spPr>
          <a:xfrm>
            <a:off x="12960000" y="36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AAAAAA"/>
                </a:solidFill>
                <a:latin typeface="Arial"/>
                <a:ea typeface="Arial"/>
              </a:rPr>
              <a:t>根据广义相对论，引力越强，时间流逝越慢。我们每个人都已经是时间旅行者，只不过只能以每秒一秒的速度走向未来。</a:t>
            </a:r>
          </a:p>
        </p:txBody>
      </p:sp>
      <p:sp>
        <p:nvSpPr>
          <p:cNvPr id="12" name="!!pillar-title"/>
          <p:cNvSpPr/>
          <p:nvPr/>
        </p:nvSpPr>
        <p:spPr>
          <a:xfrm>
            <a:off x="12960000" y="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Arial"/>
                <a:ea typeface="Arial"/>
              </a:rPr>
              <a:t>物理学中的三种时间旅行可能</a:t>
            </a:r>
          </a:p>
        </p:txBody>
      </p:sp>
      <p:sp>
        <p:nvSpPr>
          <p:cNvPr id="13" name="!!pillar-1-bg"/>
          <p:cNvSpPr/>
          <p:nvPr/>
        </p:nvSpPr>
        <p:spPr>
          <a:xfrm>
            <a:off x="12960000" y="36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-1-title"/>
          <p:cNvSpPr/>
          <p:nvPr/>
        </p:nvSpPr>
        <p:spPr>
          <a:xfrm>
            <a:off x="12960000" y="72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虫洞理论</a:t>
            </a:r>
          </a:p>
        </p:txBody>
      </p:sp>
      <p:sp>
        <p:nvSpPr>
          <p:cNvPr id="15" name="!!pillar-1-desc"/>
          <p:cNvSpPr/>
          <p:nvPr/>
        </p:nvSpPr>
        <p:spPr>
          <a:xfrm>
            <a:off x="12960000" y="108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连接宇宙中两个遥远时空点的捷径，理论上可以实现瞬间跨越，如爱因斯坦-罗森桥。</a:t>
            </a:r>
          </a:p>
        </p:txBody>
      </p:sp>
      <p:sp>
        <p:nvSpPr>
          <p:cNvPr id="16" name="!!pillar-2-bg"/>
          <p:cNvSpPr/>
          <p:nvPr/>
        </p:nvSpPr>
        <p:spPr>
          <a:xfrm>
            <a:off x="12960000" y="144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-2-title"/>
          <p:cNvSpPr/>
          <p:nvPr/>
        </p:nvSpPr>
        <p:spPr>
          <a:xfrm>
            <a:off x="12960000" y="180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光速飞行</a:t>
            </a:r>
          </a:p>
        </p:txBody>
      </p:sp>
      <p:sp>
        <p:nvSpPr>
          <p:cNvPr id="18" name="!!pillar-2-desc"/>
          <p:cNvSpPr/>
          <p:nvPr/>
        </p:nvSpPr>
        <p:spPr>
          <a:xfrm>
            <a:off x="12960000" y="216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当物体运动速度接近光速时，自身时间会显著变慢，从而穿越到相对的未来（双生子佯谬）。</a:t>
            </a:r>
          </a:p>
        </p:txBody>
      </p:sp>
      <p:sp>
        <p:nvSpPr>
          <p:cNvPr id="19" name="!!pillar-3-bg"/>
          <p:cNvSpPr/>
          <p:nvPr/>
        </p:nvSpPr>
        <p:spPr>
          <a:xfrm>
            <a:off x="12960000" y="252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-3-title"/>
          <p:cNvSpPr/>
          <p:nvPr/>
        </p:nvSpPr>
        <p:spPr>
          <a:xfrm>
            <a:off x="12960000" y="288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宇宙弦</a:t>
            </a:r>
          </a:p>
        </p:txBody>
      </p:sp>
      <p:sp>
        <p:nvSpPr>
          <p:cNvPr id="21" name="!!pillar-3-desc"/>
          <p:cNvSpPr/>
          <p:nvPr/>
        </p:nvSpPr>
        <p:spPr>
          <a:xfrm>
            <a:off x="12960000" y="324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假设存在的高密度能量细丝，其强大的引力场可能导致时空闭合，形成时间循环。</a:t>
            </a:r>
          </a:p>
        </p:txBody>
      </p:sp>
      <p:sp>
        <p:nvSpPr>
          <p:cNvPr id="22" name="!!evi-title"/>
          <p:cNvSpPr/>
          <p:nvPr/>
        </p:nvSpPr>
        <p:spPr>
          <a:xfrm>
            <a:off x="720000" y="540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Arial"/>
                <a:ea typeface="Arial"/>
              </a:rPr>
              <a:t>时间膨胀的真实观测数据</a:t>
            </a:r>
          </a:p>
        </p:txBody>
      </p:sp>
      <p:sp>
        <p:nvSpPr>
          <p:cNvPr id="23" name="!!evi-data"/>
          <p:cNvSpPr/>
          <p:nvPr/>
        </p:nvSpPr>
        <p:spPr>
          <a:xfrm>
            <a:off x="1440000" y="2880000"/>
            <a:ext cx="43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8000" b="1">
                <a:solidFill>
                  <a:srgbClr val="00FFFF"/>
                </a:solidFill>
                <a:latin typeface="Montserrat"/>
                <a:ea typeface="Montserrat"/>
              </a:rPr>
              <a:t>38 微秒</a:t>
            </a:r>
          </a:p>
        </p:txBody>
      </p:sp>
      <p:sp>
        <p:nvSpPr>
          <p:cNvPr id="24" name="!!evi-desc"/>
          <p:cNvSpPr/>
          <p:nvPr/>
        </p:nvSpPr>
        <p:spPr>
          <a:xfrm>
            <a:off x="5760000" y="2520000"/>
            <a:ext cx="5400000" cy="288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>
                <a:solidFill>
                  <a:srgbClr val="CCCCCC"/>
                </a:solidFill>
                <a:latin typeface="Arial"/>
                <a:ea typeface="Arial"/>
              </a:rPr>
              <a:t>GPS卫星每天必须调整38微秒的时钟误差。由于卫星在太空中受到的引力较小且运动速度快，其时间流逝速度与地面不同。如果不修正，GPS定位每天会产生10公里的误差。</a:t>
            </a:r>
          </a:p>
        </p:txBody>
      </p:sp>
      <p:sp>
        <p:nvSpPr>
          <p:cNvPr id="25" name="!!cta-title"/>
          <p:cNvSpPr/>
          <p:nvPr/>
        </p:nvSpPr>
        <p:spPr>
          <a:xfrm>
            <a:off x="12960000" y="540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Arial"/>
                <a:ea typeface="Arial"/>
              </a:rPr>
              <a:t>未来，我们会在过去相遇吗？</a:t>
            </a:r>
          </a:p>
        </p:txBody>
      </p:sp>
      <p:sp>
        <p:nvSpPr>
          <p:cNvPr id="26" name="!!cta-sub"/>
          <p:cNvSpPr/>
          <p:nvPr/>
        </p:nvSpPr>
        <p:spPr>
          <a:xfrm>
            <a:off x="12960000" y="576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00FFFF"/>
                </a:solidFill>
                <a:latin typeface="Arial"/>
                <a:ea typeface="Arial"/>
              </a:rPr>
              <a:t>保持对宇宙的敬畏与好奇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50510"/>
        </a:solidFill>
      </p:bgPr>
    </p:bg>
    <p:spTree>
      <p:nvGrpSpPr>
        <p:cNvPr id="1" name=""/>
        <p:cNvGrpSpPr/>
        <p:nvPr/>
      </p:nvGrpSpPr>
      <p:grpSpPr/>
      <p:sp>
        <p:nvSpPr>
          <p:cNvPr id="2" name="!!bg-glow1"/>
          <p:cNvSpPr/>
          <p:nvPr/>
        </p:nvSpPr>
        <p:spPr>
          <a:xfrm>
            <a:off x="0" y="0"/>
            <a:ext cx="5400000" cy="5400000"/>
          </a:xfrm>
          <a:prstGeom prst="ellipse">
            <a:avLst/>
          </a:prstGeom>
          <a:solidFill>
            <a:srgbClr val="8A2BE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glow2"/>
          <p:cNvSpPr/>
          <p:nvPr/>
        </p:nvSpPr>
        <p:spPr>
          <a:xfrm>
            <a:off x="6480000" y="1440000"/>
            <a:ext cx="5400000" cy="5400000"/>
          </a:xfrm>
          <a:prstGeom prst="ellipse">
            <a:avLst/>
          </a:prstGeom>
          <a:solidFill>
            <a:srgbClr val="00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ring"/>
          <p:cNvSpPr/>
          <p:nvPr/>
        </p:nvSpPr>
        <p:spPr>
          <a:xfrm>
            <a:off x="9000000" y="720000"/>
            <a:ext cx="1800000" cy="1800000"/>
          </a:xfrm>
          <a:prstGeom prst="donut">
            <a:avLst/>
          </a:prstGeom>
          <a:noFill/>
          <a:ln w="25400">
            <a:solidFill>
              <a:srgbClr val="00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op"/>
          <p:cNvSpPr/>
          <p:nvPr/>
        </p:nvSpPr>
        <p:spPr>
          <a:xfrm>
            <a:off x="4680000" y="5760000"/>
            <a:ext cx="2880000" cy="36000"/>
          </a:xfrm>
          <a:prstGeom prst="rect">
            <a:avLst/>
          </a:prstGeom>
          <a:solidFill>
            <a:srgbClr val="8A2BE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1"/>
          <p:cNvSpPr/>
          <p:nvPr/>
        </p:nvSpPr>
        <p:spPr>
          <a:xfrm>
            <a:off x="2160000" y="1800000"/>
            <a:ext cx="360000" cy="360000"/>
          </a:xfrm>
          <a:prstGeom prst="star5">
            <a:avLst/>
          </a:prstGeom>
          <a:solidFill>
            <a:srgbClr val="00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ar2"/>
          <p:cNvSpPr/>
          <p:nvPr/>
        </p:nvSpPr>
        <p:spPr>
          <a:xfrm>
            <a:off x="10080000" y="5400000"/>
            <a:ext cx="540000" cy="540000"/>
          </a:xfrm>
          <a:prstGeom prst="star5">
            <a:avLst/>
          </a:prstGeom>
          <a:solidFill>
            <a:srgbClr val="8A2BE2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title"/>
          <p:cNvSpPr/>
          <p:nvPr/>
        </p:nvSpPr>
        <p:spPr>
          <a:xfrm>
            <a:off x="12960000" y="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Arial"/>
                <a:ea typeface="Arial"/>
              </a:rPr>
              <a:t>穿越时空：科学还是幻想？</a:t>
            </a:r>
          </a:p>
        </p:txBody>
      </p:sp>
      <p:sp>
        <p:nvSpPr>
          <p:cNvPr id="9" name="!!#s1-subtitle"/>
          <p:cNvSpPr/>
          <p:nvPr/>
        </p:nvSpPr>
        <p:spPr>
          <a:xfrm>
            <a:off x="12960000" y="36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AAAAAA"/>
                </a:solidFill>
                <a:latin typeface="Arial"/>
                <a:ea typeface="Arial"/>
              </a:rPr>
              <a:t>从爱因斯坦的相对论到现代量子物理的探索之旅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0"/>
            <a:ext cx="10800000" cy="2160000"/>
          </a:xfrm>
          <a:prstGeom prst="rect">
            <a:avLst/>
          </a:prstGeom>
          <a:noFill/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Arial"/>
                <a:ea typeface="Arial"/>
              </a:rPr>
              <a:t>时间并非绝对的流逝，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FFFFFF"/>
                </a:solidFill>
                <a:latin typeface="Arial"/>
                <a:ea typeface="Arial"/>
              </a:rPr>
              <a:t>而是一种可以被弯曲的维度。</a:t>
            </a:r>
          </a:p>
        </p:txBody>
      </p:sp>
      <p:sp>
        <p:nvSpPr>
          <p:cNvPr id="11" name="!!statement-sub"/>
          <p:cNvSpPr/>
          <p:nvPr/>
        </p:nvSpPr>
        <p:spPr>
          <a:xfrm>
            <a:off x="12960000" y="36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AAAAAA"/>
                </a:solidFill>
                <a:latin typeface="Arial"/>
                <a:ea typeface="Arial"/>
              </a:rPr>
              <a:t>根据广义相对论，引力越强，时间流逝越慢。我们每个人都已经是时间旅行者，只不过只能以每秒一秒的速度走向未来。</a:t>
            </a:r>
          </a:p>
        </p:txBody>
      </p:sp>
      <p:sp>
        <p:nvSpPr>
          <p:cNvPr id="12" name="!!pillar-title"/>
          <p:cNvSpPr/>
          <p:nvPr/>
        </p:nvSpPr>
        <p:spPr>
          <a:xfrm>
            <a:off x="12960000" y="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Arial"/>
                <a:ea typeface="Arial"/>
              </a:rPr>
              <a:t>物理学中的三种时间旅行可能</a:t>
            </a:r>
          </a:p>
        </p:txBody>
      </p:sp>
      <p:sp>
        <p:nvSpPr>
          <p:cNvPr id="13" name="!!pillar-1-bg"/>
          <p:cNvSpPr/>
          <p:nvPr/>
        </p:nvSpPr>
        <p:spPr>
          <a:xfrm>
            <a:off x="12960000" y="36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illar-1-title"/>
          <p:cNvSpPr/>
          <p:nvPr/>
        </p:nvSpPr>
        <p:spPr>
          <a:xfrm>
            <a:off x="12960000" y="72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虫洞理论</a:t>
            </a:r>
          </a:p>
        </p:txBody>
      </p:sp>
      <p:sp>
        <p:nvSpPr>
          <p:cNvPr id="15" name="!!pillar-1-desc"/>
          <p:cNvSpPr/>
          <p:nvPr/>
        </p:nvSpPr>
        <p:spPr>
          <a:xfrm>
            <a:off x="12960000" y="108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连接宇宙中两个遥远时空点的捷径，理论上可以实现瞬间跨越，如爱因斯坦-罗森桥。</a:t>
            </a:r>
          </a:p>
        </p:txBody>
      </p:sp>
      <p:sp>
        <p:nvSpPr>
          <p:cNvPr id="16" name="!!pillar-2-bg"/>
          <p:cNvSpPr/>
          <p:nvPr/>
        </p:nvSpPr>
        <p:spPr>
          <a:xfrm>
            <a:off x="12960000" y="144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pillar-2-title"/>
          <p:cNvSpPr/>
          <p:nvPr/>
        </p:nvSpPr>
        <p:spPr>
          <a:xfrm>
            <a:off x="12960000" y="180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光速飞行</a:t>
            </a:r>
          </a:p>
        </p:txBody>
      </p:sp>
      <p:sp>
        <p:nvSpPr>
          <p:cNvPr id="18" name="!!pillar-2-desc"/>
          <p:cNvSpPr/>
          <p:nvPr/>
        </p:nvSpPr>
        <p:spPr>
          <a:xfrm>
            <a:off x="12960000" y="216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当物体运动速度接近光速时，自身时间会显著变慢，从而穿越到相对的未来（双生子佯谬）。</a:t>
            </a:r>
          </a:p>
        </p:txBody>
      </p:sp>
      <p:sp>
        <p:nvSpPr>
          <p:cNvPr id="19" name="!!pillar-3-bg"/>
          <p:cNvSpPr/>
          <p:nvPr/>
        </p:nvSpPr>
        <p:spPr>
          <a:xfrm>
            <a:off x="12960000" y="2520000"/>
            <a:ext cx="3240000" cy="3960000"/>
          </a:xfrm>
          <a:prstGeom prst="roundRect">
            <a:avLst/>
          </a:prstGeom>
          <a:solidFill>
            <a:srgbClr val="11112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pillar-3-title"/>
          <p:cNvSpPr/>
          <p:nvPr/>
        </p:nvSpPr>
        <p:spPr>
          <a:xfrm>
            <a:off x="12960000" y="288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00FFFF"/>
                </a:solidFill>
                <a:latin typeface="Arial"/>
                <a:ea typeface="Arial"/>
              </a:rPr>
              <a:t>宇宙弦</a:t>
            </a:r>
          </a:p>
        </p:txBody>
      </p:sp>
      <p:sp>
        <p:nvSpPr>
          <p:cNvPr id="21" name="!!pillar-3-desc"/>
          <p:cNvSpPr/>
          <p:nvPr/>
        </p:nvSpPr>
        <p:spPr>
          <a:xfrm>
            <a:off x="12960000" y="3240000"/>
            <a:ext cx="2520000" cy="21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800">
                <a:solidFill>
                  <a:srgbClr val="CCCCCC"/>
                </a:solidFill>
                <a:latin typeface="Arial"/>
                <a:ea typeface="Arial"/>
              </a:rPr>
              <a:t>假设存在的高密度能量细丝，其强大的引力场可能导致时空闭合，形成时间循环。</a:t>
            </a:r>
          </a:p>
        </p:txBody>
      </p:sp>
      <p:sp>
        <p:nvSpPr>
          <p:cNvPr id="22" name="!!evi-title"/>
          <p:cNvSpPr/>
          <p:nvPr/>
        </p:nvSpPr>
        <p:spPr>
          <a:xfrm>
            <a:off x="12960000" y="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 b="1">
                <a:solidFill>
                  <a:srgbClr val="FFFFFF"/>
                </a:solidFill>
                <a:latin typeface="Arial"/>
                <a:ea typeface="Arial"/>
              </a:rPr>
              <a:t>时间膨胀的真实观测数据</a:t>
            </a:r>
          </a:p>
        </p:txBody>
      </p:sp>
      <p:sp>
        <p:nvSpPr>
          <p:cNvPr id="23" name="!!evi-data"/>
          <p:cNvSpPr/>
          <p:nvPr/>
        </p:nvSpPr>
        <p:spPr>
          <a:xfrm>
            <a:off x="12960000" y="360000"/>
            <a:ext cx="43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8000" b="1">
                <a:solidFill>
                  <a:srgbClr val="00FFFF"/>
                </a:solidFill>
                <a:latin typeface="Montserrat"/>
                <a:ea typeface="Montserrat"/>
              </a:rPr>
              <a:t>38 微秒</a:t>
            </a:r>
          </a:p>
        </p:txBody>
      </p:sp>
      <p:sp>
        <p:nvSpPr>
          <p:cNvPr id="24" name="!!evi-desc"/>
          <p:cNvSpPr/>
          <p:nvPr/>
        </p:nvSpPr>
        <p:spPr>
          <a:xfrm>
            <a:off x="12960000" y="720000"/>
            <a:ext cx="5400000" cy="288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>
                <a:solidFill>
                  <a:srgbClr val="CCCCCC"/>
                </a:solidFill>
                <a:latin typeface="Arial"/>
                <a:ea typeface="Arial"/>
              </a:rPr>
              <a:t>GPS卫星每天必须调整38微秒的时钟误差。由于卫星在太空中受到的引力较小且运动速度快，其时间流逝速度与地面不同。如果不修正，GPS定位每天会产生10公里的误差。</a:t>
            </a:r>
          </a:p>
        </p:txBody>
      </p:sp>
      <p:sp>
        <p:nvSpPr>
          <p:cNvPr id="25" name="!!cta-title"/>
          <p:cNvSpPr/>
          <p:nvPr/>
        </p:nvSpPr>
        <p:spPr>
          <a:xfrm>
            <a:off x="1440000" y="252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Arial"/>
                <a:ea typeface="Arial"/>
              </a:rPr>
              <a:t>未来，我们会在过去相遇吗？</a:t>
            </a:r>
          </a:p>
        </p:txBody>
      </p:sp>
      <p:sp>
        <p:nvSpPr>
          <p:cNvPr id="26" name="!!cta-sub"/>
          <p:cNvSpPr/>
          <p:nvPr/>
        </p:nvSpPr>
        <p:spPr>
          <a:xfrm>
            <a:off x="1440000" y="396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00FFFF"/>
                </a:solidFill>
                <a:latin typeface="Arial"/>
                <a:ea typeface="Arial"/>
              </a:rPr>
              <a:t>保持对宇宙的敬畏与好奇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