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657609bb79b4d43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b5711c2ca17446b"/>
    <p:sldId id="257" r:id="R44bd3af5038f4221"/>
    <p:sldId id="258" r:id="R53112a55ab4840f1"/>
    <p:sldId id="259" r:id="Rbb008e0b7b8e408b"/>
    <p:sldId id="260" r:id="Rafc7fc316fbb454f"/>
    <p:sldId id="261" r:id="R45b397234c70410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b5711c2ca17446b" /><Relationship Type="http://schemas.openxmlformats.org/officeDocument/2006/relationships/slide" Target="/ppt/slides/slide2.xml" Id="R44bd3af5038f4221" /><Relationship Type="http://schemas.openxmlformats.org/officeDocument/2006/relationships/slide" Target="/ppt/slides/slide3.xml" Id="R53112a55ab4840f1" /><Relationship Type="http://schemas.openxmlformats.org/officeDocument/2006/relationships/slide" Target="/ppt/slides/slide4.xml" Id="Rbb008e0b7b8e408b" /><Relationship Type="http://schemas.openxmlformats.org/officeDocument/2006/relationships/slide" Target="/ppt/slides/slide5.xml" Id="Rafc7fc316fbb454f" /><Relationship Type="http://schemas.openxmlformats.org/officeDocument/2006/relationships/slide" Target="/ppt/slides/slide6.xml" Id="R45b397234c70410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5bb2882cf3245b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249ae7ecd3476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794efe06a6c4d3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0af02feea2459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a60234384634bf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691fc90cb841c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35ebd121434a4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1e27d13b4f465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1844c1826f41d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94b97ee5bf492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80c39665e74e06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1A1A2E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3600000" cy="6858000"/>
          </a:xfrm>
          <a:prstGeom prst="rect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9360000" y="0"/>
            <a:ext cx="2833200" cy="2880000"/>
          </a:xfrm>
          <a:prstGeom prst="rect">
            <a:avLst/>
          </a:prstGeom>
          <a:solidFill>
            <a:srgbClr val="16213E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7920000" y="4320000"/>
            <a:ext cx="4273200" cy="2538000"/>
          </a:xfrm>
          <a:prstGeom prst="rect">
            <a:avLst/>
          </a:prstGeom>
          <a:solidFill>
            <a:srgbClr val="E945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720000" y="360000"/>
            <a:ext cx="2160000" cy="288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720000" y="468000"/>
            <a:ext cx="1440000" cy="28800"/>
          </a:xfrm>
          <a:prstGeom prst="rect">
            <a:avLst/>
          </a:prstGeom>
          <a:solidFill>
            <a:srgbClr val="0F34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180000" y="36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432000" y="72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648000" y="108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180000" y="72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432000" y="108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648000" y="144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180000" y="108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432000" y="144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648000" y="180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180000" y="144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432000" y="180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648000" y="216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180000" y="180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432000" y="216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648000" y="252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180000" y="216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432000" y="252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648000" y="288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180000" y="252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432000" y="288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648000" y="324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180000" y="288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432000" y="324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648000" y="360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TextBox 31"/>
          <p:cNvSpPr/>
          <p:nvPr/>
        </p:nvSpPr>
        <p:spPr>
          <a:xfrm>
            <a:off x="180000" y="324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TextBox 32"/>
          <p:cNvSpPr/>
          <p:nvPr/>
        </p:nvSpPr>
        <p:spPr>
          <a:xfrm>
            <a:off x="432000" y="360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TextBox 33"/>
          <p:cNvSpPr/>
          <p:nvPr/>
        </p:nvSpPr>
        <p:spPr>
          <a:xfrm>
            <a:off x="648000" y="396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180000" y="360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5" name="TextBox 35"/>
          <p:cNvSpPr/>
          <p:nvPr/>
        </p:nvSpPr>
        <p:spPr>
          <a:xfrm>
            <a:off x="432000" y="396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TextBox 36"/>
          <p:cNvSpPr/>
          <p:nvPr/>
        </p:nvSpPr>
        <p:spPr>
          <a:xfrm>
            <a:off x="648000" y="432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180000" y="396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432000" y="432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648000" y="468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180000" y="432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1" name="TextBox 41"/>
          <p:cNvSpPr/>
          <p:nvPr/>
        </p:nvSpPr>
        <p:spPr>
          <a:xfrm>
            <a:off x="432000" y="468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2" name="TextBox 42"/>
          <p:cNvSpPr/>
          <p:nvPr/>
        </p:nvSpPr>
        <p:spPr>
          <a:xfrm>
            <a:off x="648000" y="504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3" name="TextBox 43"/>
          <p:cNvSpPr/>
          <p:nvPr/>
        </p:nvSpPr>
        <p:spPr>
          <a:xfrm>
            <a:off x="180000" y="468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4" name="TextBox 44"/>
          <p:cNvSpPr/>
          <p:nvPr/>
        </p:nvSpPr>
        <p:spPr>
          <a:xfrm>
            <a:off x="432000" y="504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TextBox 45"/>
          <p:cNvSpPr/>
          <p:nvPr/>
        </p:nvSpPr>
        <p:spPr>
          <a:xfrm>
            <a:off x="648000" y="540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6" name="TextBox 46"/>
          <p:cNvSpPr/>
          <p:nvPr/>
        </p:nvSpPr>
        <p:spPr>
          <a:xfrm>
            <a:off x="180000" y="504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7" name="TextBox 47"/>
          <p:cNvSpPr/>
          <p:nvPr/>
        </p:nvSpPr>
        <p:spPr>
          <a:xfrm>
            <a:off x="432000" y="540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8" name="TextBox 48"/>
          <p:cNvSpPr/>
          <p:nvPr/>
        </p:nvSpPr>
        <p:spPr>
          <a:xfrm>
            <a:off x="648000" y="576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9" name="TextBox 49"/>
          <p:cNvSpPr/>
          <p:nvPr/>
        </p:nvSpPr>
        <p:spPr>
          <a:xfrm>
            <a:off x="180000" y="5400000"/>
            <a:ext cx="108000" cy="108000"/>
          </a:xfrm>
          <a:prstGeom prst="ellipse">
            <a:avLst/>
          </a:prstGeom>
          <a:solidFill>
            <a:srgbClr val="E945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0" name="TextBox 50"/>
          <p:cNvSpPr/>
          <p:nvPr/>
        </p:nvSpPr>
        <p:spPr>
          <a:xfrm>
            <a:off x="432000" y="5760000"/>
            <a:ext cx="90000" cy="90000"/>
          </a:xfrm>
          <a:prstGeom prst="ellipse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1" name="TextBox 51"/>
          <p:cNvSpPr/>
          <p:nvPr/>
        </p:nvSpPr>
        <p:spPr>
          <a:xfrm>
            <a:off x="648000" y="6120000"/>
            <a:ext cx="72000" cy="72000"/>
          </a:xfrm>
          <a:prstGeom prst="ellipse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2" name="TextBox 52"/>
          <p:cNvSpPr/>
          <p:nvPr/>
        </p:nvSpPr>
        <p:spPr>
          <a:xfrm>
            <a:off x="720000" y="1080000"/>
            <a:ext cx="1440000" cy="72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3" name="TextBox 53"/>
          <p:cNvSpPr/>
          <p:nvPr/>
        </p:nvSpPr>
        <p:spPr>
          <a:xfrm>
            <a:off x="720000" y="1296000"/>
            <a:ext cx="144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FFFFFF"/>
                </a:solidFill>
                <a:latin typeface="Arial Black"/>
                <a:ea typeface="Arial Black"/>
              </a:rPr>
              <a:t>LOGO</a:t>
            </a:r>
          </a:p>
        </p:txBody>
      </p:sp>
      <p:sp>
        <p:nvSpPr>
          <p:cNvPr id="54" name="TextBox 54"/>
          <p:cNvSpPr/>
          <p:nvPr/>
        </p:nvSpPr>
        <p:spPr>
          <a:xfrm>
            <a:off x="2520000" y="1260000"/>
            <a:ext cx="1080000" cy="360000"/>
          </a:xfrm>
          <a:prstGeom prst="round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5" name="TextBox 55"/>
          <p:cNvSpPr/>
          <p:nvPr/>
        </p:nvSpPr>
        <p:spPr>
          <a:xfrm>
            <a:off x="2520000" y="1332000"/>
            <a:ext cx="108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Microsoft YaHei"/>
                <a:ea typeface="Microsoft YaHei"/>
              </a:rPr>
              <a:t>A轮融资</a:t>
            </a:r>
          </a:p>
        </p:txBody>
      </p:sp>
      <p:sp>
        <p:nvSpPr>
          <p:cNvPr id="56" name="TextBox 56"/>
          <p:cNvSpPr/>
          <p:nvPr/>
        </p:nvSpPr>
        <p:spPr>
          <a:xfrm>
            <a:off x="4320000" y="1800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创新科技</a:t>
            </a:r>
          </a:p>
        </p:txBody>
      </p:sp>
      <p:sp>
        <p:nvSpPr>
          <p:cNvPr id="57" name="TextBox 57"/>
          <p:cNvSpPr/>
          <p:nvPr/>
        </p:nvSpPr>
        <p:spPr>
          <a:xfrm>
            <a:off x="4320000" y="2808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94560"/>
                </a:solidFill>
                <a:latin typeface="Arial Black"/>
                <a:ea typeface="Arial Black"/>
              </a:rPr>
              <a:t>INNOVATIVE TECH</a:t>
            </a:r>
          </a:p>
        </p:txBody>
      </p:sp>
      <p:sp>
        <p:nvSpPr>
          <p:cNvPr id="58" name="TextBox 58"/>
          <p:cNvSpPr/>
          <p:nvPr/>
        </p:nvSpPr>
        <p:spPr>
          <a:xfrm>
            <a:off x="4320000" y="3312000"/>
            <a:ext cx="2880000" cy="432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9" name="TextBox 59"/>
          <p:cNvSpPr/>
          <p:nvPr/>
        </p:nvSpPr>
        <p:spPr>
          <a:xfrm>
            <a:off x="4320000" y="3780000"/>
            <a:ext cx="6480000" cy="198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0" name="TextBox 60"/>
          <p:cNvSpPr/>
          <p:nvPr/>
        </p:nvSpPr>
        <p:spPr>
          <a:xfrm>
            <a:off x="4320000" y="3780000"/>
            <a:ext cx="54000" cy="1980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1" name="TextBox 61"/>
          <p:cNvSpPr/>
          <p:nvPr/>
        </p:nvSpPr>
        <p:spPr>
          <a:xfrm>
            <a:off x="4680000" y="396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融资金额</a:t>
            </a:r>
          </a:p>
        </p:txBody>
      </p:sp>
      <p:sp>
        <p:nvSpPr>
          <p:cNvPr id="62" name="TextBox 62"/>
          <p:cNvSpPr/>
          <p:nvPr/>
        </p:nvSpPr>
        <p:spPr>
          <a:xfrm>
            <a:off x="4680000" y="414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">
                <a:solidFill>
                  <a:srgbClr val="E94560"/>
                </a:solidFill>
                <a:latin typeface="Arial Black"/>
                <a:ea typeface="Arial Black"/>
              </a:rPr>
              <a:t>¥5,000万</a:t>
            </a:r>
          </a:p>
        </p:txBody>
      </p:sp>
      <p:sp>
        <p:nvSpPr>
          <p:cNvPr id="63" name="TextBox 63"/>
          <p:cNvSpPr/>
          <p:nvPr/>
        </p:nvSpPr>
        <p:spPr>
          <a:xfrm>
            <a:off x="4680000" y="4752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资金用途</a:t>
            </a:r>
          </a:p>
        </p:txBody>
      </p:sp>
      <p:sp>
        <p:nvSpPr>
          <p:cNvPr id="64" name="TextBox 64"/>
          <p:cNvSpPr/>
          <p:nvPr/>
        </p:nvSpPr>
        <p:spPr>
          <a:xfrm>
            <a:off x="4680000" y="4968000"/>
            <a:ext cx="576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B8B8D1"/>
                </a:solidFill>
                <a:latin typeface="Microsoft YaHei"/>
                <a:ea typeface="Microsoft YaHei"/>
              </a:rPr>
              <a:t>产品研发 40% | 市场拓展 35% | 团队建设 25%</a:t>
            </a:r>
          </a:p>
        </p:txBody>
      </p:sp>
      <p:sp>
        <p:nvSpPr>
          <p:cNvPr id="65" name="TextBox 65"/>
          <p:cNvSpPr/>
          <p:nvPr/>
        </p:nvSpPr>
        <p:spPr>
          <a:xfrm>
            <a:off x="4320000" y="5940000"/>
            <a:ext cx="1080000" cy="144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000">
                <a:solidFill>
                  <a:srgbClr val="6B6B8D"/>
                </a:solidFill>
                <a:latin typeface="Microsoft YaHei"/>
                <a:ea typeface="Microsoft YaHei"/>
              </a:rPr>
              <a:t>日期</a:t>
            </a:r>
          </a:p>
        </p:txBody>
      </p:sp>
      <p:sp>
        <p:nvSpPr>
          <p:cNvPr id="66" name="TextBox 66"/>
          <p:cNvSpPr/>
          <p:nvPr/>
        </p:nvSpPr>
        <p:spPr>
          <a:xfrm>
            <a:off x="4320000" y="61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FFFFFF"/>
                </a:solidFill>
                <a:latin typeface="Arial Black"/>
                <a:ea typeface="Arial Black"/>
              </a:rPr>
              <a:t>2026.03.21</a:t>
            </a:r>
          </a:p>
        </p:txBody>
      </p:sp>
      <p:sp>
        <p:nvSpPr>
          <p:cNvPr id="67" name="TextBox 67"/>
          <p:cNvSpPr/>
          <p:nvPr/>
        </p:nvSpPr>
        <p:spPr>
          <a:xfrm>
            <a:off x="7200000" y="5940000"/>
            <a:ext cx="1080000" cy="144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000">
                <a:solidFill>
                  <a:srgbClr val="6B6B8D"/>
                </a:solidFill>
                <a:latin typeface="Microsoft YaHei"/>
                <a:ea typeface="Microsoft YaHei"/>
              </a:rPr>
              <a:t>地点</a:t>
            </a:r>
          </a:p>
        </p:txBody>
      </p:sp>
      <p:sp>
        <p:nvSpPr>
          <p:cNvPr id="68" name="TextBox 68"/>
          <p:cNvSpPr/>
          <p:nvPr/>
        </p:nvSpPr>
        <p:spPr>
          <a:xfrm>
            <a:off x="7200000" y="6120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FFFFFF"/>
                </a:solidFill>
                <a:latin typeface="Microsoft YaHei"/>
                <a:ea typeface="Microsoft YaHei"/>
              </a:rPr>
              <a:t>上海 | 深圳 | 北京</a:t>
            </a:r>
          </a:p>
        </p:txBody>
      </p:sp>
      <p:sp>
        <p:nvSpPr>
          <p:cNvPr id="69" name="TextBox 69"/>
          <p:cNvSpPr/>
          <p:nvPr/>
        </p:nvSpPr>
        <p:spPr>
          <a:xfrm>
            <a:off x="0" y="6768000"/>
            <a:ext cx="12193200" cy="90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2E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2880000" cy="6858000"/>
          </a:xfrm>
          <a:prstGeom prst="rect">
            <a:avLst/>
          </a:prstGeom>
          <a:solidFill>
            <a:srgbClr val="0F34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0080000" y="3600000"/>
            <a:ext cx="2113200" cy="3258000"/>
          </a:xfrm>
          <a:prstGeom prst="rect">
            <a:avLst/>
          </a:prstGeom>
          <a:solidFill>
            <a:srgbClr val="16213E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936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0">
                <a:solidFill>
                  <a:srgbClr val="E94560"/>
                </a:solidFill>
                <a:latin typeface="Arial Black"/>
                <a:ea typeface="Arial Black"/>
              </a:rPr>
              <a:t>?</a:t>
            </a:r>
          </a:p>
        </p:txBody>
      </p:sp>
      <p:sp>
        <p:nvSpPr>
          <p:cNvPr id="5" name="TextBox 5"/>
          <p:cNvSpPr/>
          <p:nvPr/>
        </p:nvSpPr>
        <p:spPr>
          <a:xfrm>
            <a:off x="360000" y="36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720000" y="108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360000" y="72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720000" y="144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360000" y="108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720000" y="180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360000" y="144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720000" y="216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360000" y="180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720000" y="252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360000" y="216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720000" y="288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360000" y="252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720000" y="324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360000" y="288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720000" y="360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360000" y="324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720000" y="396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360000" y="360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720000" y="432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360000" y="396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720000" y="468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360000" y="432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720000" y="504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360000" y="468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720000" y="540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TextBox 31"/>
          <p:cNvSpPr/>
          <p:nvPr/>
        </p:nvSpPr>
        <p:spPr>
          <a:xfrm>
            <a:off x="360000" y="504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TextBox 32"/>
          <p:cNvSpPr/>
          <p:nvPr/>
        </p:nvSpPr>
        <p:spPr>
          <a:xfrm>
            <a:off x="720000" y="576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TextBox 33"/>
          <p:cNvSpPr/>
          <p:nvPr/>
        </p:nvSpPr>
        <p:spPr>
          <a:xfrm>
            <a:off x="360000" y="540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720000" y="612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5" name="TextBox 35"/>
          <p:cNvSpPr/>
          <p:nvPr/>
        </p:nvSpPr>
        <p:spPr>
          <a:xfrm>
            <a:off x="3600000" y="54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>
                <a:solidFill>
                  <a:srgbClr val="E94560"/>
                </a:solidFill>
                <a:latin typeface="Arial Black"/>
                <a:ea typeface="Arial Black"/>
              </a:rPr>
              <a:t>PROBLEM</a:t>
            </a:r>
          </a:p>
        </p:txBody>
      </p:sp>
      <p:sp>
        <p:nvSpPr>
          <p:cNvPr id="36" name="TextBox 36"/>
          <p:cNvSpPr/>
          <p:nvPr/>
        </p:nvSpPr>
        <p:spPr>
          <a:xfrm>
            <a:off x="3600000" y="1152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FFFFFF"/>
                </a:solidFill>
                <a:latin typeface="Microsoft YaHei"/>
                <a:ea typeface="Microsoft YaHei"/>
              </a:rPr>
              <a:t>行业痛点</a:t>
            </a:r>
          </a:p>
        </p:txBody>
      </p:sp>
      <p:sp>
        <p:nvSpPr>
          <p:cNvPr id="37" name="TextBox 37"/>
          <p:cNvSpPr/>
          <p:nvPr/>
        </p:nvSpPr>
        <p:spPr>
          <a:xfrm>
            <a:off x="3600000" y="1656000"/>
            <a:ext cx="1800000" cy="36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3600000" y="1980000"/>
            <a:ext cx="2520000" cy="180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3600000" y="1980000"/>
            <a:ext cx="2520000" cy="54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4680000" y="2232000"/>
            <a:ext cx="540000" cy="540000"/>
          </a:xfrm>
          <a:prstGeom prst="ellipse">
            <a:avLst/>
          </a:prstGeom>
          <a:solidFill>
            <a:srgbClr val="E945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1" name="TextBox 41"/>
          <p:cNvSpPr/>
          <p:nvPr/>
        </p:nvSpPr>
        <p:spPr>
          <a:xfrm>
            <a:off x="4680000" y="2376000"/>
            <a:ext cx="54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E94560"/>
                </a:solidFill>
                <a:latin typeface="Arial Black"/>
                <a:ea typeface="Arial Black"/>
              </a:rPr>
              <a:t>01</a:t>
            </a:r>
          </a:p>
        </p:txBody>
      </p:sp>
      <p:sp>
        <p:nvSpPr>
          <p:cNvPr id="42" name="TextBox 42"/>
          <p:cNvSpPr/>
          <p:nvPr/>
        </p:nvSpPr>
        <p:spPr>
          <a:xfrm>
            <a:off x="3600000" y="2880000"/>
            <a:ext cx="252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 b="1">
                <a:solidFill>
                  <a:srgbClr val="FFFFFF"/>
                </a:solidFill>
                <a:latin typeface="Microsoft YaHei"/>
                <a:ea typeface="Microsoft YaHei"/>
              </a:rPr>
              <a:t>效率低下</a:t>
            </a:r>
          </a:p>
        </p:txBody>
      </p:sp>
      <p:sp>
        <p:nvSpPr>
          <p:cNvPr id="43" name="TextBox 43"/>
          <p:cNvSpPr/>
          <p:nvPr/>
        </p:nvSpPr>
        <p:spPr>
          <a:xfrm>
            <a:off x="3780000" y="3240000"/>
            <a:ext cx="216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传统方式耗时耗力</a:t>
            </a:r>
          </a:p>
        </p:txBody>
      </p:sp>
      <p:sp>
        <p:nvSpPr>
          <p:cNvPr id="44" name="TextBox 44"/>
          <p:cNvSpPr/>
          <p:nvPr/>
        </p:nvSpPr>
        <p:spPr>
          <a:xfrm>
            <a:off x="3780000" y="3528000"/>
            <a:ext cx="216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6B6B8D"/>
                </a:solidFill>
                <a:latin typeface="Microsoft YaHei"/>
                <a:ea typeface="Microsoft YaHei"/>
              </a:rPr>
              <a:t>平均处理时间3-5天</a:t>
            </a:r>
          </a:p>
        </p:txBody>
      </p:sp>
      <p:sp>
        <p:nvSpPr>
          <p:cNvPr id="45" name="TextBox 45"/>
          <p:cNvSpPr/>
          <p:nvPr/>
        </p:nvSpPr>
        <p:spPr>
          <a:xfrm>
            <a:off x="6300000" y="1980000"/>
            <a:ext cx="2520000" cy="180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6" name="TextBox 46"/>
          <p:cNvSpPr/>
          <p:nvPr/>
        </p:nvSpPr>
        <p:spPr>
          <a:xfrm>
            <a:off x="6300000" y="1980000"/>
            <a:ext cx="2520000" cy="54000"/>
          </a:xfrm>
          <a:prstGeom prst="rect">
            <a:avLst/>
          </a:prstGeom>
          <a:solidFill>
            <a:srgbClr val="0F34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7" name="TextBox 47"/>
          <p:cNvSpPr/>
          <p:nvPr/>
        </p:nvSpPr>
        <p:spPr>
          <a:xfrm>
            <a:off x="7380000" y="2232000"/>
            <a:ext cx="540000" cy="54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8" name="TextBox 48"/>
          <p:cNvSpPr/>
          <p:nvPr/>
        </p:nvSpPr>
        <p:spPr>
          <a:xfrm>
            <a:off x="7380000" y="2376000"/>
            <a:ext cx="54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0F3460"/>
                </a:solidFill>
                <a:latin typeface="Arial Black"/>
                <a:ea typeface="Arial Black"/>
              </a:rPr>
              <a:t>02</a:t>
            </a:r>
          </a:p>
        </p:txBody>
      </p:sp>
      <p:sp>
        <p:nvSpPr>
          <p:cNvPr id="49" name="TextBox 49"/>
          <p:cNvSpPr/>
          <p:nvPr/>
        </p:nvSpPr>
        <p:spPr>
          <a:xfrm>
            <a:off x="6300000" y="2880000"/>
            <a:ext cx="252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 b="1">
                <a:solidFill>
                  <a:srgbClr val="FFFFFF"/>
                </a:solidFill>
                <a:latin typeface="Microsoft YaHei"/>
                <a:ea typeface="Microsoft YaHei"/>
              </a:rPr>
              <a:t>成本高昂</a:t>
            </a:r>
          </a:p>
        </p:txBody>
      </p:sp>
      <p:sp>
        <p:nvSpPr>
          <p:cNvPr id="50" name="TextBox 50"/>
          <p:cNvSpPr/>
          <p:nvPr/>
        </p:nvSpPr>
        <p:spPr>
          <a:xfrm>
            <a:off x="6480000" y="3240000"/>
            <a:ext cx="216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运营成本持续攀升</a:t>
            </a:r>
          </a:p>
        </p:txBody>
      </p:sp>
      <p:sp>
        <p:nvSpPr>
          <p:cNvPr id="51" name="TextBox 51"/>
          <p:cNvSpPr/>
          <p:nvPr/>
        </p:nvSpPr>
        <p:spPr>
          <a:xfrm>
            <a:off x="6480000" y="3528000"/>
            <a:ext cx="216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6B6B8D"/>
                </a:solidFill>
                <a:latin typeface="Microsoft YaHei"/>
                <a:ea typeface="Microsoft YaHei"/>
              </a:rPr>
              <a:t>年均增长15%+</a:t>
            </a:r>
          </a:p>
        </p:txBody>
      </p:sp>
      <p:sp>
        <p:nvSpPr>
          <p:cNvPr id="52" name="TextBox 52"/>
          <p:cNvSpPr/>
          <p:nvPr/>
        </p:nvSpPr>
        <p:spPr>
          <a:xfrm>
            <a:off x="9000000" y="1980000"/>
            <a:ext cx="2520000" cy="180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3" name="TextBox 53"/>
          <p:cNvSpPr/>
          <p:nvPr/>
        </p:nvSpPr>
        <p:spPr>
          <a:xfrm>
            <a:off x="9000000" y="1980000"/>
            <a:ext cx="2520000" cy="54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4" name="TextBox 54"/>
          <p:cNvSpPr/>
          <p:nvPr/>
        </p:nvSpPr>
        <p:spPr>
          <a:xfrm>
            <a:off x="10080000" y="2232000"/>
            <a:ext cx="540000" cy="540000"/>
          </a:xfrm>
          <a:prstGeom prst="ellipse">
            <a:avLst/>
          </a:prstGeom>
          <a:solidFill>
            <a:srgbClr val="E945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5" name="TextBox 55"/>
          <p:cNvSpPr/>
          <p:nvPr/>
        </p:nvSpPr>
        <p:spPr>
          <a:xfrm>
            <a:off x="10080000" y="2376000"/>
            <a:ext cx="54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E94560"/>
                </a:solidFill>
                <a:latin typeface="Arial Black"/>
                <a:ea typeface="Arial Black"/>
              </a:rPr>
              <a:t>03</a:t>
            </a:r>
          </a:p>
        </p:txBody>
      </p:sp>
      <p:sp>
        <p:nvSpPr>
          <p:cNvPr id="56" name="TextBox 56"/>
          <p:cNvSpPr/>
          <p:nvPr/>
        </p:nvSpPr>
        <p:spPr>
          <a:xfrm>
            <a:off x="9000000" y="2880000"/>
            <a:ext cx="252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 b="1">
                <a:solidFill>
                  <a:srgbClr val="FFFFFF"/>
                </a:solidFill>
                <a:latin typeface="Microsoft YaHei"/>
                <a:ea typeface="Microsoft YaHei"/>
              </a:rPr>
              <a:t>体验不佳</a:t>
            </a:r>
          </a:p>
        </p:txBody>
      </p:sp>
      <p:sp>
        <p:nvSpPr>
          <p:cNvPr id="57" name="TextBox 57"/>
          <p:cNvSpPr/>
          <p:nvPr/>
        </p:nvSpPr>
        <p:spPr>
          <a:xfrm>
            <a:off x="9180000" y="3240000"/>
            <a:ext cx="216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用户满意度持续下降</a:t>
            </a:r>
          </a:p>
        </p:txBody>
      </p:sp>
      <p:sp>
        <p:nvSpPr>
          <p:cNvPr id="58" name="TextBox 58"/>
          <p:cNvSpPr/>
          <p:nvPr/>
        </p:nvSpPr>
        <p:spPr>
          <a:xfrm>
            <a:off x="9180000" y="3528000"/>
            <a:ext cx="216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6B6B8D"/>
                </a:solidFill>
                <a:latin typeface="Microsoft YaHei"/>
                <a:ea typeface="Microsoft YaHei"/>
              </a:rPr>
              <a:t>NPS仅-15分</a:t>
            </a:r>
          </a:p>
        </p:txBody>
      </p:sp>
      <p:sp>
        <p:nvSpPr>
          <p:cNvPr id="59" name="TextBox 59"/>
          <p:cNvSpPr/>
          <p:nvPr/>
        </p:nvSpPr>
        <p:spPr>
          <a:xfrm>
            <a:off x="3600000" y="4140000"/>
            <a:ext cx="7920000" cy="162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0" name="TextBox 60"/>
          <p:cNvSpPr/>
          <p:nvPr/>
        </p:nvSpPr>
        <p:spPr>
          <a:xfrm>
            <a:off x="396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E94560"/>
                </a:solidFill>
                <a:latin typeface="Microsoft YaHei"/>
                <a:ea typeface="Microsoft YaHei"/>
              </a:rPr>
              <a:t>市场机会</a:t>
            </a:r>
          </a:p>
        </p:txBody>
      </p:sp>
      <p:sp>
        <p:nvSpPr>
          <p:cNvPr id="61" name="TextBox 61"/>
          <p:cNvSpPr/>
          <p:nvPr/>
        </p:nvSpPr>
        <p:spPr>
          <a:xfrm>
            <a:off x="3960000" y="4680000"/>
            <a:ext cx="72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Microsoft YaHei"/>
                <a:ea typeface="Microsoft YaHei"/>
              </a:rPr>
              <a:t>千亿级市场规模，年增长率超过25%</a:t>
            </a:r>
          </a:p>
        </p:txBody>
      </p:sp>
      <p:sp>
        <p:nvSpPr>
          <p:cNvPr id="62" name="TextBox 62"/>
          <p:cNvSpPr/>
          <p:nvPr/>
        </p:nvSpPr>
        <p:spPr>
          <a:xfrm>
            <a:off x="3960000" y="5040000"/>
            <a:ext cx="72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B8B8D1"/>
                </a:solidFill>
                <a:latin typeface="Microsoft YaHei"/>
                <a:ea typeface="Microsoft YaHei"/>
              </a:rPr>
              <a:t>行业数字化转型需求迫切，头部企业率先受益</a:t>
            </a:r>
          </a:p>
        </p:txBody>
      </p:sp>
      <p:sp>
        <p:nvSpPr>
          <p:cNvPr id="63" name="TextBox 63"/>
          <p:cNvSpPr/>
          <p:nvPr/>
        </p:nvSpPr>
        <p:spPr>
          <a:xfrm>
            <a:off x="0" y="6768000"/>
            <a:ext cx="12193200" cy="90000"/>
          </a:xfrm>
          <a:prstGeom prst="rect">
            <a:avLst/>
          </a:prstGeom>
          <a:solidFill>
            <a:srgbClr val="0F3460"/>
          </a:solidFill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2E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7920000" y="0"/>
            <a:ext cx="4273200" cy="3600000"/>
          </a:xfrm>
          <a:prstGeom prst="rect">
            <a:avLst/>
          </a:prstGeom>
          <a:solidFill>
            <a:srgbClr val="0F3460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0" y="5040000"/>
            <a:ext cx="5400000" cy="1818000"/>
          </a:xfrm>
          <a:prstGeom prst="rect">
            <a:avLst/>
          </a:prstGeom>
          <a:solidFill>
            <a:srgbClr val="E94560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360000" y="36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720000" y="72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936000" y="108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360000" y="72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720000" y="108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936000" y="144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360000" y="108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720000" y="144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936000" y="180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360000" y="144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720000" y="180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936000" y="216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360000" y="180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720000" y="216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936000" y="252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360000" y="216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720000" y="252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936000" y="288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360000" y="252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20000" y="288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936000" y="324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360000" y="288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720000" y="324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936000" y="360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360000" y="324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720000" y="360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936000" y="396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TextBox 31"/>
          <p:cNvSpPr/>
          <p:nvPr/>
        </p:nvSpPr>
        <p:spPr>
          <a:xfrm>
            <a:off x="360000" y="360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TextBox 32"/>
          <p:cNvSpPr/>
          <p:nvPr/>
        </p:nvSpPr>
        <p:spPr>
          <a:xfrm>
            <a:off x="720000" y="396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TextBox 33"/>
          <p:cNvSpPr/>
          <p:nvPr/>
        </p:nvSpPr>
        <p:spPr>
          <a:xfrm>
            <a:off x="936000" y="432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360000" y="396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5" name="TextBox 35"/>
          <p:cNvSpPr/>
          <p:nvPr/>
        </p:nvSpPr>
        <p:spPr>
          <a:xfrm>
            <a:off x="720000" y="432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TextBox 36"/>
          <p:cNvSpPr/>
          <p:nvPr/>
        </p:nvSpPr>
        <p:spPr>
          <a:xfrm>
            <a:off x="936000" y="468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360000" y="432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720000" y="468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936000" y="504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360000" y="468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1" name="TextBox 41"/>
          <p:cNvSpPr/>
          <p:nvPr/>
        </p:nvSpPr>
        <p:spPr>
          <a:xfrm>
            <a:off x="720000" y="504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2" name="TextBox 42"/>
          <p:cNvSpPr/>
          <p:nvPr/>
        </p:nvSpPr>
        <p:spPr>
          <a:xfrm>
            <a:off x="936000" y="540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3" name="TextBox 43"/>
          <p:cNvSpPr/>
          <p:nvPr/>
        </p:nvSpPr>
        <p:spPr>
          <a:xfrm>
            <a:off x="360000" y="504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4" name="TextBox 44"/>
          <p:cNvSpPr/>
          <p:nvPr/>
        </p:nvSpPr>
        <p:spPr>
          <a:xfrm>
            <a:off x="720000" y="540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TextBox 45"/>
          <p:cNvSpPr/>
          <p:nvPr/>
        </p:nvSpPr>
        <p:spPr>
          <a:xfrm>
            <a:off x="936000" y="576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6" name="TextBox 46"/>
          <p:cNvSpPr/>
          <p:nvPr/>
        </p:nvSpPr>
        <p:spPr>
          <a:xfrm>
            <a:off x="360000" y="540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7" name="TextBox 47"/>
          <p:cNvSpPr/>
          <p:nvPr/>
        </p:nvSpPr>
        <p:spPr>
          <a:xfrm>
            <a:off x="720000" y="5760000"/>
            <a:ext cx="90000" cy="90000"/>
          </a:xfrm>
          <a:prstGeom prst="ellipse">
            <a:avLst/>
          </a:prstGeom>
          <a:solidFill>
            <a:srgbClr val="0F3460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8" name="TextBox 48"/>
          <p:cNvSpPr/>
          <p:nvPr/>
        </p:nvSpPr>
        <p:spPr>
          <a:xfrm>
            <a:off x="936000" y="6120000"/>
            <a:ext cx="72000" cy="72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9" name="TextBox 49"/>
          <p:cNvSpPr/>
          <p:nvPr/>
        </p:nvSpPr>
        <p:spPr>
          <a:xfrm>
            <a:off x="1440000" y="54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>
                <a:solidFill>
                  <a:srgbClr val="E94560"/>
                </a:solidFill>
                <a:latin typeface="Arial Black"/>
                <a:ea typeface="Arial Black"/>
              </a:rPr>
              <a:t>SOLUTION</a:t>
            </a:r>
          </a:p>
        </p:txBody>
      </p:sp>
      <p:sp>
        <p:nvSpPr>
          <p:cNvPr id="50" name="TextBox 50"/>
          <p:cNvSpPr/>
          <p:nvPr/>
        </p:nvSpPr>
        <p:spPr>
          <a:xfrm>
            <a:off x="1440000" y="1152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FFFFFF"/>
                </a:solidFill>
                <a:latin typeface="Microsoft YaHei"/>
                <a:ea typeface="Microsoft YaHei"/>
              </a:rPr>
              <a:t>解决方案</a:t>
            </a:r>
          </a:p>
        </p:txBody>
      </p:sp>
      <p:sp>
        <p:nvSpPr>
          <p:cNvPr id="51" name="TextBox 51"/>
          <p:cNvSpPr/>
          <p:nvPr/>
        </p:nvSpPr>
        <p:spPr>
          <a:xfrm>
            <a:off x="1440000" y="1656000"/>
            <a:ext cx="1800000" cy="36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2" name="TextBox 52"/>
          <p:cNvSpPr/>
          <p:nvPr/>
        </p:nvSpPr>
        <p:spPr>
          <a:xfrm>
            <a:off x="1440000" y="1980000"/>
            <a:ext cx="4320000" cy="288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3" name="TextBox 53"/>
          <p:cNvSpPr/>
          <p:nvPr/>
        </p:nvSpPr>
        <p:spPr>
          <a:xfrm>
            <a:off x="2520000" y="2880000"/>
            <a:ext cx="2160000" cy="2160000"/>
          </a:xfrm>
          <a:prstGeom prst="ellipse">
            <a:avLst/>
          </a:prstGeom>
          <a:solidFill>
            <a:srgbClr val="E94560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4" name="TextBox 54"/>
          <p:cNvSpPr/>
          <p:nvPr/>
        </p:nvSpPr>
        <p:spPr>
          <a:xfrm>
            <a:off x="3240000" y="3420000"/>
            <a:ext cx="1440000" cy="1440000"/>
          </a:xfrm>
          <a:prstGeom prst="ellipse">
            <a:avLst/>
          </a:prstGeom>
          <a:solidFill>
            <a:srgbClr val="0F34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5" name="TextBox 55"/>
          <p:cNvSpPr/>
          <p:nvPr/>
        </p:nvSpPr>
        <p:spPr>
          <a:xfrm>
            <a:off x="1440000" y="32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B6B8D"/>
                </a:solidFill>
                <a:latin typeface="Microsoft YaHei"/>
                <a:ea typeface="Microsoft YaHei"/>
              </a:rPr>
              <a:t>产品截图</a:t>
            </a:r>
          </a:p>
        </p:txBody>
      </p:sp>
      <p:sp>
        <p:nvSpPr>
          <p:cNvPr id="56" name="TextBox 56"/>
          <p:cNvSpPr/>
          <p:nvPr/>
        </p:nvSpPr>
        <p:spPr>
          <a:xfrm>
            <a:off x="6120000" y="1980000"/>
            <a:ext cx="5040000" cy="828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7" name="TextBox 57"/>
          <p:cNvSpPr/>
          <p:nvPr/>
        </p:nvSpPr>
        <p:spPr>
          <a:xfrm>
            <a:off x="6480000" y="2160000"/>
            <a:ext cx="432000" cy="432000"/>
          </a:xfrm>
          <a:prstGeom prst="ellipse">
            <a:avLst/>
          </a:prstGeom>
          <a:solidFill>
            <a:srgbClr val="E945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8" name="TextBox 58"/>
          <p:cNvSpPr/>
          <p:nvPr/>
        </p:nvSpPr>
        <p:spPr>
          <a:xfrm>
            <a:off x="6480000" y="2268000"/>
            <a:ext cx="432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E94560"/>
                </a:solidFill>
                <a:latin typeface="Arial Black"/>
                <a:ea typeface="Arial Black"/>
              </a:rPr>
              <a:t>01</a:t>
            </a:r>
          </a:p>
        </p:txBody>
      </p:sp>
      <p:sp>
        <p:nvSpPr>
          <p:cNvPr id="59" name="TextBox 59"/>
          <p:cNvSpPr/>
          <p:nvPr/>
        </p:nvSpPr>
        <p:spPr>
          <a:xfrm>
            <a:off x="7200000" y="2124000"/>
            <a:ext cx="3600000" cy="25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 b="1">
                <a:solidFill>
                  <a:srgbClr val="FFFFFF"/>
                </a:solidFill>
                <a:latin typeface="Microsoft YaHei"/>
                <a:ea typeface="Microsoft YaHei"/>
              </a:rPr>
              <a:t>智能算法引擎</a:t>
            </a:r>
          </a:p>
        </p:txBody>
      </p:sp>
      <p:sp>
        <p:nvSpPr>
          <p:cNvPr id="60" name="TextBox 60"/>
          <p:cNvSpPr/>
          <p:nvPr/>
        </p:nvSpPr>
        <p:spPr>
          <a:xfrm>
            <a:off x="7200000" y="244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AI驱动，效率提升10倍</a:t>
            </a:r>
          </a:p>
        </p:txBody>
      </p:sp>
      <p:sp>
        <p:nvSpPr>
          <p:cNvPr id="61" name="TextBox 61"/>
          <p:cNvSpPr/>
          <p:nvPr/>
        </p:nvSpPr>
        <p:spPr>
          <a:xfrm>
            <a:off x="6120000" y="2952000"/>
            <a:ext cx="5040000" cy="828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2" name="TextBox 62"/>
          <p:cNvSpPr/>
          <p:nvPr/>
        </p:nvSpPr>
        <p:spPr>
          <a:xfrm>
            <a:off x="6480000" y="3132000"/>
            <a:ext cx="432000" cy="432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3" name="TextBox 63"/>
          <p:cNvSpPr/>
          <p:nvPr/>
        </p:nvSpPr>
        <p:spPr>
          <a:xfrm>
            <a:off x="6480000" y="3240000"/>
            <a:ext cx="432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F3460"/>
                </a:solidFill>
                <a:latin typeface="Arial Black"/>
                <a:ea typeface="Arial Black"/>
              </a:rPr>
              <a:t>02</a:t>
            </a:r>
          </a:p>
        </p:txBody>
      </p:sp>
      <p:sp>
        <p:nvSpPr>
          <p:cNvPr id="64" name="TextBox 64"/>
          <p:cNvSpPr/>
          <p:nvPr/>
        </p:nvSpPr>
        <p:spPr>
          <a:xfrm>
            <a:off x="7200000" y="3096000"/>
            <a:ext cx="3600000" cy="25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 b="1">
                <a:solidFill>
                  <a:srgbClr val="FFFFFF"/>
                </a:solidFill>
                <a:latin typeface="Microsoft YaHei"/>
                <a:ea typeface="Microsoft YaHei"/>
              </a:rPr>
              <a:t>一站式平台</a:t>
            </a:r>
          </a:p>
        </p:txBody>
      </p:sp>
      <p:sp>
        <p:nvSpPr>
          <p:cNvPr id="65" name="TextBox 65"/>
          <p:cNvSpPr/>
          <p:nvPr/>
        </p:nvSpPr>
        <p:spPr>
          <a:xfrm>
            <a:off x="7200000" y="3420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全流程覆盖，无缝衔接</a:t>
            </a:r>
          </a:p>
        </p:txBody>
      </p:sp>
      <p:sp>
        <p:nvSpPr>
          <p:cNvPr id="66" name="TextBox 66"/>
          <p:cNvSpPr/>
          <p:nvPr/>
        </p:nvSpPr>
        <p:spPr>
          <a:xfrm>
            <a:off x="6120000" y="3924000"/>
            <a:ext cx="5040000" cy="828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7" name="TextBox 67"/>
          <p:cNvSpPr/>
          <p:nvPr/>
        </p:nvSpPr>
        <p:spPr>
          <a:xfrm>
            <a:off x="6480000" y="4104000"/>
            <a:ext cx="432000" cy="432000"/>
          </a:xfrm>
          <a:prstGeom prst="ellipse">
            <a:avLst/>
          </a:prstGeom>
          <a:solidFill>
            <a:srgbClr val="E945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8" name="TextBox 68"/>
          <p:cNvSpPr/>
          <p:nvPr/>
        </p:nvSpPr>
        <p:spPr>
          <a:xfrm>
            <a:off x="6480000" y="4212000"/>
            <a:ext cx="432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E94560"/>
                </a:solidFill>
                <a:latin typeface="Arial Black"/>
                <a:ea typeface="Arial Black"/>
              </a:rPr>
              <a:t>03</a:t>
            </a:r>
          </a:p>
        </p:txBody>
      </p:sp>
      <p:sp>
        <p:nvSpPr>
          <p:cNvPr id="69" name="TextBox 69"/>
          <p:cNvSpPr/>
          <p:nvPr/>
        </p:nvSpPr>
        <p:spPr>
          <a:xfrm>
            <a:off x="7200000" y="4068000"/>
            <a:ext cx="3600000" cy="25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 b="1">
                <a:solidFill>
                  <a:srgbClr val="FFFFFF"/>
                </a:solidFill>
                <a:latin typeface="Microsoft YaHei"/>
                <a:ea typeface="Microsoft YaHei"/>
              </a:rPr>
              <a:t>灵活部署</a:t>
            </a:r>
          </a:p>
        </p:txBody>
      </p:sp>
      <p:sp>
        <p:nvSpPr>
          <p:cNvPr id="70" name="TextBox 70"/>
          <p:cNvSpPr/>
          <p:nvPr/>
        </p:nvSpPr>
        <p:spPr>
          <a:xfrm>
            <a:off x="7200000" y="4392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公有云/私有云/混合云</a:t>
            </a:r>
          </a:p>
        </p:txBody>
      </p:sp>
      <p:sp>
        <p:nvSpPr>
          <p:cNvPr id="71" name="TextBox 71"/>
          <p:cNvSpPr/>
          <p:nvPr/>
        </p:nvSpPr>
        <p:spPr>
          <a:xfrm>
            <a:off x="1440000" y="5112000"/>
            <a:ext cx="9720000" cy="126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2" name="TextBox 72"/>
          <p:cNvSpPr/>
          <p:nvPr/>
        </p:nvSpPr>
        <p:spPr>
          <a:xfrm>
            <a:off x="1800000" y="5292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E94560"/>
                </a:solidFill>
                <a:latin typeface="Microsoft YaHei"/>
                <a:ea typeface="Microsoft YaHei"/>
              </a:rPr>
              <a:t>技术优势</a:t>
            </a:r>
          </a:p>
        </p:txBody>
      </p:sp>
      <p:sp>
        <p:nvSpPr>
          <p:cNvPr id="73" name="TextBox 73"/>
          <p:cNvSpPr/>
          <p:nvPr/>
        </p:nvSpPr>
        <p:spPr>
          <a:xfrm>
            <a:off x="1800000" y="5580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E94560"/>
                </a:solidFill>
                <a:latin typeface="Arial Black"/>
                <a:ea typeface="Arial Black"/>
              </a:rPr>
              <a:t>99.9%</a:t>
            </a:r>
          </a:p>
        </p:txBody>
      </p:sp>
      <p:sp>
        <p:nvSpPr>
          <p:cNvPr id="74" name="TextBox 74"/>
          <p:cNvSpPr/>
          <p:nvPr/>
        </p:nvSpPr>
        <p:spPr>
          <a:xfrm>
            <a:off x="1800000" y="6048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Microsoft YaHei"/>
                <a:ea typeface="Microsoft YaHei"/>
              </a:rPr>
              <a:t>系统可用性</a:t>
            </a:r>
          </a:p>
        </p:txBody>
      </p:sp>
      <p:sp>
        <p:nvSpPr>
          <p:cNvPr id="75" name="TextBox 75"/>
          <p:cNvSpPr/>
          <p:nvPr/>
        </p:nvSpPr>
        <p:spPr>
          <a:xfrm>
            <a:off x="4320000" y="5580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0F3460"/>
                </a:solidFill>
                <a:latin typeface="Arial Black"/>
                <a:ea typeface="Arial Black"/>
              </a:rPr>
              <a:t>&lt;100ms</a:t>
            </a:r>
          </a:p>
        </p:txBody>
      </p:sp>
      <p:sp>
        <p:nvSpPr>
          <p:cNvPr id="76" name="TextBox 76"/>
          <p:cNvSpPr/>
          <p:nvPr/>
        </p:nvSpPr>
        <p:spPr>
          <a:xfrm>
            <a:off x="4320000" y="6048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Microsoft YaHei"/>
                <a:ea typeface="Microsoft YaHei"/>
              </a:rPr>
              <a:t>响应时间</a:t>
            </a:r>
          </a:p>
        </p:txBody>
      </p:sp>
      <p:sp>
        <p:nvSpPr>
          <p:cNvPr id="77" name="TextBox 77"/>
          <p:cNvSpPr/>
          <p:nvPr/>
        </p:nvSpPr>
        <p:spPr>
          <a:xfrm>
            <a:off x="6840000" y="5580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E94560"/>
                </a:solidFill>
                <a:latin typeface="Arial Black"/>
                <a:ea typeface="Arial Black"/>
              </a:rPr>
              <a:t>10x</a:t>
            </a:r>
          </a:p>
        </p:txBody>
      </p:sp>
      <p:sp>
        <p:nvSpPr>
          <p:cNvPr id="78" name="TextBox 78"/>
          <p:cNvSpPr/>
          <p:nvPr/>
        </p:nvSpPr>
        <p:spPr>
          <a:xfrm>
            <a:off x="6840000" y="6048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Microsoft YaHei"/>
                <a:ea typeface="Microsoft YaHei"/>
              </a:rPr>
              <a:t>效率提升</a:t>
            </a:r>
          </a:p>
        </p:txBody>
      </p:sp>
      <p:sp>
        <p:nvSpPr>
          <p:cNvPr id="79" name="TextBox 79"/>
          <p:cNvSpPr/>
          <p:nvPr/>
        </p:nvSpPr>
        <p:spPr>
          <a:xfrm>
            <a:off x="9360000" y="5580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0F3460"/>
                </a:solidFill>
                <a:latin typeface="Arial Black"/>
                <a:ea typeface="Arial Black"/>
              </a:rPr>
              <a:t>50+</a:t>
            </a:r>
          </a:p>
        </p:txBody>
      </p:sp>
      <p:sp>
        <p:nvSpPr>
          <p:cNvPr id="80" name="TextBox 80"/>
          <p:cNvSpPr/>
          <p:nvPr/>
        </p:nvSpPr>
        <p:spPr>
          <a:xfrm>
            <a:off x="9360000" y="6048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Microsoft YaHei"/>
                <a:ea typeface="Microsoft YaHei"/>
              </a:rPr>
              <a:t>专利技术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2E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3600000" cy="6858000"/>
          </a:xfrm>
          <a:prstGeom prst="rect">
            <a:avLst/>
          </a:prstGeom>
          <a:solidFill>
            <a:srgbClr val="0F3460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9000000" y="2880000"/>
            <a:ext cx="3193200" cy="3978000"/>
          </a:xfrm>
          <a:prstGeom prst="rect">
            <a:avLst/>
          </a:prstGeom>
          <a:solidFill>
            <a:srgbClr val="16213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360000" y="36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720000" y="108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360000" y="72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720000" y="144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360000" y="108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720000" y="180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360000" y="144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720000" y="216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360000" y="180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720000" y="252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360000" y="216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720000" y="288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360000" y="252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720000" y="324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360000" y="288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720000" y="360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360000" y="324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720000" y="396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360000" y="360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20000" y="432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360000" y="396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720000" y="468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360000" y="432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720000" y="504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360000" y="468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720000" y="540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360000" y="504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TextBox 31"/>
          <p:cNvSpPr/>
          <p:nvPr/>
        </p:nvSpPr>
        <p:spPr>
          <a:xfrm>
            <a:off x="720000" y="576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TextBox 32"/>
          <p:cNvSpPr/>
          <p:nvPr/>
        </p:nvSpPr>
        <p:spPr>
          <a:xfrm>
            <a:off x="360000" y="5400000"/>
            <a:ext cx="144000" cy="144000"/>
          </a:xfrm>
          <a:prstGeom prst="ellipse">
            <a:avLst/>
          </a:prstGeom>
          <a:solidFill>
            <a:srgbClr val="E945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TextBox 33"/>
          <p:cNvSpPr/>
          <p:nvPr/>
        </p:nvSpPr>
        <p:spPr>
          <a:xfrm>
            <a:off x="720000" y="6120000"/>
            <a:ext cx="108000" cy="108000"/>
          </a:xfrm>
          <a:prstGeom prst="ellipse">
            <a:avLst/>
          </a:prstGeom>
          <a:solidFill>
            <a:srgbClr val="0F3460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4320000" y="54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>
                <a:solidFill>
                  <a:srgbClr val="E94560"/>
                </a:solidFill>
                <a:latin typeface="Arial Black"/>
                <a:ea typeface="Arial Black"/>
              </a:rPr>
              <a:t>MARKET</a:t>
            </a:r>
          </a:p>
        </p:txBody>
      </p:sp>
      <p:sp>
        <p:nvSpPr>
          <p:cNvPr id="35" name="TextBox 35"/>
          <p:cNvSpPr/>
          <p:nvPr/>
        </p:nvSpPr>
        <p:spPr>
          <a:xfrm>
            <a:off x="4320000" y="1152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FFFFFF"/>
                </a:solidFill>
                <a:latin typeface="Microsoft YaHei"/>
                <a:ea typeface="Microsoft YaHei"/>
              </a:rPr>
              <a:t>市场规模</a:t>
            </a:r>
          </a:p>
        </p:txBody>
      </p:sp>
      <p:sp>
        <p:nvSpPr>
          <p:cNvPr id="36" name="TextBox 36"/>
          <p:cNvSpPr/>
          <p:nvPr/>
        </p:nvSpPr>
        <p:spPr>
          <a:xfrm>
            <a:off x="4320000" y="1656000"/>
            <a:ext cx="1800000" cy="36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4320000" y="1980000"/>
            <a:ext cx="4320000" cy="2880000"/>
          </a:xfrm>
          <a:prstGeom prst="ellipse">
            <a:avLst/>
          </a:prstGeom>
          <a:solidFill>
            <a:srgbClr val="E94560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5040000" y="2340000"/>
            <a:ext cx="2880000" cy="2160000"/>
          </a:xfrm>
          <a:prstGeom prst="ellipse">
            <a:avLst/>
          </a:prstGeom>
          <a:solidFill>
            <a:srgbClr val="0F34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5760000" y="2700000"/>
            <a:ext cx="1440000" cy="1440000"/>
          </a:xfrm>
          <a:prstGeom prst="ellipse">
            <a:avLst/>
          </a:prstGeom>
          <a:solidFill>
            <a:srgbClr val="16213E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8820000" y="2160000"/>
            <a:ext cx="108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E94560"/>
                </a:solidFill>
                <a:latin typeface="Arial Black"/>
                <a:ea typeface="Arial Black"/>
              </a:rPr>
              <a:t>TAM</a:t>
            </a:r>
          </a:p>
        </p:txBody>
      </p:sp>
      <p:sp>
        <p:nvSpPr>
          <p:cNvPr id="41" name="TextBox 41"/>
          <p:cNvSpPr/>
          <p:nvPr/>
        </p:nvSpPr>
        <p:spPr>
          <a:xfrm>
            <a:off x="8820000" y="2376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¥5000亿</a:t>
            </a:r>
          </a:p>
        </p:txBody>
      </p:sp>
      <p:sp>
        <p:nvSpPr>
          <p:cNvPr id="42" name="TextBox 42"/>
          <p:cNvSpPr/>
          <p:nvPr/>
        </p:nvSpPr>
        <p:spPr>
          <a:xfrm>
            <a:off x="8820000" y="2664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100">
                <a:solidFill>
                  <a:srgbClr val="6B6B8D"/>
                </a:solidFill>
                <a:latin typeface="Microsoft YaHei"/>
                <a:ea typeface="Microsoft YaHei"/>
              </a:rPr>
              <a:t>潜在市场总额</a:t>
            </a:r>
          </a:p>
        </p:txBody>
      </p:sp>
      <p:sp>
        <p:nvSpPr>
          <p:cNvPr id="43" name="TextBox 43"/>
          <p:cNvSpPr/>
          <p:nvPr/>
        </p:nvSpPr>
        <p:spPr>
          <a:xfrm>
            <a:off x="8820000" y="3240000"/>
            <a:ext cx="108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0F3460"/>
                </a:solidFill>
                <a:latin typeface="Arial Black"/>
                <a:ea typeface="Arial Black"/>
              </a:rPr>
              <a:t>SAM</a:t>
            </a:r>
          </a:p>
        </p:txBody>
      </p:sp>
      <p:sp>
        <p:nvSpPr>
          <p:cNvPr id="44" name="TextBox 44"/>
          <p:cNvSpPr/>
          <p:nvPr/>
        </p:nvSpPr>
        <p:spPr>
          <a:xfrm>
            <a:off x="8820000" y="3456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¥1200亿</a:t>
            </a:r>
          </a:p>
        </p:txBody>
      </p:sp>
      <p:sp>
        <p:nvSpPr>
          <p:cNvPr id="45" name="TextBox 45"/>
          <p:cNvSpPr/>
          <p:nvPr/>
        </p:nvSpPr>
        <p:spPr>
          <a:xfrm>
            <a:off x="8820000" y="3744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100">
                <a:solidFill>
                  <a:srgbClr val="6B6B8D"/>
                </a:solidFill>
                <a:latin typeface="Microsoft YaHei"/>
                <a:ea typeface="Microsoft YaHei"/>
              </a:rPr>
              <a:t>可服务市场</a:t>
            </a:r>
          </a:p>
        </p:txBody>
      </p:sp>
      <p:sp>
        <p:nvSpPr>
          <p:cNvPr id="46" name="TextBox 46"/>
          <p:cNvSpPr/>
          <p:nvPr/>
        </p:nvSpPr>
        <p:spPr>
          <a:xfrm>
            <a:off x="8820000" y="4320000"/>
            <a:ext cx="108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E94560"/>
                </a:solidFill>
                <a:latin typeface="Arial Black"/>
                <a:ea typeface="Arial Black"/>
              </a:rPr>
              <a:t>SOM</a:t>
            </a:r>
          </a:p>
        </p:txBody>
      </p:sp>
      <p:sp>
        <p:nvSpPr>
          <p:cNvPr id="47" name="TextBox 47"/>
          <p:cNvSpPr/>
          <p:nvPr/>
        </p:nvSpPr>
        <p:spPr>
          <a:xfrm>
            <a:off x="8820000" y="4536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¥50亿</a:t>
            </a:r>
          </a:p>
        </p:txBody>
      </p:sp>
      <p:sp>
        <p:nvSpPr>
          <p:cNvPr id="48" name="TextBox 48"/>
          <p:cNvSpPr/>
          <p:nvPr/>
        </p:nvSpPr>
        <p:spPr>
          <a:xfrm>
            <a:off x="8820000" y="4824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100">
                <a:solidFill>
                  <a:srgbClr val="6B6B8D"/>
                </a:solidFill>
                <a:latin typeface="Microsoft YaHei"/>
                <a:ea typeface="Microsoft YaHei"/>
              </a:rPr>
              <a:t>目标市场份额</a:t>
            </a:r>
          </a:p>
        </p:txBody>
      </p:sp>
      <p:sp>
        <p:nvSpPr>
          <p:cNvPr id="49" name="TextBox 49"/>
          <p:cNvSpPr/>
          <p:nvPr/>
        </p:nvSpPr>
        <p:spPr>
          <a:xfrm>
            <a:off x="4320000" y="5220000"/>
            <a:ext cx="2520000" cy="108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0" name="TextBox 50"/>
          <p:cNvSpPr/>
          <p:nvPr/>
        </p:nvSpPr>
        <p:spPr>
          <a:xfrm>
            <a:off x="4320000" y="5220000"/>
            <a:ext cx="2520000" cy="54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1" name="TextBox 51"/>
          <p:cNvSpPr/>
          <p:nvPr/>
        </p:nvSpPr>
        <p:spPr>
          <a:xfrm>
            <a:off x="4500000" y="540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年增长率</a:t>
            </a:r>
          </a:p>
        </p:txBody>
      </p:sp>
      <p:sp>
        <p:nvSpPr>
          <p:cNvPr id="52" name="TextBox 52"/>
          <p:cNvSpPr/>
          <p:nvPr/>
        </p:nvSpPr>
        <p:spPr>
          <a:xfrm>
            <a:off x="4500000" y="5688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">
                <a:solidFill>
                  <a:srgbClr val="E94560"/>
                </a:solidFill>
                <a:latin typeface="Arial Black"/>
                <a:ea typeface="Arial Black"/>
              </a:rPr>
              <a:t>28%</a:t>
            </a:r>
          </a:p>
        </p:txBody>
      </p:sp>
      <p:sp>
        <p:nvSpPr>
          <p:cNvPr id="53" name="TextBox 53"/>
          <p:cNvSpPr/>
          <p:nvPr/>
        </p:nvSpPr>
        <p:spPr>
          <a:xfrm>
            <a:off x="7020000" y="5220000"/>
            <a:ext cx="2520000" cy="108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4" name="TextBox 54"/>
          <p:cNvSpPr/>
          <p:nvPr/>
        </p:nvSpPr>
        <p:spPr>
          <a:xfrm>
            <a:off x="7020000" y="5220000"/>
            <a:ext cx="2520000" cy="54000"/>
          </a:xfrm>
          <a:prstGeom prst="rect">
            <a:avLst/>
          </a:prstGeom>
          <a:solidFill>
            <a:srgbClr val="0F34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5" name="TextBox 55"/>
          <p:cNvSpPr/>
          <p:nvPr/>
        </p:nvSpPr>
        <p:spPr>
          <a:xfrm>
            <a:off x="7200000" y="540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目标客户</a:t>
            </a:r>
          </a:p>
        </p:txBody>
      </p:sp>
      <p:sp>
        <p:nvSpPr>
          <p:cNvPr id="56" name="TextBox 56"/>
          <p:cNvSpPr/>
          <p:nvPr/>
        </p:nvSpPr>
        <p:spPr>
          <a:xfrm>
            <a:off x="7200000" y="5688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">
                <a:solidFill>
                  <a:srgbClr val="0F3460"/>
                </a:solidFill>
                <a:latin typeface="Arial Black"/>
                <a:ea typeface="Arial Black"/>
              </a:rPr>
              <a:t>5000+</a:t>
            </a:r>
          </a:p>
        </p:txBody>
      </p:sp>
      <p:sp>
        <p:nvSpPr>
          <p:cNvPr id="57" name="TextBox 57"/>
          <p:cNvSpPr/>
          <p:nvPr/>
        </p:nvSpPr>
        <p:spPr>
          <a:xfrm>
            <a:off x="9720000" y="5220000"/>
            <a:ext cx="2160000" cy="108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8" name="TextBox 58"/>
          <p:cNvSpPr/>
          <p:nvPr/>
        </p:nvSpPr>
        <p:spPr>
          <a:xfrm>
            <a:off x="9720000" y="5220000"/>
            <a:ext cx="2160000" cy="54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9" name="TextBox 59"/>
          <p:cNvSpPr/>
          <p:nvPr/>
        </p:nvSpPr>
        <p:spPr>
          <a:xfrm>
            <a:off x="9900000" y="540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3年目标</a:t>
            </a:r>
          </a:p>
        </p:txBody>
      </p:sp>
      <p:sp>
        <p:nvSpPr>
          <p:cNvPr id="60" name="TextBox 60"/>
          <p:cNvSpPr/>
          <p:nvPr/>
        </p:nvSpPr>
        <p:spPr>
          <a:xfrm>
            <a:off x="9900000" y="5688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">
                <a:solidFill>
                  <a:srgbClr val="E94560"/>
                </a:solidFill>
                <a:latin typeface="Arial Black"/>
                <a:ea typeface="Arial Black"/>
              </a:rPr>
              <a:t>TOP 3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2E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2160000" cy="6858000"/>
          </a:xfrm>
          <a:prstGeom prst="rect">
            <a:avLst/>
          </a:prstGeom>
          <a:solidFill>
            <a:srgbClr val="E94560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0080000" y="0"/>
            <a:ext cx="2113200" cy="6858000"/>
          </a:xfrm>
          <a:prstGeom prst="rect">
            <a:avLst/>
          </a:prstGeom>
          <a:solidFill>
            <a:srgbClr val="0F3460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360000" y="36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720000" y="72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360000" y="72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720000" y="108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360000" y="108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720000" y="144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360000" y="144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720000" y="180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360000" y="180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720000" y="216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360000" y="216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720000" y="252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360000" y="252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720000" y="288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360000" y="288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720000" y="324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360000" y="324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720000" y="360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360000" y="360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20000" y="396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360000" y="396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720000" y="432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360000" y="432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720000" y="468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360000" y="468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720000" y="504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360000" y="504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TextBox 31"/>
          <p:cNvSpPr/>
          <p:nvPr/>
        </p:nvSpPr>
        <p:spPr>
          <a:xfrm>
            <a:off x="720000" y="540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TextBox 32"/>
          <p:cNvSpPr/>
          <p:nvPr/>
        </p:nvSpPr>
        <p:spPr>
          <a:xfrm>
            <a:off x="360000" y="5400000"/>
            <a:ext cx="126000" cy="126000"/>
          </a:xfrm>
          <a:prstGeom prst="ellipse">
            <a:avLst/>
          </a:prstGeom>
          <a:solidFill>
            <a:srgbClr val="E94560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TextBox 33"/>
          <p:cNvSpPr/>
          <p:nvPr/>
        </p:nvSpPr>
        <p:spPr>
          <a:xfrm>
            <a:off x="720000" y="5760000"/>
            <a:ext cx="90000" cy="90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2880000" y="54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>
                <a:solidFill>
                  <a:srgbClr val="E94560"/>
                </a:solidFill>
                <a:latin typeface="Arial Black"/>
                <a:ea typeface="Arial Black"/>
              </a:rPr>
              <a:t>FINANCIAL</a:t>
            </a:r>
          </a:p>
        </p:txBody>
      </p:sp>
      <p:sp>
        <p:nvSpPr>
          <p:cNvPr id="35" name="TextBox 35"/>
          <p:cNvSpPr/>
          <p:nvPr/>
        </p:nvSpPr>
        <p:spPr>
          <a:xfrm>
            <a:off x="2880000" y="1152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FFFFFF"/>
                </a:solidFill>
                <a:latin typeface="Microsoft YaHei"/>
                <a:ea typeface="Microsoft YaHei"/>
              </a:rPr>
              <a:t>财务数据</a:t>
            </a:r>
          </a:p>
        </p:txBody>
      </p:sp>
      <p:sp>
        <p:nvSpPr>
          <p:cNvPr id="36" name="TextBox 36"/>
          <p:cNvSpPr/>
          <p:nvPr/>
        </p:nvSpPr>
        <p:spPr>
          <a:xfrm>
            <a:off x="2880000" y="1656000"/>
            <a:ext cx="1800000" cy="36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2880000" y="1980000"/>
            <a:ext cx="7920000" cy="216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3240000" y="2160000"/>
            <a:ext cx="36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营收增长趋势 (单位: 万元)</a:t>
            </a:r>
          </a:p>
        </p:txBody>
      </p:sp>
      <p:sp>
        <p:nvSpPr>
          <p:cNvPr id="39" name="TextBox 39"/>
          <p:cNvSpPr/>
          <p:nvPr/>
        </p:nvSpPr>
        <p:spPr>
          <a:xfrm>
            <a:off x="3600000" y="2880000"/>
            <a:ext cx="720000" cy="900000"/>
          </a:xfrm>
          <a:prstGeom prst="rect">
            <a:avLst/>
          </a:prstGeom>
          <a:solidFill>
            <a:srgbClr val="E94560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5040000" y="2520000"/>
            <a:ext cx="720000" cy="1260000"/>
          </a:xfrm>
          <a:prstGeom prst="rect">
            <a:avLst/>
          </a:prstGeom>
          <a:solidFill>
            <a:srgbClr val="E9456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1" name="TextBox 41"/>
          <p:cNvSpPr/>
          <p:nvPr/>
        </p:nvSpPr>
        <p:spPr>
          <a:xfrm>
            <a:off x="6480000" y="2160000"/>
            <a:ext cx="720000" cy="1620000"/>
          </a:xfrm>
          <a:prstGeom prst="rect">
            <a:avLst/>
          </a:prstGeom>
          <a:solidFill>
            <a:srgbClr val="E94560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2" name="TextBox 42"/>
          <p:cNvSpPr/>
          <p:nvPr/>
        </p:nvSpPr>
        <p:spPr>
          <a:xfrm>
            <a:off x="7920000" y="2160000"/>
            <a:ext cx="720000" cy="1800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3" name="TextBox 43"/>
          <p:cNvSpPr/>
          <p:nvPr/>
        </p:nvSpPr>
        <p:spPr>
          <a:xfrm>
            <a:off x="3600000" y="3852000"/>
            <a:ext cx="72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B8B8D1"/>
                </a:solidFill>
                <a:latin typeface="Arial Black"/>
                <a:ea typeface="Arial Black"/>
              </a:rPr>
              <a:t>2023</a:t>
            </a:r>
          </a:p>
        </p:txBody>
      </p:sp>
      <p:sp>
        <p:nvSpPr>
          <p:cNvPr id="44" name="TextBox 44"/>
          <p:cNvSpPr/>
          <p:nvPr/>
        </p:nvSpPr>
        <p:spPr>
          <a:xfrm>
            <a:off x="5040000" y="3852000"/>
            <a:ext cx="72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B8B8D1"/>
                </a:solidFill>
                <a:latin typeface="Arial Black"/>
                <a:ea typeface="Arial Black"/>
              </a:rPr>
              <a:t>2024</a:t>
            </a:r>
          </a:p>
        </p:txBody>
      </p:sp>
      <p:sp>
        <p:nvSpPr>
          <p:cNvPr id="45" name="TextBox 45"/>
          <p:cNvSpPr/>
          <p:nvPr/>
        </p:nvSpPr>
        <p:spPr>
          <a:xfrm>
            <a:off x="6480000" y="3852000"/>
            <a:ext cx="72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B8B8D1"/>
                </a:solidFill>
                <a:latin typeface="Arial Black"/>
                <a:ea typeface="Arial Black"/>
              </a:rPr>
              <a:t>2025</a:t>
            </a:r>
          </a:p>
        </p:txBody>
      </p:sp>
      <p:sp>
        <p:nvSpPr>
          <p:cNvPr id="46" name="TextBox 46"/>
          <p:cNvSpPr/>
          <p:nvPr/>
        </p:nvSpPr>
        <p:spPr>
          <a:xfrm>
            <a:off x="7920000" y="3852000"/>
            <a:ext cx="72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E94560"/>
                </a:solidFill>
                <a:latin typeface="Arial Black"/>
                <a:ea typeface="Arial Black"/>
              </a:rPr>
              <a:t>2026E</a:t>
            </a:r>
          </a:p>
        </p:txBody>
      </p:sp>
      <p:sp>
        <p:nvSpPr>
          <p:cNvPr id="47" name="TextBox 47"/>
          <p:cNvSpPr/>
          <p:nvPr/>
        </p:nvSpPr>
        <p:spPr>
          <a:xfrm>
            <a:off x="3600000" y="2700000"/>
            <a:ext cx="720000" cy="144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Arial Black"/>
                <a:ea typeface="Arial Black"/>
              </a:rPr>
              <a:t>500</a:t>
            </a:r>
          </a:p>
        </p:txBody>
      </p:sp>
      <p:sp>
        <p:nvSpPr>
          <p:cNvPr id="48" name="TextBox 48"/>
          <p:cNvSpPr/>
          <p:nvPr/>
        </p:nvSpPr>
        <p:spPr>
          <a:xfrm>
            <a:off x="5040000" y="2340000"/>
            <a:ext cx="720000" cy="144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Arial Black"/>
                <a:ea typeface="Arial Black"/>
              </a:rPr>
              <a:t>1200</a:t>
            </a:r>
          </a:p>
        </p:txBody>
      </p:sp>
      <p:sp>
        <p:nvSpPr>
          <p:cNvPr id="49" name="TextBox 49"/>
          <p:cNvSpPr/>
          <p:nvPr/>
        </p:nvSpPr>
        <p:spPr>
          <a:xfrm>
            <a:off x="6480000" y="1980000"/>
            <a:ext cx="720000" cy="144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B8B8D1"/>
                </a:solidFill>
                <a:latin typeface="Arial Black"/>
                <a:ea typeface="Arial Black"/>
              </a:rPr>
              <a:t>2800</a:t>
            </a:r>
          </a:p>
        </p:txBody>
      </p:sp>
      <p:sp>
        <p:nvSpPr>
          <p:cNvPr id="50" name="TextBox 50"/>
          <p:cNvSpPr/>
          <p:nvPr/>
        </p:nvSpPr>
        <p:spPr>
          <a:xfrm>
            <a:off x="7920000" y="1980000"/>
            <a:ext cx="720000" cy="144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100">
                <a:solidFill>
                  <a:srgbClr val="E94560"/>
                </a:solidFill>
                <a:latin typeface="Arial Black"/>
                <a:ea typeface="Arial Black"/>
              </a:rPr>
              <a:t>5000</a:t>
            </a:r>
          </a:p>
        </p:txBody>
      </p:sp>
      <p:sp>
        <p:nvSpPr>
          <p:cNvPr id="51" name="TextBox 51"/>
          <p:cNvSpPr/>
          <p:nvPr/>
        </p:nvSpPr>
        <p:spPr>
          <a:xfrm>
            <a:off x="2880000" y="4320000"/>
            <a:ext cx="2340000" cy="1008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2" name="TextBox 52"/>
          <p:cNvSpPr/>
          <p:nvPr/>
        </p:nvSpPr>
        <p:spPr>
          <a:xfrm>
            <a:off x="2880000" y="4320000"/>
            <a:ext cx="2340000" cy="54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3" name="TextBox 53"/>
          <p:cNvSpPr/>
          <p:nvPr/>
        </p:nvSpPr>
        <p:spPr>
          <a:xfrm>
            <a:off x="3060000" y="450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毛利率</a:t>
            </a:r>
          </a:p>
        </p:txBody>
      </p:sp>
      <p:sp>
        <p:nvSpPr>
          <p:cNvPr id="54" name="TextBox 54"/>
          <p:cNvSpPr/>
          <p:nvPr/>
        </p:nvSpPr>
        <p:spPr>
          <a:xfrm>
            <a:off x="3060000" y="4788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94560"/>
                </a:solidFill>
                <a:latin typeface="Arial Black"/>
                <a:ea typeface="Arial Black"/>
              </a:rPr>
              <a:t>68%</a:t>
            </a:r>
          </a:p>
        </p:txBody>
      </p:sp>
      <p:sp>
        <p:nvSpPr>
          <p:cNvPr id="55" name="TextBox 55"/>
          <p:cNvSpPr/>
          <p:nvPr/>
        </p:nvSpPr>
        <p:spPr>
          <a:xfrm>
            <a:off x="5400000" y="4320000"/>
            <a:ext cx="2340000" cy="1008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6" name="TextBox 56"/>
          <p:cNvSpPr/>
          <p:nvPr/>
        </p:nvSpPr>
        <p:spPr>
          <a:xfrm>
            <a:off x="5400000" y="4320000"/>
            <a:ext cx="2340000" cy="54000"/>
          </a:xfrm>
          <a:prstGeom prst="rect">
            <a:avLst/>
          </a:prstGeom>
          <a:solidFill>
            <a:srgbClr val="0F34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7" name="TextBox 57"/>
          <p:cNvSpPr/>
          <p:nvPr/>
        </p:nvSpPr>
        <p:spPr>
          <a:xfrm>
            <a:off x="5580000" y="450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客户留存</a:t>
            </a:r>
          </a:p>
        </p:txBody>
      </p:sp>
      <p:sp>
        <p:nvSpPr>
          <p:cNvPr id="58" name="TextBox 58"/>
          <p:cNvSpPr/>
          <p:nvPr/>
        </p:nvSpPr>
        <p:spPr>
          <a:xfrm>
            <a:off x="5580000" y="4788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0F3460"/>
                </a:solidFill>
                <a:latin typeface="Arial Black"/>
                <a:ea typeface="Arial Black"/>
              </a:rPr>
              <a:t>92%</a:t>
            </a:r>
          </a:p>
        </p:txBody>
      </p:sp>
      <p:sp>
        <p:nvSpPr>
          <p:cNvPr id="59" name="TextBox 59"/>
          <p:cNvSpPr/>
          <p:nvPr/>
        </p:nvSpPr>
        <p:spPr>
          <a:xfrm>
            <a:off x="7920000" y="4320000"/>
            <a:ext cx="2340000" cy="1008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0" name="TextBox 60"/>
          <p:cNvSpPr/>
          <p:nvPr/>
        </p:nvSpPr>
        <p:spPr>
          <a:xfrm>
            <a:off x="7920000" y="4320000"/>
            <a:ext cx="2340000" cy="54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1" name="TextBox 61"/>
          <p:cNvSpPr/>
          <p:nvPr/>
        </p:nvSpPr>
        <p:spPr>
          <a:xfrm>
            <a:off x="8100000" y="450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LTV/CAC</a:t>
            </a:r>
          </a:p>
        </p:txBody>
      </p:sp>
      <p:sp>
        <p:nvSpPr>
          <p:cNvPr id="62" name="TextBox 62"/>
          <p:cNvSpPr/>
          <p:nvPr/>
        </p:nvSpPr>
        <p:spPr>
          <a:xfrm>
            <a:off x="8100000" y="4788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94560"/>
                </a:solidFill>
                <a:latin typeface="Arial Black"/>
                <a:ea typeface="Arial Black"/>
              </a:rPr>
              <a:t>5.8x</a:t>
            </a:r>
          </a:p>
        </p:txBody>
      </p:sp>
      <p:sp>
        <p:nvSpPr>
          <p:cNvPr id="63" name="TextBox 63"/>
          <p:cNvSpPr/>
          <p:nvPr/>
        </p:nvSpPr>
        <p:spPr>
          <a:xfrm>
            <a:off x="2880000" y="5472000"/>
            <a:ext cx="7920000" cy="90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4" name="TextBox 64"/>
          <p:cNvSpPr/>
          <p:nvPr/>
        </p:nvSpPr>
        <p:spPr>
          <a:xfrm>
            <a:off x="3240000" y="5760000"/>
            <a:ext cx="72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FFFFFF"/>
                </a:solidFill>
                <a:latin typeface="Microsoft YaHei"/>
                <a:ea typeface="Microsoft YaHei"/>
              </a:rPr>
              <a:t>盈利预测: 2026年实现盈利，预计净利润率15%+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2E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12193200" cy="2520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7920000" y="2520000"/>
            <a:ext cx="4273200" cy="4338000"/>
          </a:xfrm>
          <a:prstGeom prst="rect">
            <a:avLst/>
          </a:prstGeom>
          <a:solidFill>
            <a:srgbClr val="0F346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72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72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144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144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216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216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288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288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360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360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432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432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504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504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576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576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648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648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720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20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792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792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864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864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936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936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1008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1" name="TextBox 31"/>
          <p:cNvSpPr/>
          <p:nvPr/>
        </p:nvSpPr>
        <p:spPr>
          <a:xfrm>
            <a:off x="1008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2" name="TextBox 32"/>
          <p:cNvSpPr/>
          <p:nvPr/>
        </p:nvSpPr>
        <p:spPr>
          <a:xfrm>
            <a:off x="1080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3" name="TextBox 33"/>
          <p:cNvSpPr/>
          <p:nvPr/>
        </p:nvSpPr>
        <p:spPr>
          <a:xfrm>
            <a:off x="1080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TextBox 34"/>
          <p:cNvSpPr/>
          <p:nvPr/>
        </p:nvSpPr>
        <p:spPr>
          <a:xfrm>
            <a:off x="11520000" y="360000"/>
            <a:ext cx="144000" cy="144000"/>
          </a:xfrm>
          <a:prstGeom prst="ellipse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5" name="TextBox 35"/>
          <p:cNvSpPr/>
          <p:nvPr/>
        </p:nvSpPr>
        <p:spPr>
          <a:xfrm>
            <a:off x="11520000" y="1440000"/>
            <a:ext cx="108000" cy="108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TextBox 36"/>
          <p:cNvSpPr/>
          <p:nvPr/>
        </p:nvSpPr>
        <p:spPr>
          <a:xfrm>
            <a:off x="10800000" y="36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10800000" y="72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10800000" y="108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10800000" y="144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10800000" y="180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1" name="TextBox 41"/>
          <p:cNvSpPr/>
          <p:nvPr/>
        </p:nvSpPr>
        <p:spPr>
          <a:xfrm>
            <a:off x="10800000" y="216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2" name="TextBox 42"/>
          <p:cNvSpPr/>
          <p:nvPr/>
        </p:nvSpPr>
        <p:spPr>
          <a:xfrm>
            <a:off x="10800000" y="252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3" name="TextBox 43"/>
          <p:cNvSpPr/>
          <p:nvPr/>
        </p:nvSpPr>
        <p:spPr>
          <a:xfrm>
            <a:off x="10800000" y="288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4" name="TextBox 44"/>
          <p:cNvSpPr/>
          <p:nvPr/>
        </p:nvSpPr>
        <p:spPr>
          <a:xfrm>
            <a:off x="10800000" y="324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TextBox 45"/>
          <p:cNvSpPr/>
          <p:nvPr/>
        </p:nvSpPr>
        <p:spPr>
          <a:xfrm>
            <a:off x="10800000" y="360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6" name="TextBox 46"/>
          <p:cNvSpPr/>
          <p:nvPr/>
        </p:nvSpPr>
        <p:spPr>
          <a:xfrm>
            <a:off x="10800000" y="396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7" name="TextBox 47"/>
          <p:cNvSpPr/>
          <p:nvPr/>
        </p:nvSpPr>
        <p:spPr>
          <a:xfrm>
            <a:off x="10800000" y="432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8" name="TextBox 48"/>
          <p:cNvSpPr/>
          <p:nvPr/>
        </p:nvSpPr>
        <p:spPr>
          <a:xfrm>
            <a:off x="10800000" y="468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9" name="TextBox 49"/>
          <p:cNvSpPr/>
          <p:nvPr/>
        </p:nvSpPr>
        <p:spPr>
          <a:xfrm>
            <a:off x="10800000" y="504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0" name="TextBox 50"/>
          <p:cNvSpPr/>
          <p:nvPr/>
        </p:nvSpPr>
        <p:spPr>
          <a:xfrm>
            <a:off x="10800000" y="5400000"/>
            <a:ext cx="144000" cy="144000"/>
          </a:xfrm>
          <a:prstGeom prst="ellipse">
            <a:avLst/>
          </a:prstGeom>
          <a:solidFill>
            <a:srgbClr val="0F3460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1" name="TextBox 51"/>
          <p:cNvSpPr/>
          <p:nvPr/>
        </p:nvSpPr>
        <p:spPr>
          <a:xfrm>
            <a:off x="1440000" y="540000"/>
            <a:ext cx="540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Microsoft YaHei"/>
                <a:ea typeface="Microsoft YaHei"/>
              </a:rPr>
              <a:t>融资计划</a:t>
            </a:r>
          </a:p>
        </p:txBody>
      </p:sp>
      <p:sp>
        <p:nvSpPr>
          <p:cNvPr id="52" name="TextBox 52"/>
          <p:cNvSpPr/>
          <p:nvPr/>
        </p:nvSpPr>
        <p:spPr>
          <a:xfrm>
            <a:off x="1440000" y="1512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FFFFFF"/>
                </a:solidFill>
                <a:latin typeface="Arial Black"/>
                <a:ea typeface="Arial Black"/>
              </a:rPr>
              <a:t>FUNDRAISING</a:t>
            </a:r>
          </a:p>
        </p:txBody>
      </p:sp>
      <p:sp>
        <p:nvSpPr>
          <p:cNvPr id="53" name="TextBox 53"/>
          <p:cNvSpPr/>
          <p:nvPr/>
        </p:nvSpPr>
        <p:spPr>
          <a:xfrm>
            <a:off x="1440000" y="3060000"/>
            <a:ext cx="5040000" cy="306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4" name="TextBox 54"/>
          <p:cNvSpPr/>
          <p:nvPr/>
        </p:nvSpPr>
        <p:spPr>
          <a:xfrm>
            <a:off x="1440000" y="3060000"/>
            <a:ext cx="5040000" cy="72000"/>
          </a:xfrm>
          <a:prstGeom prst="rect">
            <a:avLst/>
          </a:prstGeom>
          <a:solidFill>
            <a:srgbClr val="E945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5" name="TextBox 55"/>
          <p:cNvSpPr/>
          <p:nvPr/>
        </p:nvSpPr>
        <p:spPr>
          <a:xfrm>
            <a:off x="1800000" y="3312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E94560"/>
                </a:solidFill>
                <a:latin typeface="Microsoft YaHei"/>
                <a:ea typeface="Microsoft YaHei"/>
              </a:rPr>
              <a:t>融资金额</a:t>
            </a:r>
          </a:p>
        </p:txBody>
      </p:sp>
      <p:sp>
        <p:nvSpPr>
          <p:cNvPr id="56" name="TextBox 56"/>
          <p:cNvSpPr/>
          <p:nvPr/>
        </p:nvSpPr>
        <p:spPr>
          <a:xfrm>
            <a:off x="1800000" y="3600000"/>
            <a:ext cx="4320000" cy="64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000">
                <a:solidFill>
                  <a:srgbClr val="FFFFFF"/>
                </a:solidFill>
                <a:latin typeface="Arial Black"/>
                <a:ea typeface="Arial Black"/>
              </a:rPr>
              <a:t>¥5,000万</a:t>
            </a:r>
          </a:p>
        </p:txBody>
      </p:sp>
      <p:sp>
        <p:nvSpPr>
          <p:cNvPr id="57" name="TextBox 57"/>
          <p:cNvSpPr/>
          <p:nvPr/>
        </p:nvSpPr>
        <p:spPr>
          <a:xfrm>
            <a:off x="1800000" y="4320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B8B8D1"/>
                </a:solidFill>
                <a:latin typeface="Microsoft YaHei"/>
                <a:ea typeface="Microsoft YaHei"/>
              </a:rPr>
              <a:t>出让股权: 10%</a:t>
            </a:r>
          </a:p>
        </p:txBody>
      </p:sp>
      <p:sp>
        <p:nvSpPr>
          <p:cNvPr id="58" name="TextBox 58"/>
          <p:cNvSpPr/>
          <p:nvPr/>
        </p:nvSpPr>
        <p:spPr>
          <a:xfrm>
            <a:off x="1800000" y="460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B8B8D1"/>
                </a:solidFill>
                <a:latin typeface="Microsoft YaHei"/>
                <a:ea typeface="Microsoft YaHei"/>
              </a:rPr>
              <a:t>投前估值: ¥4.5亿</a:t>
            </a:r>
          </a:p>
        </p:txBody>
      </p:sp>
      <p:sp>
        <p:nvSpPr>
          <p:cNvPr id="59" name="TextBox 59"/>
          <p:cNvSpPr/>
          <p:nvPr/>
        </p:nvSpPr>
        <p:spPr>
          <a:xfrm>
            <a:off x="1800000" y="504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E94560"/>
                </a:solidFill>
                <a:latin typeface="Microsoft YaHei"/>
                <a:ea typeface="Microsoft YaHei"/>
              </a:rPr>
              <a:t>资金用途</a:t>
            </a:r>
          </a:p>
        </p:txBody>
      </p:sp>
      <p:sp>
        <p:nvSpPr>
          <p:cNvPr id="60" name="TextBox 60"/>
          <p:cNvSpPr/>
          <p:nvPr/>
        </p:nvSpPr>
        <p:spPr>
          <a:xfrm>
            <a:off x="1800000" y="5328000"/>
            <a:ext cx="288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FFFFFF"/>
                </a:solidFill>
                <a:latin typeface="Microsoft YaHei"/>
                <a:ea typeface="Microsoft YaHei"/>
              </a:rPr>
              <a:t>产品研发 40%</a:t>
            </a:r>
          </a:p>
        </p:txBody>
      </p:sp>
      <p:sp>
        <p:nvSpPr>
          <p:cNvPr id="61" name="TextBox 61"/>
          <p:cNvSpPr/>
          <p:nvPr/>
        </p:nvSpPr>
        <p:spPr>
          <a:xfrm>
            <a:off x="1800000" y="5544000"/>
            <a:ext cx="288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市场拓展 35%</a:t>
            </a:r>
          </a:p>
        </p:txBody>
      </p:sp>
      <p:sp>
        <p:nvSpPr>
          <p:cNvPr id="62" name="TextBox 62"/>
          <p:cNvSpPr/>
          <p:nvPr/>
        </p:nvSpPr>
        <p:spPr>
          <a:xfrm>
            <a:off x="1800000" y="5760000"/>
            <a:ext cx="288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团队建设 25%</a:t>
            </a:r>
          </a:p>
        </p:txBody>
      </p:sp>
      <p:sp>
        <p:nvSpPr>
          <p:cNvPr id="63" name="TextBox 63"/>
          <p:cNvSpPr/>
          <p:nvPr/>
        </p:nvSpPr>
        <p:spPr>
          <a:xfrm>
            <a:off x="6840000" y="3060000"/>
            <a:ext cx="4320000" cy="3060000"/>
          </a:xfrm>
          <a:prstGeom prst="roundRect">
            <a:avLst/>
          </a:prstGeom>
          <a:solidFill>
            <a:srgbClr val="16213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4" name="TextBox 64"/>
          <p:cNvSpPr/>
          <p:nvPr/>
        </p:nvSpPr>
        <p:spPr>
          <a:xfrm>
            <a:off x="6840000" y="3060000"/>
            <a:ext cx="4320000" cy="72000"/>
          </a:xfrm>
          <a:prstGeom prst="rect">
            <a:avLst/>
          </a:prstGeom>
          <a:solidFill>
            <a:srgbClr val="0F346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5" name="TextBox 65"/>
          <p:cNvSpPr/>
          <p:nvPr/>
        </p:nvSpPr>
        <p:spPr>
          <a:xfrm>
            <a:off x="7200000" y="3312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0F3460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66" name="TextBox 66"/>
          <p:cNvSpPr/>
          <p:nvPr/>
        </p:nvSpPr>
        <p:spPr>
          <a:xfrm>
            <a:off x="7200000" y="3672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CEO</a:t>
            </a:r>
          </a:p>
        </p:txBody>
      </p:sp>
      <p:sp>
        <p:nvSpPr>
          <p:cNvPr id="67" name="TextBox 67"/>
          <p:cNvSpPr/>
          <p:nvPr/>
        </p:nvSpPr>
        <p:spPr>
          <a:xfrm>
            <a:off x="7200000" y="38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FFFFFF"/>
                </a:solidFill>
                <a:latin typeface="Microsoft YaHei"/>
                <a:ea typeface="Microsoft YaHei"/>
              </a:rPr>
              <a:t>张三 | zhang@company.com</a:t>
            </a:r>
          </a:p>
        </p:txBody>
      </p:sp>
      <p:sp>
        <p:nvSpPr>
          <p:cNvPr id="68" name="TextBox 68"/>
          <p:cNvSpPr/>
          <p:nvPr/>
        </p:nvSpPr>
        <p:spPr>
          <a:xfrm>
            <a:off x="7200000" y="432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电话</a:t>
            </a:r>
          </a:p>
        </p:txBody>
      </p:sp>
      <p:sp>
        <p:nvSpPr>
          <p:cNvPr id="69" name="TextBox 69"/>
          <p:cNvSpPr/>
          <p:nvPr/>
        </p:nvSpPr>
        <p:spPr>
          <a:xfrm>
            <a:off x="7200000" y="4536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FFFFFF"/>
                </a:solidFill>
                <a:latin typeface="Arial Black"/>
                <a:ea typeface="Arial Black"/>
              </a:rPr>
              <a:t>138-0000-0000</a:t>
            </a:r>
          </a:p>
        </p:txBody>
      </p:sp>
      <p:sp>
        <p:nvSpPr>
          <p:cNvPr id="70" name="TextBox 70"/>
          <p:cNvSpPr/>
          <p:nvPr/>
        </p:nvSpPr>
        <p:spPr>
          <a:xfrm>
            <a:off x="7200000" y="4968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B6B8D"/>
                </a:solidFill>
                <a:latin typeface="Microsoft YaHei"/>
                <a:ea typeface="Microsoft YaHei"/>
              </a:rPr>
              <a:t>地址</a:t>
            </a:r>
          </a:p>
        </p:txBody>
      </p:sp>
      <p:sp>
        <p:nvSpPr>
          <p:cNvPr id="71" name="TextBox 71"/>
          <p:cNvSpPr/>
          <p:nvPr/>
        </p:nvSpPr>
        <p:spPr>
          <a:xfrm>
            <a:off x="7200000" y="5184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B8B8D1"/>
                </a:solidFill>
                <a:latin typeface="Microsoft YaHei"/>
                <a:ea typeface="Microsoft YaHei"/>
              </a:rPr>
              <a:t>上海市浦东新区张江高科技园区</a:t>
            </a:r>
          </a:p>
        </p:txBody>
      </p:sp>
      <p:sp>
        <p:nvSpPr>
          <p:cNvPr id="72" name="TextBox 72"/>
          <p:cNvSpPr/>
          <p:nvPr/>
        </p:nvSpPr>
        <p:spPr>
          <a:xfrm>
            <a:off x="9720000" y="5400000"/>
            <a:ext cx="1080000" cy="1080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3" name="TextBox 73"/>
          <p:cNvSpPr/>
          <p:nvPr/>
        </p:nvSpPr>
        <p:spPr>
          <a:xfrm>
            <a:off x="9720000" y="5580000"/>
            <a:ext cx="1080000" cy="144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000">
                <a:solidFill>
                  <a:srgbClr val="6B6B8D"/>
                </a:solidFill>
                <a:latin typeface="Microsoft YaHei"/>
                <a:ea typeface="Microsoft YaHei"/>
              </a:rPr>
              <a:t>扫码关注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