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c036e3409cdf4366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68b3eda01efb46fa"/>
    <p:sldId id="257" r:id="Rfbd67cf8499140b2"/>
    <p:sldId id="258" r:id="Re0b176b5717b4cf9"/>
    <p:sldId id="259" r:id="R03c90551407541bd"/>
    <p:sldId id="260" r:id="Rab4a6ba7ac8c41cf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68b3eda01efb46fa" /><Relationship Type="http://schemas.openxmlformats.org/officeDocument/2006/relationships/slide" Target="/ppt/slides/slide2.xml" Id="Rfbd67cf8499140b2" /><Relationship Type="http://schemas.openxmlformats.org/officeDocument/2006/relationships/slide" Target="/ppt/slides/slide3.xml" Id="Re0b176b5717b4cf9" /><Relationship Type="http://schemas.openxmlformats.org/officeDocument/2006/relationships/slide" Target="/ppt/slides/slide4.xml" Id="R03c90551407541bd" /><Relationship Type="http://schemas.openxmlformats.org/officeDocument/2006/relationships/slide" Target="/ppt/slides/slide5.xml" Id="Rab4a6ba7ac8c41cf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b66799ef18b4f74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8dd7280d9264b0e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f938e3cddc14903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dc4c6bd36294355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27115f242d314343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16256af5c04fc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8b22c33387c4a8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3b826101f143e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c1d9ad5fc14e1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60557e608f4dee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panel-dark"/>
          <p:cNvSpPr/>
          <p:nvPr/>
        </p:nvSpPr>
        <p:spPr>
          <a:xfrm>
            <a:off x="0" y="0"/>
            <a:ext cx="5986800" cy="6858000"/>
          </a:xfrm>
          <a:prstGeom prst="rect">
            <a:avLst/>
          </a:prstGeom>
          <a:solidFill>
            <a:srgbClr val="2D3436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panel-warm"/>
          <p:cNvSpPr/>
          <p:nvPr/>
        </p:nvSpPr>
        <p:spPr>
          <a:xfrm>
            <a:off x="6094800" y="0"/>
            <a:ext cx="6098400" cy="6858000"/>
          </a:xfrm>
          <a:prstGeom prst="rect">
            <a:avLst/>
          </a:prstGeom>
          <a:solidFill>
            <a:srgbClr val="E17055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divider"/>
          <p:cNvSpPr/>
          <p:nvPr/>
        </p:nvSpPr>
        <p:spPr>
          <a:xfrm>
            <a:off x="5986800" y="0"/>
            <a:ext cx="108000" cy="6858000"/>
          </a:xfrm>
          <a:prstGeom prst="rect">
            <a:avLst/>
          </a:prstGeom>
          <a:solidFill>
            <a:srgbClr val="FFFFFF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accent-dot-1"/>
          <p:cNvSpPr/>
          <p:nvPr/>
        </p:nvSpPr>
        <p:spPr>
          <a:xfrm>
            <a:off x="720000" y="4680000"/>
            <a:ext cx="1080000" cy="1080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accent-dot-2"/>
          <p:cNvSpPr/>
          <p:nvPr/>
        </p:nvSpPr>
        <p:spPr>
          <a:xfrm>
            <a:off x="4320000" y="360000"/>
            <a:ext cx="720000" cy="720000"/>
          </a:xfrm>
          <a:prstGeom prst="ellipse">
            <a:avLst/>
          </a:prstGeom>
          <a:solidFill>
            <a:srgbClr val="E17055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accent-line"/>
          <p:cNvSpPr/>
          <p:nvPr/>
        </p:nvSpPr>
        <p:spPr>
          <a:xfrm>
            <a:off x="432000" y="3960000"/>
            <a:ext cx="2880000" cy="28800"/>
          </a:xfrm>
          <a:prstGeom prst="rect">
            <a:avLst/>
          </a:prstGeom>
          <a:solidFill>
            <a:srgbClr val="FFFFFF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432000" y="1080000"/>
            <a:ext cx="5040000" cy="21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 b="1">
                <a:solidFill>
                  <a:srgbClr val="FFFFFF"/>
                </a:solidFill>
                <a:latin typeface="Segoe UI Black"/>
                <a:ea typeface="Segoe UI Black"/>
              </a:rPr>
              <a:t>Form Follows</a:t>
            </a:r>
          </a:p>
          <a:p>
            <a:r>
              <a:rPr lang="en-US" sz="5400" b="1">
                <a:solidFill>
                  <a:srgbClr val="FFFFFF"/>
                </a:solidFill>
                <a:latin typeface="Segoe UI Black"/>
                <a:ea typeface="Segoe UI Black"/>
              </a:rPr>
              <a:t>Function</a:t>
            </a:r>
          </a:p>
        </p:txBody>
      </p:sp>
      <p:sp>
        <p:nvSpPr>
          <p:cNvPr id="9" name="!!hero-subtitle"/>
          <p:cNvSpPr/>
          <p:nvPr/>
        </p:nvSpPr>
        <p:spPr>
          <a:xfrm>
            <a:off x="432000" y="324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Segoe UI Light"/>
                <a:ea typeface="Segoe UI Light"/>
              </a:rPr>
              <a:t>Architecture Studio</a:t>
            </a:r>
          </a:p>
        </p:txBody>
      </p:sp>
      <p:sp>
        <p:nvSpPr>
          <p:cNvPr id="10" name="!!body-text"/>
          <p:cNvSpPr/>
          <p:nvPr/>
        </p:nvSpPr>
        <p:spPr>
          <a:xfrm>
            <a:off x="1296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1" name="!!stat-1-num"/>
          <p:cNvSpPr/>
          <p:nvPr/>
        </p:nvSpPr>
        <p:spPr>
          <a:xfrm>
            <a:off x="12960000" y="18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2" name="!!stat-1-label"/>
          <p:cNvSpPr/>
          <p:nvPr/>
        </p:nvSpPr>
        <p:spPr>
          <a:xfrm>
            <a:off x="1296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3" name="!!stat-2-num"/>
          <p:cNvSpPr/>
          <p:nvPr/>
        </p:nvSpPr>
        <p:spPr>
          <a:xfrm>
            <a:off x="1332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4" name="!!stat-2-label"/>
          <p:cNvSpPr/>
          <p:nvPr/>
        </p:nvSpPr>
        <p:spPr>
          <a:xfrm>
            <a:off x="13320000" y="18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5" name="!!stat-3-num"/>
          <p:cNvSpPr/>
          <p:nvPr/>
        </p:nvSpPr>
        <p:spPr>
          <a:xfrm>
            <a:off x="1332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6" name="!!stat-3-label"/>
          <p:cNvSpPr/>
          <p:nvPr/>
        </p:nvSpPr>
        <p:spPr>
          <a:xfrm>
            <a:off x="13320000" y="39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7" name="!!pillar-1"/>
          <p:cNvSpPr/>
          <p:nvPr/>
        </p:nvSpPr>
        <p:spPr>
          <a:xfrm>
            <a:off x="1368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8" name="!!pillar-2"/>
          <p:cNvSpPr/>
          <p:nvPr/>
        </p:nvSpPr>
        <p:spPr>
          <a:xfrm>
            <a:off x="13680000" y="18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9" name="!!pillar-3"/>
          <p:cNvSpPr/>
          <p:nvPr/>
        </p:nvSpPr>
        <p:spPr>
          <a:xfrm>
            <a:off x="1368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20" name="!!cta-text"/>
          <p:cNvSpPr/>
          <p:nvPr/>
        </p:nvSpPr>
        <p:spPr>
          <a:xfrm>
            <a:off x="13680000" y="39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panel-dark"/>
          <p:cNvSpPr/>
          <p:nvPr/>
        </p:nvSpPr>
        <p:spPr>
          <a:xfrm>
            <a:off x="0" y="0"/>
            <a:ext cx="12193200" cy="4694400"/>
          </a:xfrm>
          <a:prstGeom prst="rect">
            <a:avLst/>
          </a:prstGeom>
          <a:solidFill>
            <a:srgbClr val="2D3436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panel-warm"/>
          <p:cNvSpPr/>
          <p:nvPr/>
        </p:nvSpPr>
        <p:spPr>
          <a:xfrm>
            <a:off x="0" y="4802400"/>
            <a:ext cx="12193200" cy="2055600"/>
          </a:xfrm>
          <a:prstGeom prst="rect">
            <a:avLst/>
          </a:prstGeom>
          <a:solidFill>
            <a:srgbClr val="E17055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divider"/>
          <p:cNvSpPr/>
          <p:nvPr/>
        </p:nvSpPr>
        <p:spPr>
          <a:xfrm>
            <a:off x="0" y="4694400"/>
            <a:ext cx="12193200" cy="108000"/>
          </a:xfrm>
          <a:prstGeom prst="rect">
            <a:avLst/>
          </a:prstGeom>
          <a:solidFill>
            <a:srgbClr val="FFFFFF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accent-dot-1"/>
          <p:cNvSpPr/>
          <p:nvPr/>
        </p:nvSpPr>
        <p:spPr>
          <a:xfrm>
            <a:off x="10080000" y="360000"/>
            <a:ext cx="1080000" cy="1080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accent-dot-2"/>
          <p:cNvSpPr/>
          <p:nvPr/>
        </p:nvSpPr>
        <p:spPr>
          <a:xfrm>
            <a:off x="1440000" y="5220000"/>
            <a:ext cx="720000" cy="720000"/>
          </a:xfrm>
          <a:prstGeom prst="ellipse">
            <a:avLst/>
          </a:prstGeom>
          <a:solidFill>
            <a:srgbClr val="E17055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accent-line"/>
          <p:cNvSpPr/>
          <p:nvPr/>
        </p:nvSpPr>
        <p:spPr>
          <a:xfrm>
            <a:off x="7920000" y="1800000"/>
            <a:ext cx="2880000" cy="28800"/>
          </a:xfrm>
          <a:prstGeom prst="rect">
            <a:avLst/>
          </a:prstGeom>
          <a:solidFill>
            <a:srgbClr val="FFFFFF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720000" y="900000"/>
            <a:ext cx="10800000" cy="25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Segoe UI Black"/>
                <a:ea typeface="Segoe UI Black"/>
              </a:rPr>
              <a:t>Every Line Has</a:t>
            </a:r>
          </a:p>
          <a:p>
            <a:r>
              <a:rPr lang="en-US" sz="6400" b="1">
                <a:solidFill>
                  <a:srgbClr val="FFFFFF"/>
                </a:solidFill>
                <a:latin typeface="Segoe UI Black"/>
                <a:ea typeface="Segoe UI Black"/>
              </a:rPr>
              <a:t>a Purpose</a:t>
            </a:r>
          </a:p>
        </p:txBody>
      </p:sp>
      <p:sp>
        <p:nvSpPr>
          <p:cNvPr id="9" name="!!hero-subtitle"/>
          <p:cNvSpPr/>
          <p:nvPr/>
        </p:nvSpPr>
        <p:spPr>
          <a:xfrm>
            <a:off x="1296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0" name="!!body-text"/>
          <p:cNvSpPr/>
          <p:nvPr/>
        </p:nvSpPr>
        <p:spPr>
          <a:xfrm>
            <a:off x="1296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1" name="!!stat-1-num"/>
          <p:cNvSpPr/>
          <p:nvPr/>
        </p:nvSpPr>
        <p:spPr>
          <a:xfrm>
            <a:off x="12960000" y="18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2" name="!!stat-1-label"/>
          <p:cNvSpPr/>
          <p:nvPr/>
        </p:nvSpPr>
        <p:spPr>
          <a:xfrm>
            <a:off x="1296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3" name="!!stat-2-num"/>
          <p:cNvSpPr/>
          <p:nvPr/>
        </p:nvSpPr>
        <p:spPr>
          <a:xfrm>
            <a:off x="1332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4" name="!!stat-2-label"/>
          <p:cNvSpPr/>
          <p:nvPr/>
        </p:nvSpPr>
        <p:spPr>
          <a:xfrm>
            <a:off x="13320000" y="18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5" name="!!stat-3-num"/>
          <p:cNvSpPr/>
          <p:nvPr/>
        </p:nvSpPr>
        <p:spPr>
          <a:xfrm>
            <a:off x="1332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6" name="!!stat-3-label"/>
          <p:cNvSpPr/>
          <p:nvPr/>
        </p:nvSpPr>
        <p:spPr>
          <a:xfrm>
            <a:off x="13320000" y="39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7" name="!!pillar-1"/>
          <p:cNvSpPr/>
          <p:nvPr/>
        </p:nvSpPr>
        <p:spPr>
          <a:xfrm>
            <a:off x="1368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8" name="!!pillar-2"/>
          <p:cNvSpPr/>
          <p:nvPr/>
        </p:nvSpPr>
        <p:spPr>
          <a:xfrm>
            <a:off x="13680000" y="18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9" name="!!pillar-3"/>
          <p:cNvSpPr/>
          <p:nvPr/>
        </p:nvSpPr>
        <p:spPr>
          <a:xfrm>
            <a:off x="1368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20" name="!!cta-text"/>
          <p:cNvSpPr/>
          <p:nvPr/>
        </p:nvSpPr>
        <p:spPr>
          <a:xfrm>
            <a:off x="13680000" y="39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panel-dark"/>
          <p:cNvSpPr/>
          <p:nvPr/>
        </p:nvSpPr>
        <p:spPr>
          <a:xfrm>
            <a:off x="0" y="0"/>
            <a:ext cx="3657600" cy="6858000"/>
          </a:xfrm>
          <a:prstGeom prst="rect">
            <a:avLst/>
          </a:prstGeom>
          <a:solidFill>
            <a:srgbClr val="2D3436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panel-warm"/>
          <p:cNvSpPr/>
          <p:nvPr/>
        </p:nvSpPr>
        <p:spPr>
          <a:xfrm>
            <a:off x="3765600" y="0"/>
            <a:ext cx="8427600" cy="6858000"/>
          </a:xfrm>
          <a:prstGeom prst="rect">
            <a:avLst/>
          </a:prstGeom>
          <a:solidFill>
            <a:srgbClr val="E17055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divider"/>
          <p:cNvSpPr/>
          <p:nvPr/>
        </p:nvSpPr>
        <p:spPr>
          <a:xfrm>
            <a:off x="3657600" y="0"/>
            <a:ext cx="108000" cy="6858000"/>
          </a:xfrm>
          <a:prstGeom prst="rect">
            <a:avLst/>
          </a:prstGeom>
          <a:solidFill>
            <a:srgbClr val="FFFFFF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accent-dot-1"/>
          <p:cNvSpPr/>
          <p:nvPr/>
        </p:nvSpPr>
        <p:spPr>
          <a:xfrm>
            <a:off x="360000" y="5040000"/>
            <a:ext cx="1080000" cy="1080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accent-dot-2"/>
          <p:cNvSpPr/>
          <p:nvPr/>
        </p:nvSpPr>
        <p:spPr>
          <a:xfrm>
            <a:off x="10800000" y="5040000"/>
            <a:ext cx="720000" cy="720000"/>
          </a:xfrm>
          <a:prstGeom prst="ellipse">
            <a:avLst/>
          </a:prstGeom>
          <a:solidFill>
            <a:srgbClr val="E17055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accent-line"/>
          <p:cNvSpPr/>
          <p:nvPr/>
        </p:nvSpPr>
        <p:spPr>
          <a:xfrm>
            <a:off x="4320000" y="5760000"/>
            <a:ext cx="2880000" cy="28800"/>
          </a:xfrm>
          <a:prstGeom prst="rect">
            <a:avLst/>
          </a:prstGeom>
          <a:solidFill>
            <a:srgbClr val="FFFFFF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432000" y="720000"/>
            <a:ext cx="288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 b="1">
                <a:solidFill>
                  <a:srgbClr val="FFFFFF"/>
                </a:solidFill>
                <a:latin typeface="Segoe UI Black"/>
                <a:ea typeface="Segoe UI Black"/>
              </a:rPr>
              <a:t>Our</a:t>
            </a:r>
          </a:p>
          <a:p>
            <a:r>
              <a:rPr lang="en-US" sz="4000" b="1">
                <a:solidFill>
                  <a:srgbClr val="FFFFFF"/>
                </a:solidFill>
                <a:latin typeface="Segoe UI Black"/>
                <a:ea typeface="Segoe UI Black"/>
              </a:rPr>
              <a:t>Pillars</a:t>
            </a:r>
          </a:p>
        </p:txBody>
      </p:sp>
      <p:sp>
        <p:nvSpPr>
          <p:cNvPr id="9" name="!!hero-subtitle"/>
          <p:cNvSpPr/>
          <p:nvPr/>
        </p:nvSpPr>
        <p:spPr>
          <a:xfrm>
            <a:off x="432000" y="252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FFFFFF"/>
                </a:solidFill>
                <a:latin typeface="Segoe UI Light"/>
                <a:ea typeface="Segoe UI Light"/>
              </a:rPr>
              <a:t>Three ideas that drive everything we do</a:t>
            </a:r>
          </a:p>
        </p:txBody>
      </p:sp>
      <p:sp>
        <p:nvSpPr>
          <p:cNvPr id="10" name="!!body-text"/>
          <p:cNvSpPr/>
          <p:nvPr/>
        </p:nvSpPr>
        <p:spPr>
          <a:xfrm>
            <a:off x="1296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1" name="!!stat-1-num"/>
          <p:cNvSpPr/>
          <p:nvPr/>
        </p:nvSpPr>
        <p:spPr>
          <a:xfrm>
            <a:off x="12960000" y="18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2" name="!!stat-1-label"/>
          <p:cNvSpPr/>
          <p:nvPr/>
        </p:nvSpPr>
        <p:spPr>
          <a:xfrm>
            <a:off x="1296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3" name="!!stat-2-num"/>
          <p:cNvSpPr/>
          <p:nvPr/>
        </p:nvSpPr>
        <p:spPr>
          <a:xfrm>
            <a:off x="1332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4" name="!!stat-2-label"/>
          <p:cNvSpPr/>
          <p:nvPr/>
        </p:nvSpPr>
        <p:spPr>
          <a:xfrm>
            <a:off x="13320000" y="18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5" name="!!stat-3-num"/>
          <p:cNvSpPr/>
          <p:nvPr/>
        </p:nvSpPr>
        <p:spPr>
          <a:xfrm>
            <a:off x="1332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6" name="!!stat-3-label"/>
          <p:cNvSpPr/>
          <p:nvPr/>
        </p:nvSpPr>
        <p:spPr>
          <a:xfrm>
            <a:off x="13320000" y="39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7" name="!!pillar-1"/>
          <p:cNvSpPr/>
          <p:nvPr/>
        </p:nvSpPr>
        <p:spPr>
          <a:xfrm>
            <a:off x="4320000" y="90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Concept</a:t>
            </a:r>
          </a:p>
        </p:txBody>
      </p:sp>
      <p:sp>
        <p:nvSpPr>
          <p:cNvPr id="18" name="!!pillar-2"/>
          <p:cNvSpPr/>
          <p:nvPr/>
        </p:nvSpPr>
        <p:spPr>
          <a:xfrm>
            <a:off x="4320000" y="252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Build</a:t>
            </a:r>
          </a:p>
        </p:txBody>
      </p:sp>
      <p:sp>
        <p:nvSpPr>
          <p:cNvPr id="19" name="!!pillar-3"/>
          <p:cNvSpPr/>
          <p:nvPr/>
        </p:nvSpPr>
        <p:spPr>
          <a:xfrm>
            <a:off x="4320000" y="414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Live</a:t>
            </a:r>
          </a:p>
        </p:txBody>
      </p:sp>
      <p:sp>
        <p:nvSpPr>
          <p:cNvPr id="20" name="!!cta-text"/>
          <p:cNvSpPr/>
          <p:nvPr/>
        </p:nvSpPr>
        <p:spPr>
          <a:xfrm>
            <a:off x="13680000" y="39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panel-dark"/>
          <p:cNvSpPr/>
          <p:nvPr/>
        </p:nvSpPr>
        <p:spPr>
          <a:xfrm rot="-480000">
            <a:off x="0" y="0"/>
            <a:ext cx="10080000" cy="6858000"/>
          </a:xfrm>
          <a:prstGeom prst="rect">
            <a:avLst/>
          </a:prstGeom>
          <a:solidFill>
            <a:srgbClr val="2D3436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panel-warm"/>
          <p:cNvSpPr/>
          <p:nvPr/>
        </p:nvSpPr>
        <p:spPr>
          <a:xfrm rot="-480000">
            <a:off x="3600000" y="2160000"/>
            <a:ext cx="10080000" cy="6480000"/>
          </a:xfrm>
          <a:prstGeom prst="rect">
            <a:avLst/>
          </a:prstGeom>
          <a:solidFill>
            <a:srgbClr val="E17055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divider"/>
          <p:cNvSpPr/>
          <p:nvPr/>
        </p:nvSpPr>
        <p:spPr>
          <a:xfrm rot="-480000">
            <a:off x="2880000" y="1080000"/>
            <a:ext cx="108000" cy="7920000"/>
          </a:xfrm>
          <a:prstGeom prst="rect">
            <a:avLst/>
          </a:prstGeom>
          <a:solidFill>
            <a:srgbClr val="FFFFFF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accent-dot-1"/>
          <p:cNvSpPr/>
          <p:nvPr/>
        </p:nvSpPr>
        <p:spPr>
          <a:xfrm>
            <a:off x="1080000" y="720000"/>
            <a:ext cx="1080000" cy="1080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accent-dot-2"/>
          <p:cNvSpPr/>
          <p:nvPr/>
        </p:nvSpPr>
        <p:spPr>
          <a:xfrm>
            <a:off x="9360000" y="5040000"/>
            <a:ext cx="720000" cy="720000"/>
          </a:xfrm>
          <a:prstGeom prst="ellipse">
            <a:avLst/>
          </a:prstGeom>
          <a:solidFill>
            <a:srgbClr val="E17055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accent-line"/>
          <p:cNvSpPr/>
          <p:nvPr/>
        </p:nvSpPr>
        <p:spPr>
          <a:xfrm>
            <a:off x="720000" y="2880000"/>
            <a:ext cx="2880000" cy="28800"/>
          </a:xfrm>
          <a:prstGeom prst="rect">
            <a:avLst/>
          </a:prstGeom>
          <a:solidFill>
            <a:srgbClr val="FFFFFF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432000" y="360000"/>
            <a:ext cx="50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 b="1">
                <a:solidFill>
                  <a:srgbClr val="FFFFFF"/>
                </a:solidFill>
                <a:latin typeface="Segoe UI Black"/>
                <a:ea typeface="Segoe UI Black"/>
              </a:rPr>
              <a:t>Our Impact</a:t>
            </a:r>
          </a:p>
        </p:txBody>
      </p:sp>
      <p:sp>
        <p:nvSpPr>
          <p:cNvPr id="9" name="!!hero-subtitle"/>
          <p:cNvSpPr/>
          <p:nvPr/>
        </p:nvSpPr>
        <p:spPr>
          <a:xfrm>
            <a:off x="1296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0" name="!!body-text"/>
          <p:cNvSpPr/>
          <p:nvPr/>
        </p:nvSpPr>
        <p:spPr>
          <a:xfrm>
            <a:off x="1296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1" name="!!stat-1-num"/>
          <p:cNvSpPr/>
          <p:nvPr/>
        </p:nvSpPr>
        <p:spPr>
          <a:xfrm>
            <a:off x="432000" y="162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FFFF"/>
                </a:solidFill>
                <a:latin typeface="Segoe UI Black"/>
                <a:ea typeface="Segoe UI Black"/>
              </a:rPr>
              <a:t>85</a:t>
            </a:r>
          </a:p>
        </p:txBody>
      </p:sp>
      <p:sp>
        <p:nvSpPr>
          <p:cNvPr id="12" name="!!stat-1-label"/>
          <p:cNvSpPr/>
          <p:nvPr/>
        </p:nvSpPr>
        <p:spPr>
          <a:xfrm>
            <a:off x="432000" y="2700000"/>
            <a:ext cx="288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>Projects</a:t>
            </a:r>
          </a:p>
        </p:txBody>
      </p:sp>
      <p:sp>
        <p:nvSpPr>
          <p:cNvPr id="13" name="!!stat-2-num"/>
          <p:cNvSpPr/>
          <p:nvPr/>
        </p:nvSpPr>
        <p:spPr>
          <a:xfrm>
            <a:off x="432000" y="360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FFFF"/>
                </a:solidFill>
                <a:latin typeface="Segoe UI Black"/>
                <a:ea typeface="Segoe UI Black"/>
              </a:rPr>
              <a:t>12</a:t>
            </a:r>
          </a:p>
        </p:txBody>
      </p:sp>
      <p:sp>
        <p:nvSpPr>
          <p:cNvPr id="14" name="!!stat-2-label"/>
          <p:cNvSpPr/>
          <p:nvPr/>
        </p:nvSpPr>
        <p:spPr>
          <a:xfrm>
            <a:off x="432000" y="4680000"/>
            <a:ext cx="288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>Countries</a:t>
            </a:r>
          </a:p>
        </p:txBody>
      </p:sp>
      <p:sp>
        <p:nvSpPr>
          <p:cNvPr id="15" name="!!stat-3-num"/>
          <p:cNvSpPr/>
          <p:nvPr/>
        </p:nvSpPr>
        <p:spPr>
          <a:xfrm>
            <a:off x="7200000" y="360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FFFF"/>
                </a:solidFill>
                <a:latin typeface="Segoe UI Black"/>
                <a:ea typeface="Segoe UI Black"/>
              </a:rPr>
              <a:t>3</a:t>
            </a:r>
          </a:p>
        </p:txBody>
      </p:sp>
      <p:sp>
        <p:nvSpPr>
          <p:cNvPr id="16" name="!!stat-3-label"/>
          <p:cNvSpPr/>
          <p:nvPr/>
        </p:nvSpPr>
        <p:spPr>
          <a:xfrm>
            <a:off x="7200000" y="4680000"/>
            <a:ext cx="36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>Pritzker Nominations</a:t>
            </a:r>
          </a:p>
        </p:txBody>
      </p:sp>
      <p:sp>
        <p:nvSpPr>
          <p:cNvPr id="17" name="!!pillar-1"/>
          <p:cNvSpPr/>
          <p:nvPr/>
        </p:nvSpPr>
        <p:spPr>
          <a:xfrm>
            <a:off x="1368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8" name="!!pillar-2"/>
          <p:cNvSpPr/>
          <p:nvPr/>
        </p:nvSpPr>
        <p:spPr>
          <a:xfrm>
            <a:off x="13680000" y="18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9" name="!!pillar-3"/>
          <p:cNvSpPr/>
          <p:nvPr/>
        </p:nvSpPr>
        <p:spPr>
          <a:xfrm>
            <a:off x="1368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20" name="!!cta-text"/>
          <p:cNvSpPr/>
          <p:nvPr/>
        </p:nvSpPr>
        <p:spPr>
          <a:xfrm>
            <a:off x="13680000" y="39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panel-dark"/>
          <p:cNvSpPr/>
          <p:nvPr/>
        </p:nvSpPr>
        <p:spPr>
          <a:xfrm rot="0">
            <a:off x="0" y="0"/>
            <a:ext cx="12193200" cy="5486400"/>
          </a:xfrm>
          <a:prstGeom prst="rect">
            <a:avLst/>
          </a:prstGeom>
          <a:solidFill>
            <a:srgbClr val="2D3436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panel-warm"/>
          <p:cNvSpPr/>
          <p:nvPr/>
        </p:nvSpPr>
        <p:spPr>
          <a:xfrm rot="0">
            <a:off x="0" y="5594400"/>
            <a:ext cx="12193200" cy="1263600"/>
          </a:xfrm>
          <a:prstGeom prst="rect">
            <a:avLst/>
          </a:prstGeom>
          <a:solidFill>
            <a:srgbClr val="E17055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divider"/>
          <p:cNvSpPr/>
          <p:nvPr/>
        </p:nvSpPr>
        <p:spPr>
          <a:xfrm rot="0">
            <a:off x="0" y="5486400"/>
            <a:ext cx="12193200" cy="108000"/>
          </a:xfrm>
          <a:prstGeom prst="rect">
            <a:avLst/>
          </a:prstGeom>
          <a:solidFill>
            <a:srgbClr val="FFFFFF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accent-dot-1"/>
          <p:cNvSpPr/>
          <p:nvPr/>
        </p:nvSpPr>
        <p:spPr>
          <a:xfrm>
            <a:off x="10080000" y="720000"/>
            <a:ext cx="1080000" cy="1080000"/>
          </a:xfrm>
          <a:prstGeom prst="ellipse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accent-dot-2"/>
          <p:cNvSpPr/>
          <p:nvPr/>
        </p:nvSpPr>
        <p:spPr>
          <a:xfrm>
            <a:off x="720000" y="5760000"/>
            <a:ext cx="720000" cy="720000"/>
          </a:xfrm>
          <a:prstGeom prst="ellipse">
            <a:avLst/>
          </a:prstGeom>
          <a:solidFill>
            <a:srgbClr val="E17055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accent-line"/>
          <p:cNvSpPr/>
          <p:nvPr/>
        </p:nvSpPr>
        <p:spPr>
          <a:xfrm>
            <a:off x="3600000" y="2520000"/>
            <a:ext cx="2880000" cy="28800"/>
          </a:xfrm>
          <a:prstGeom prst="rect">
            <a:avLst/>
          </a:prstGeom>
          <a:solidFill>
            <a:srgbClr val="FFFFFF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720000" y="1080000"/>
            <a:ext cx="1080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Segoe UI Black"/>
                <a:ea typeface="Segoe UI Black"/>
              </a:rPr>
              <a:t>See Our Work</a:t>
            </a:r>
          </a:p>
        </p:txBody>
      </p:sp>
      <p:sp>
        <p:nvSpPr>
          <p:cNvPr id="9" name="!!hero-subtitle"/>
          <p:cNvSpPr/>
          <p:nvPr/>
        </p:nvSpPr>
        <p:spPr>
          <a:xfrm>
            <a:off x="720000" y="3060000"/>
            <a:ext cx="108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FFFFFF"/>
                </a:solidFill>
                <a:latin typeface="Segoe UI Light"/>
                <a:ea typeface="Segoe UI Light"/>
              </a:rPr>
              <a:t>architecture@studio.com</a:t>
            </a:r>
          </a:p>
        </p:txBody>
      </p:sp>
      <p:sp>
        <p:nvSpPr>
          <p:cNvPr id="10" name="!!body-text"/>
          <p:cNvSpPr/>
          <p:nvPr/>
        </p:nvSpPr>
        <p:spPr>
          <a:xfrm>
            <a:off x="1296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1" name="!!stat-1-num"/>
          <p:cNvSpPr/>
          <p:nvPr/>
        </p:nvSpPr>
        <p:spPr>
          <a:xfrm>
            <a:off x="12960000" y="18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2" name="!!stat-1-label"/>
          <p:cNvSpPr/>
          <p:nvPr/>
        </p:nvSpPr>
        <p:spPr>
          <a:xfrm>
            <a:off x="1296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3" name="!!stat-2-num"/>
          <p:cNvSpPr/>
          <p:nvPr/>
        </p:nvSpPr>
        <p:spPr>
          <a:xfrm>
            <a:off x="1332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4" name="!!stat-2-label"/>
          <p:cNvSpPr/>
          <p:nvPr/>
        </p:nvSpPr>
        <p:spPr>
          <a:xfrm>
            <a:off x="13320000" y="18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5" name="!!stat-3-num"/>
          <p:cNvSpPr/>
          <p:nvPr/>
        </p:nvSpPr>
        <p:spPr>
          <a:xfrm>
            <a:off x="1332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6" name="!!stat-3-label"/>
          <p:cNvSpPr/>
          <p:nvPr/>
        </p:nvSpPr>
        <p:spPr>
          <a:xfrm>
            <a:off x="13320000" y="39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  <a:latin typeface="Segoe UI Light"/>
                <a:ea typeface="Segoe UI Light"/>
              </a:rPr>
              <a:t/>
            </a:r>
          </a:p>
        </p:txBody>
      </p:sp>
      <p:sp>
        <p:nvSpPr>
          <p:cNvPr id="17" name="!!pillar-1"/>
          <p:cNvSpPr/>
          <p:nvPr/>
        </p:nvSpPr>
        <p:spPr>
          <a:xfrm>
            <a:off x="1368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8" name="!!pillar-2"/>
          <p:cNvSpPr/>
          <p:nvPr/>
        </p:nvSpPr>
        <p:spPr>
          <a:xfrm>
            <a:off x="13680000" y="18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19" name="!!pillar-3"/>
          <p:cNvSpPr/>
          <p:nvPr/>
        </p:nvSpPr>
        <p:spPr>
          <a:xfrm>
            <a:off x="1368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  <p:sp>
        <p:nvSpPr>
          <p:cNvPr id="20" name="!!cta-text"/>
          <p:cNvSpPr/>
          <p:nvPr/>
        </p:nvSpPr>
        <p:spPr>
          <a:xfrm>
            <a:off x="13680000" y="39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