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22af1cc69d54e63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7d86af3b320d44e7"/>
    <p:sldId id="257" r:id="R1290c8f60a464c56"/>
    <p:sldId id="258" r:id="R66b4a7a211f647c6"/>
    <p:sldId id="259" r:id="R8cd321eaafe745d2"/>
    <p:sldId id="260" r:id="Rc18be0e883994d4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7d86af3b320d44e7" /><Relationship Type="http://schemas.openxmlformats.org/officeDocument/2006/relationships/slide" Target="/ppt/slides/slide2.xml" Id="R1290c8f60a464c56" /><Relationship Type="http://schemas.openxmlformats.org/officeDocument/2006/relationships/slide" Target="/ppt/slides/slide3.xml" Id="R66b4a7a211f647c6" /><Relationship Type="http://schemas.openxmlformats.org/officeDocument/2006/relationships/slide" Target="/ppt/slides/slide4.xml" Id="R8cd321eaafe745d2" /><Relationship Type="http://schemas.openxmlformats.org/officeDocument/2006/relationships/slide" Target="/ppt/slides/slide5.xml" Id="Rc18be0e883994d4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fa65405aa8f4fd2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083771e444647f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d302a3f2cd490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66823dc5f8e450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4498305e55a24c6c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9bd94e67af40b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83d7d112c54bd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c74b2150b840d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65e0cd6d9549c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edbdff578b4ed6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1B3A5C"/>
        </a:solidFill>
      </p:bgPr>
    </p:bg>
    <p:spTree>
      <p:nvGrpSpPr>
        <p:cNvPr id="1" name=""/>
        <p:cNvGrpSpPr/>
        <p:nvPr/>
      </p:nvGrpSpPr>
      <p:grpSpPr/>
      <p:sp>
        <p:nvSpPr>
          <p:cNvPr id="2" name="!!grid-h1"/>
          <p:cNvSpPr/>
          <p:nvPr/>
        </p:nvSpPr>
        <p:spPr>
          <a:xfrm>
            <a:off x="0" y="144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rid-h2"/>
          <p:cNvSpPr/>
          <p:nvPr/>
        </p:nvSpPr>
        <p:spPr>
          <a:xfrm>
            <a:off x="0" y="306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grid-h3"/>
          <p:cNvSpPr/>
          <p:nvPr/>
        </p:nvSpPr>
        <p:spPr>
          <a:xfrm>
            <a:off x="0" y="468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grid-h4"/>
          <p:cNvSpPr/>
          <p:nvPr/>
        </p:nvSpPr>
        <p:spPr>
          <a:xfrm>
            <a:off x="0" y="630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grid-v1"/>
          <p:cNvSpPr/>
          <p:nvPr/>
        </p:nvSpPr>
        <p:spPr>
          <a:xfrm>
            <a:off x="216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grid-v2"/>
          <p:cNvSpPr/>
          <p:nvPr/>
        </p:nvSpPr>
        <p:spPr>
          <a:xfrm>
            <a:off x="432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grid-v3"/>
          <p:cNvSpPr/>
          <p:nvPr/>
        </p:nvSpPr>
        <p:spPr>
          <a:xfrm>
            <a:off x="792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grid-v4"/>
          <p:cNvSpPr/>
          <p:nvPr/>
        </p:nvSpPr>
        <p:spPr>
          <a:xfrm>
            <a:off x="1008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major-h"/>
          <p:cNvSpPr/>
          <p:nvPr/>
        </p:nvSpPr>
        <p:spPr>
          <a:xfrm>
            <a:off x="0" y="3780000"/>
            <a:ext cx="12240000" cy="144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major-v"/>
          <p:cNvSpPr/>
          <p:nvPr/>
        </p:nvSpPr>
        <p:spPr>
          <a:xfrm>
            <a:off x="6120000" y="0"/>
            <a:ext cx="14400" cy="68580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ot1"/>
          <p:cNvSpPr/>
          <p:nvPr/>
        </p:nvSpPr>
        <p:spPr>
          <a:xfrm>
            <a:off x="2070000" y="135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dot2"/>
          <p:cNvSpPr/>
          <p:nvPr/>
        </p:nvSpPr>
        <p:spPr>
          <a:xfrm>
            <a:off x="7830000" y="459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dot3"/>
          <p:cNvSpPr/>
          <p:nvPr/>
        </p:nvSpPr>
        <p:spPr>
          <a:xfrm>
            <a:off x="9990000" y="297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ring1"/>
          <p:cNvSpPr/>
          <p:nvPr/>
        </p:nvSpPr>
        <p:spPr>
          <a:xfrm>
            <a:off x="4104000" y="4464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ring2"/>
          <p:cNvSpPr/>
          <p:nvPr/>
        </p:nvSpPr>
        <p:spPr>
          <a:xfrm>
            <a:off x="9720000" y="5940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#s1-title"/>
          <p:cNvSpPr/>
          <p:nvPr/>
        </p:nvSpPr>
        <p:spPr>
          <a:xfrm>
            <a:off x="864000" y="1728000"/>
            <a:ext cx="8640000" cy="108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Courier New"/>
                <a:ea typeface="Courier New"/>
              </a:rPr>
              <a:t>AI Agent Platform</a:t>
            </a:r>
          </a:p>
        </p:txBody>
      </p:sp>
      <p:sp>
        <p:nvSpPr>
          <p:cNvPr id="18" name="!!#s1-subtitle"/>
          <p:cNvSpPr/>
          <p:nvPr/>
        </p:nvSpPr>
        <p:spPr>
          <a:xfrm>
            <a:off x="864000" y="2880000"/>
            <a:ext cx="6480000" cy="792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3600">
                <a:solidFill>
                  <a:srgbClr val="4A90D9"/>
                </a:solidFill>
                <a:latin typeface="Courier New"/>
                <a:ea typeface="Courier New"/>
              </a:rPr>
              <a:t>智能体平台发布</a:t>
            </a:r>
          </a:p>
        </p:txBody>
      </p:sp>
      <p:sp>
        <p:nvSpPr>
          <p:cNvPr id="19" name="!!#s1-tag"/>
          <p:cNvSpPr/>
          <p:nvPr/>
        </p:nvSpPr>
        <p:spPr>
          <a:xfrm>
            <a:off x="864000" y="3888000"/>
            <a:ext cx="6480000" cy="504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1800">
                <a:solidFill>
                  <a:srgbClr val="B8D0E8"/>
                </a:solidFill>
                <a:latin typeface="Inter"/>
                <a:ea typeface="Inter"/>
              </a:rPr>
              <a:t>构建 · 编排 · 部署 · 监控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B3A5C"/>
        </a:solidFill>
      </p:bgPr>
    </p:bg>
    <p:spTree>
      <p:nvGrpSpPr>
        <p:cNvPr id="1" name=""/>
        <p:cNvGrpSpPr/>
        <p:nvPr/>
      </p:nvGrpSpPr>
      <p:grpSpPr/>
      <p:sp>
        <p:nvSpPr>
          <p:cNvPr id="2" name="!!grid-h1"/>
          <p:cNvSpPr/>
          <p:nvPr/>
        </p:nvSpPr>
        <p:spPr>
          <a:xfrm>
            <a:off x="0" y="72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rid-h2"/>
          <p:cNvSpPr/>
          <p:nvPr/>
        </p:nvSpPr>
        <p:spPr>
          <a:xfrm>
            <a:off x="0" y="234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grid-h3"/>
          <p:cNvSpPr/>
          <p:nvPr/>
        </p:nvSpPr>
        <p:spPr>
          <a:xfrm>
            <a:off x="0" y="396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grid-h4"/>
          <p:cNvSpPr/>
          <p:nvPr/>
        </p:nvSpPr>
        <p:spPr>
          <a:xfrm>
            <a:off x="0" y="558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grid-v1"/>
          <p:cNvSpPr/>
          <p:nvPr/>
        </p:nvSpPr>
        <p:spPr>
          <a:xfrm>
            <a:off x="144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grid-v2"/>
          <p:cNvSpPr/>
          <p:nvPr/>
        </p:nvSpPr>
        <p:spPr>
          <a:xfrm>
            <a:off x="360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grid-v3"/>
          <p:cNvSpPr/>
          <p:nvPr/>
        </p:nvSpPr>
        <p:spPr>
          <a:xfrm>
            <a:off x="720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grid-v4"/>
          <p:cNvSpPr/>
          <p:nvPr/>
        </p:nvSpPr>
        <p:spPr>
          <a:xfrm>
            <a:off x="1080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major-h"/>
          <p:cNvSpPr/>
          <p:nvPr/>
        </p:nvSpPr>
        <p:spPr>
          <a:xfrm>
            <a:off x="0" y="3240000"/>
            <a:ext cx="12240000" cy="144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major-v"/>
          <p:cNvSpPr/>
          <p:nvPr/>
        </p:nvSpPr>
        <p:spPr>
          <a:xfrm>
            <a:off x="9000000" y="0"/>
            <a:ext cx="14400" cy="68580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ot1"/>
          <p:cNvSpPr/>
          <p:nvPr/>
        </p:nvSpPr>
        <p:spPr>
          <a:xfrm>
            <a:off x="3510000" y="225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dot2"/>
          <p:cNvSpPr/>
          <p:nvPr/>
        </p:nvSpPr>
        <p:spPr>
          <a:xfrm>
            <a:off x="10710000" y="549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dot3"/>
          <p:cNvSpPr/>
          <p:nvPr/>
        </p:nvSpPr>
        <p:spPr>
          <a:xfrm>
            <a:off x="7110000" y="63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ring1"/>
          <p:cNvSpPr/>
          <p:nvPr/>
        </p:nvSpPr>
        <p:spPr>
          <a:xfrm>
            <a:off x="1224000" y="5364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ring2"/>
          <p:cNvSpPr/>
          <p:nvPr/>
        </p:nvSpPr>
        <p:spPr>
          <a:xfrm>
            <a:off x="8784000" y="720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#s2-statement"/>
          <p:cNvSpPr/>
          <p:nvPr/>
        </p:nvSpPr>
        <p:spPr>
          <a:xfrm>
            <a:off x="1080000" y="1800000"/>
            <a:ext cx="1008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40000"/>
              </a:lnSpc>
            </a:pPr>
            <a:r>
              <a:rPr lang="en-US" sz="4800" b="1">
                <a:solidFill>
                  <a:srgbClr val="FFFFFF"/>
                </a:solidFill>
                <a:latin typeface="Courier New"/>
                <a:ea typeface="Courier New"/>
              </a:rPr>
              <a:t>每个企业都需要</a:t>
            </a:r>
          </a:p>
          <a:p>
            <a:pPr algn="ctr">
              <a:lnSpc>
                <a:spcPct val="140000"/>
              </a:lnSpc>
            </a:pPr>
            <a:r>
              <a:rPr lang="en-US" sz="4800" b="1">
                <a:solidFill>
                  <a:srgbClr val="FFFFFF"/>
                </a:solidFill>
                <a:latin typeface="Courier New"/>
                <a:ea typeface="Courier New"/>
              </a:rPr>
              <a:t>自己的智能体工厂</a:t>
            </a:r>
          </a:p>
        </p:txBody>
      </p:sp>
      <p:sp>
        <p:nvSpPr>
          <p:cNvPr id="18" name="!!#s2-desc"/>
          <p:cNvSpPr/>
          <p:nvPr/>
        </p:nvSpPr>
        <p:spPr>
          <a:xfrm>
            <a:off x="1800000" y="4320000"/>
            <a:ext cx="8640000" cy="576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1800">
                <a:solidFill>
                  <a:srgbClr val="B8D0E8"/>
                </a:solidFill>
                <a:latin typeface="Inter"/>
                <a:ea typeface="Inter"/>
              </a:rPr>
              <a:t>从手工搭建到工业化生产，AI Agent 正在重塑企业数字化底座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B3A5C"/>
        </a:solidFill>
      </p:bgPr>
    </p:bg>
    <p:spTree>
      <p:nvGrpSpPr>
        <p:cNvPr id="1" name=""/>
        <p:cNvGrpSpPr/>
        <p:nvPr/>
      </p:nvGrpSpPr>
      <p:grpSpPr/>
      <p:sp>
        <p:nvSpPr>
          <p:cNvPr id="2" name="!!grid-h1"/>
          <p:cNvSpPr/>
          <p:nvPr/>
        </p:nvSpPr>
        <p:spPr>
          <a:xfrm>
            <a:off x="0" y="1224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rid-h2"/>
          <p:cNvSpPr/>
          <p:nvPr/>
        </p:nvSpPr>
        <p:spPr>
          <a:xfrm>
            <a:off x="0" y="324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grid-h3"/>
          <p:cNvSpPr/>
          <p:nvPr/>
        </p:nvSpPr>
        <p:spPr>
          <a:xfrm>
            <a:off x="0" y="522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grid-h4"/>
          <p:cNvSpPr/>
          <p:nvPr/>
        </p:nvSpPr>
        <p:spPr>
          <a:xfrm>
            <a:off x="0" y="648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grid-v1"/>
          <p:cNvSpPr/>
          <p:nvPr/>
        </p:nvSpPr>
        <p:spPr>
          <a:xfrm>
            <a:off x="396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grid-v2"/>
          <p:cNvSpPr/>
          <p:nvPr/>
        </p:nvSpPr>
        <p:spPr>
          <a:xfrm>
            <a:off x="8136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grid-v3"/>
          <p:cNvSpPr/>
          <p:nvPr/>
        </p:nvSpPr>
        <p:spPr>
          <a:xfrm>
            <a:off x="288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grid-v4"/>
          <p:cNvSpPr/>
          <p:nvPr/>
        </p:nvSpPr>
        <p:spPr>
          <a:xfrm>
            <a:off x="1188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major-h"/>
          <p:cNvSpPr/>
          <p:nvPr/>
        </p:nvSpPr>
        <p:spPr>
          <a:xfrm>
            <a:off x="0" y="1224000"/>
            <a:ext cx="12240000" cy="14400"/>
          </a:xfrm>
          <a:prstGeom prst="rect">
            <a:avLst/>
          </a:prstGeom>
          <a:solidFill>
            <a:srgbClr val="4A90D9">
              <a:alpha val="4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major-v"/>
          <p:cNvSpPr/>
          <p:nvPr/>
        </p:nvSpPr>
        <p:spPr>
          <a:xfrm>
            <a:off x="216000" y="0"/>
            <a:ext cx="14400" cy="6858000"/>
          </a:xfrm>
          <a:prstGeom prst="rect">
            <a:avLst/>
          </a:prstGeom>
          <a:solidFill>
            <a:srgbClr val="4A90D9">
              <a:alpha val="4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ot1"/>
          <p:cNvSpPr/>
          <p:nvPr/>
        </p:nvSpPr>
        <p:spPr>
          <a:xfrm>
            <a:off x="3870000" y="315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dot2"/>
          <p:cNvSpPr/>
          <p:nvPr/>
        </p:nvSpPr>
        <p:spPr>
          <a:xfrm>
            <a:off x="8046000" y="513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dot3"/>
          <p:cNvSpPr/>
          <p:nvPr/>
        </p:nvSpPr>
        <p:spPr>
          <a:xfrm>
            <a:off x="11790000" y="1134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ring1"/>
          <p:cNvSpPr/>
          <p:nvPr/>
        </p:nvSpPr>
        <p:spPr>
          <a:xfrm>
            <a:off x="2664000" y="6120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ring2"/>
          <p:cNvSpPr/>
          <p:nvPr/>
        </p:nvSpPr>
        <p:spPr>
          <a:xfrm>
            <a:off x="11664000" y="2880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#s3-title"/>
          <p:cNvSpPr/>
          <p:nvPr/>
        </p:nvSpPr>
        <p:spPr>
          <a:xfrm>
            <a:off x="432000" y="288000"/>
            <a:ext cx="72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3600" b="1">
                <a:solidFill>
                  <a:srgbClr val="FFFFFF"/>
                </a:solidFill>
                <a:latin typeface="Courier New"/>
                <a:ea typeface="Courier New"/>
              </a:rPr>
              <a:t>平台三大核心支柱</a:t>
            </a:r>
          </a:p>
        </p:txBody>
      </p:sp>
      <p:sp>
        <p:nvSpPr>
          <p:cNvPr id="18" name="!!#s3-box1-bg"/>
          <p:cNvSpPr/>
          <p:nvPr/>
        </p:nvSpPr>
        <p:spPr>
          <a:xfrm>
            <a:off x="432000" y="1512000"/>
            <a:ext cx="3528000" cy="4536000"/>
          </a:xfrm>
          <a:prstGeom prst="rect">
            <a:avLst/>
          </a:prstGeom>
          <a:solidFill>
            <a:srgbClr val="2C5F8A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3-box1-title"/>
          <p:cNvSpPr/>
          <p:nvPr/>
        </p:nvSpPr>
        <p:spPr>
          <a:xfrm>
            <a:off x="648000" y="1728000"/>
            <a:ext cx="3096000" cy="576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2200" b="1">
                <a:solidFill>
                  <a:srgbClr val="4A90D9"/>
                </a:solidFill>
                <a:latin typeface="Courier New"/>
                <a:ea typeface="Courier New"/>
              </a:rPr>
              <a:t>智能编排引擎</a:t>
            </a:r>
          </a:p>
        </p:txBody>
      </p:sp>
      <p:sp>
        <p:nvSpPr>
          <p:cNvPr id="20" name="!!#s3-box1-desc"/>
          <p:cNvSpPr/>
          <p:nvPr/>
        </p:nvSpPr>
        <p:spPr>
          <a:xfrm>
            <a:off x="648000" y="2448000"/>
            <a:ext cx="3096000" cy="3240000"/>
          </a:xfrm>
          <a:prstGeom prst="rect">
            <a:avLst/>
          </a:prstGeom>
          <a:noFill/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可视化工作流设计器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多 Agent 协作拓扑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动态任务路由与分发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实时调试与回放</a:t>
            </a:r>
          </a:p>
        </p:txBody>
      </p:sp>
      <p:sp>
        <p:nvSpPr>
          <p:cNvPr id="21" name="!!#s3-box2-bg"/>
          <p:cNvSpPr/>
          <p:nvPr/>
        </p:nvSpPr>
        <p:spPr>
          <a:xfrm>
            <a:off x="4392000" y="1512000"/>
            <a:ext cx="3528000" cy="4536000"/>
          </a:xfrm>
          <a:prstGeom prst="rect">
            <a:avLst/>
          </a:prstGeom>
          <a:solidFill>
            <a:srgbClr val="2C5F8A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3-box2-title"/>
          <p:cNvSpPr/>
          <p:nvPr/>
        </p:nvSpPr>
        <p:spPr>
          <a:xfrm>
            <a:off x="4608000" y="1728000"/>
            <a:ext cx="3096000" cy="576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2200" b="1">
                <a:solidFill>
                  <a:srgbClr val="4A90D9"/>
                </a:solidFill>
                <a:latin typeface="Courier New"/>
                <a:ea typeface="Courier New"/>
              </a:rPr>
              <a:t>全栈工具集成</a:t>
            </a:r>
          </a:p>
        </p:txBody>
      </p:sp>
      <p:sp>
        <p:nvSpPr>
          <p:cNvPr id="23" name="!!#s3-box2-desc"/>
          <p:cNvSpPr/>
          <p:nvPr/>
        </p:nvSpPr>
        <p:spPr>
          <a:xfrm>
            <a:off x="4608000" y="2448000"/>
            <a:ext cx="3096000" cy="3240000"/>
          </a:xfrm>
          <a:prstGeom prst="rect">
            <a:avLst/>
          </a:prstGeom>
          <a:noFill/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200+ 预置工具连接器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API / SDK / 插件三模式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安全沙箱执行环境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统一身份与权限管理</a:t>
            </a:r>
          </a:p>
        </p:txBody>
      </p:sp>
      <p:sp>
        <p:nvSpPr>
          <p:cNvPr id="24" name="!!#s3-box3-bg"/>
          <p:cNvSpPr/>
          <p:nvPr/>
        </p:nvSpPr>
        <p:spPr>
          <a:xfrm>
            <a:off x="8352000" y="1512000"/>
            <a:ext cx="3528000" cy="4536000"/>
          </a:xfrm>
          <a:prstGeom prst="rect">
            <a:avLst/>
          </a:prstGeom>
          <a:solidFill>
            <a:srgbClr val="2C5F8A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3-box3-title"/>
          <p:cNvSpPr/>
          <p:nvPr/>
        </p:nvSpPr>
        <p:spPr>
          <a:xfrm>
            <a:off x="8568000" y="1728000"/>
            <a:ext cx="3096000" cy="576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2200" b="1">
                <a:solidFill>
                  <a:srgbClr val="4A90D9"/>
                </a:solidFill>
                <a:latin typeface="Courier New"/>
                <a:ea typeface="Courier New"/>
              </a:rPr>
              <a:t>企业级可观测</a:t>
            </a:r>
          </a:p>
        </p:txBody>
      </p:sp>
      <p:sp>
        <p:nvSpPr>
          <p:cNvPr id="26" name="!!#s3-box3-desc"/>
          <p:cNvSpPr/>
          <p:nvPr/>
        </p:nvSpPr>
        <p:spPr>
          <a:xfrm>
            <a:off x="8568000" y="2448000"/>
            <a:ext cx="3096000" cy="3240000"/>
          </a:xfrm>
          <a:prstGeom prst="rect">
            <a:avLst/>
          </a:prstGeom>
          <a:noFill/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全链路 Trace 追踪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Token 成本实时仪表盘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质量评分与 SLA 告警</a:t>
            </a:r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· 合规审计日志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B3A5C"/>
        </a:solidFill>
      </p:bgPr>
    </p:bg>
    <p:spTree>
      <p:nvGrpSpPr>
        <p:cNvPr id="1" name=""/>
        <p:cNvGrpSpPr/>
        <p:nvPr/>
      </p:nvGrpSpPr>
      <p:grpSpPr/>
      <p:sp>
        <p:nvSpPr>
          <p:cNvPr id="2" name="!!grid-h1"/>
          <p:cNvSpPr/>
          <p:nvPr/>
        </p:nvSpPr>
        <p:spPr>
          <a:xfrm>
            <a:off x="0" y="180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rid-h2"/>
          <p:cNvSpPr/>
          <p:nvPr/>
        </p:nvSpPr>
        <p:spPr>
          <a:xfrm>
            <a:off x="0" y="360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grid-h3"/>
          <p:cNvSpPr/>
          <p:nvPr/>
        </p:nvSpPr>
        <p:spPr>
          <a:xfrm>
            <a:off x="0" y="540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grid-h4"/>
          <p:cNvSpPr/>
          <p:nvPr/>
        </p:nvSpPr>
        <p:spPr>
          <a:xfrm>
            <a:off x="0" y="360000"/>
            <a:ext cx="12240000" cy="72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grid-v1"/>
          <p:cNvSpPr/>
          <p:nvPr/>
        </p:nvSpPr>
        <p:spPr>
          <a:xfrm>
            <a:off x="576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grid-v2"/>
          <p:cNvSpPr/>
          <p:nvPr/>
        </p:nvSpPr>
        <p:spPr>
          <a:xfrm>
            <a:off x="936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grid-v3"/>
          <p:cNvSpPr/>
          <p:nvPr/>
        </p:nvSpPr>
        <p:spPr>
          <a:xfrm>
            <a:off x="180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grid-v4"/>
          <p:cNvSpPr/>
          <p:nvPr/>
        </p:nvSpPr>
        <p:spPr>
          <a:xfrm>
            <a:off x="11520000" y="0"/>
            <a:ext cx="7200" cy="6858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major-h"/>
          <p:cNvSpPr/>
          <p:nvPr/>
        </p:nvSpPr>
        <p:spPr>
          <a:xfrm>
            <a:off x="0" y="2700000"/>
            <a:ext cx="12240000" cy="144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major-v"/>
          <p:cNvSpPr/>
          <p:nvPr/>
        </p:nvSpPr>
        <p:spPr>
          <a:xfrm>
            <a:off x="5760000" y="0"/>
            <a:ext cx="14400" cy="68580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ot1"/>
          <p:cNvSpPr/>
          <p:nvPr/>
        </p:nvSpPr>
        <p:spPr>
          <a:xfrm>
            <a:off x="5670000" y="171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dot2"/>
          <p:cNvSpPr/>
          <p:nvPr/>
        </p:nvSpPr>
        <p:spPr>
          <a:xfrm>
            <a:off x="9270000" y="531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dot3"/>
          <p:cNvSpPr/>
          <p:nvPr/>
        </p:nvSpPr>
        <p:spPr>
          <a:xfrm>
            <a:off x="1710000" y="27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ring1"/>
          <p:cNvSpPr/>
          <p:nvPr/>
        </p:nvSpPr>
        <p:spPr>
          <a:xfrm>
            <a:off x="11304000" y="3384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ring2"/>
          <p:cNvSpPr/>
          <p:nvPr/>
        </p:nvSpPr>
        <p:spPr>
          <a:xfrm>
            <a:off x="5544000" y="5184000"/>
            <a:ext cx="540000" cy="540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#s4-bg1"/>
          <p:cNvSpPr/>
          <p:nvPr/>
        </p:nvSpPr>
        <p:spPr>
          <a:xfrm>
            <a:off x="432000" y="720000"/>
            <a:ext cx="4680000" cy="5220000"/>
          </a:xfrm>
          <a:prstGeom prst="rect">
            <a:avLst/>
          </a:prstGeom>
          <a:solidFill>
            <a:srgbClr val="2C5F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4-bg2"/>
          <p:cNvSpPr/>
          <p:nvPr/>
        </p:nvSpPr>
        <p:spPr>
          <a:xfrm>
            <a:off x="6480000" y="1080000"/>
            <a:ext cx="5040000" cy="2160000"/>
          </a:xfrm>
          <a:prstGeom prst="rect">
            <a:avLst/>
          </a:prstGeom>
          <a:solidFill>
            <a:srgbClr val="2C5F8A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4-num1"/>
          <p:cNvSpPr/>
          <p:nvPr/>
        </p:nvSpPr>
        <p:spPr>
          <a:xfrm>
            <a:off x="720000" y="1080000"/>
            <a:ext cx="3960000" cy="1296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7200" b="1">
                <a:solidFill>
                  <a:srgbClr val="FFFFFF"/>
                </a:solidFill>
                <a:latin typeface="Courier New"/>
                <a:ea typeface="Courier New"/>
              </a:rPr>
              <a:t>10,000+</a:t>
            </a:r>
          </a:p>
        </p:txBody>
      </p:sp>
      <p:sp>
        <p:nvSpPr>
          <p:cNvPr id="20" name="!!#s4-label1"/>
          <p:cNvSpPr/>
          <p:nvPr/>
        </p:nvSpPr>
        <p:spPr>
          <a:xfrm>
            <a:off x="720000" y="2376000"/>
            <a:ext cx="3960000" cy="504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1800">
                <a:solidFill>
                  <a:srgbClr val="B8D0E8"/>
                </a:solidFill>
                <a:latin typeface="Inter"/>
                <a:ea typeface="Inter"/>
              </a:rPr>
              <a:t>智能体已部署上线</a:t>
            </a:r>
          </a:p>
        </p:txBody>
      </p:sp>
      <p:sp>
        <p:nvSpPr>
          <p:cNvPr id="21" name="!!#s4-num2"/>
          <p:cNvSpPr/>
          <p:nvPr/>
        </p:nvSpPr>
        <p:spPr>
          <a:xfrm>
            <a:off x="720000" y="3420000"/>
            <a:ext cx="3960000" cy="108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5200" b="1">
                <a:solidFill>
                  <a:srgbClr val="4A90D9"/>
                </a:solidFill>
                <a:latin typeface="Courier New"/>
                <a:ea typeface="Courier New"/>
              </a:rPr>
              <a:t>99.95%</a:t>
            </a:r>
          </a:p>
        </p:txBody>
      </p:sp>
      <p:sp>
        <p:nvSpPr>
          <p:cNvPr id="22" name="!!#s4-label2"/>
          <p:cNvSpPr/>
          <p:nvPr/>
        </p:nvSpPr>
        <p:spPr>
          <a:xfrm>
            <a:off x="720000" y="4500000"/>
            <a:ext cx="3960000" cy="432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平台可用性 SLA</a:t>
            </a:r>
          </a:p>
        </p:txBody>
      </p:sp>
      <p:sp>
        <p:nvSpPr>
          <p:cNvPr id="23" name="!!#s4-num3"/>
          <p:cNvSpPr/>
          <p:nvPr/>
        </p:nvSpPr>
        <p:spPr>
          <a:xfrm>
            <a:off x="6840000" y="1440000"/>
            <a:ext cx="4320000" cy="1008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Courier New"/>
                <a:ea typeface="Courier New"/>
              </a:rPr>
              <a:t>3.2x</a:t>
            </a:r>
          </a:p>
        </p:txBody>
      </p:sp>
      <p:sp>
        <p:nvSpPr>
          <p:cNvPr id="24" name="!!#s4-label3"/>
          <p:cNvSpPr/>
          <p:nvPr/>
        </p:nvSpPr>
        <p:spPr>
          <a:xfrm>
            <a:off x="6840000" y="2448000"/>
            <a:ext cx="4320000" cy="432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开发效率提升</a:t>
            </a:r>
          </a:p>
        </p:txBody>
      </p:sp>
      <p:sp>
        <p:nvSpPr>
          <p:cNvPr id="25" name="!!#s4-num4"/>
          <p:cNvSpPr/>
          <p:nvPr/>
        </p:nvSpPr>
        <p:spPr>
          <a:xfrm>
            <a:off x="6840000" y="3960000"/>
            <a:ext cx="4320000" cy="1008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4400" b="1">
                <a:solidFill>
                  <a:srgbClr val="4A90D9"/>
                </a:solidFill>
                <a:latin typeface="Courier New"/>
                <a:ea typeface="Courier New"/>
              </a:rPr>
              <a:t>&lt;60s</a:t>
            </a:r>
          </a:p>
        </p:txBody>
      </p:sp>
      <p:sp>
        <p:nvSpPr>
          <p:cNvPr id="26" name="!!#s4-label4"/>
          <p:cNvSpPr/>
          <p:nvPr/>
        </p:nvSpPr>
        <p:spPr>
          <a:xfrm>
            <a:off x="6840000" y="4968000"/>
            <a:ext cx="4320000" cy="432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平均任务响应时间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B3A5C"/>
        </a:solidFill>
      </p:bgPr>
    </p:bg>
    <p:spTree>
      <p:nvGrpSpPr>
        <p:cNvPr id="1" name=""/>
        <p:cNvGrpSpPr/>
        <p:nvPr/>
      </p:nvGrpSpPr>
      <p:grpSpPr/>
      <p:sp>
        <p:nvSpPr>
          <p:cNvPr id="2" name="!!grid-h1"/>
          <p:cNvSpPr/>
          <p:nvPr/>
        </p:nvSpPr>
        <p:spPr>
          <a:xfrm>
            <a:off x="0" y="108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rid-h2"/>
          <p:cNvSpPr/>
          <p:nvPr/>
        </p:nvSpPr>
        <p:spPr>
          <a:xfrm>
            <a:off x="0" y="270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grid-h3"/>
          <p:cNvSpPr/>
          <p:nvPr/>
        </p:nvSpPr>
        <p:spPr>
          <a:xfrm>
            <a:off x="0" y="432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grid-h4"/>
          <p:cNvSpPr/>
          <p:nvPr/>
        </p:nvSpPr>
        <p:spPr>
          <a:xfrm>
            <a:off x="0" y="5940000"/>
            <a:ext cx="12240000" cy="72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grid-v1"/>
          <p:cNvSpPr/>
          <p:nvPr/>
        </p:nvSpPr>
        <p:spPr>
          <a:xfrm>
            <a:off x="252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grid-v2"/>
          <p:cNvSpPr/>
          <p:nvPr/>
        </p:nvSpPr>
        <p:spPr>
          <a:xfrm>
            <a:off x="504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grid-v3"/>
          <p:cNvSpPr/>
          <p:nvPr/>
        </p:nvSpPr>
        <p:spPr>
          <a:xfrm>
            <a:off x="720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grid-v4"/>
          <p:cNvSpPr/>
          <p:nvPr/>
        </p:nvSpPr>
        <p:spPr>
          <a:xfrm>
            <a:off x="9720000" y="0"/>
            <a:ext cx="7200" cy="6858000"/>
          </a:xfrm>
          <a:prstGeom prst="rect">
            <a:avLst/>
          </a:prstGeom>
          <a:solidFill>
            <a:srgbClr val="FFFFFF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major-h"/>
          <p:cNvSpPr/>
          <p:nvPr/>
        </p:nvSpPr>
        <p:spPr>
          <a:xfrm>
            <a:off x="0" y="4320000"/>
            <a:ext cx="12240000" cy="144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major-v"/>
          <p:cNvSpPr/>
          <p:nvPr/>
        </p:nvSpPr>
        <p:spPr>
          <a:xfrm>
            <a:off x="5040000" y="0"/>
            <a:ext cx="14400" cy="6858000"/>
          </a:xfrm>
          <a:prstGeom prst="rect">
            <a:avLst/>
          </a:prstGeom>
          <a:solidFill>
            <a:srgbClr val="4A90D9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ot1"/>
          <p:cNvSpPr/>
          <p:nvPr/>
        </p:nvSpPr>
        <p:spPr>
          <a:xfrm>
            <a:off x="2430000" y="99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dot2"/>
          <p:cNvSpPr/>
          <p:nvPr/>
        </p:nvSpPr>
        <p:spPr>
          <a:xfrm>
            <a:off x="9630000" y="423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dot3"/>
          <p:cNvSpPr/>
          <p:nvPr/>
        </p:nvSpPr>
        <p:spPr>
          <a:xfrm>
            <a:off x="4950000" y="5850000"/>
            <a:ext cx="180000" cy="180000"/>
          </a:xfrm>
          <a:prstGeom prst="ellipse">
            <a:avLst/>
          </a:prstGeom>
          <a:solidFill>
            <a:srgbClr val="4A90D9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ring1"/>
          <p:cNvSpPr/>
          <p:nvPr/>
        </p:nvSpPr>
        <p:spPr>
          <a:xfrm>
            <a:off x="6984000" y="864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ring2"/>
          <p:cNvSpPr/>
          <p:nvPr/>
        </p:nvSpPr>
        <p:spPr>
          <a:xfrm>
            <a:off x="2304000" y="5544000"/>
            <a:ext cx="432000" cy="432000"/>
          </a:xfrm>
          <a:prstGeom prst="ellipse">
            <a:avLst/>
          </a:prstGeom>
          <a:solidFill>
            <a:srgbClr val="1B3A5C">
              <a:alpha val="60000"/>
            </a:srgbClr>
          </a:solidFill>
          <a:ln w="9525">
            <a:solidFill>
              <a:srgbClr val="FFFFFF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!!#s5-title"/>
          <p:cNvSpPr/>
          <p:nvPr/>
        </p:nvSpPr>
        <p:spPr>
          <a:xfrm>
            <a:off x="1080000" y="1620000"/>
            <a:ext cx="1008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Courier New"/>
                <a:ea typeface="Courier New"/>
              </a:rPr>
              <a:t>开启智能体之旅</a:t>
            </a:r>
          </a:p>
        </p:txBody>
      </p:sp>
      <p:sp>
        <p:nvSpPr>
          <p:cNvPr id="18" name="!!#s5-actions"/>
          <p:cNvSpPr/>
          <p:nvPr/>
        </p:nvSpPr>
        <p:spPr>
          <a:xfrm>
            <a:off x="1800000" y="3240000"/>
            <a:ext cx="864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2200">
                <a:solidFill>
                  <a:srgbClr val="4A90D9"/>
                </a:solidFill>
                <a:latin typeface="Courier New"/>
                <a:ea typeface="Courier New"/>
              </a:rPr>
              <a:t>申请试用  ·  预约演示  ·  联系我们</a:t>
            </a:r>
          </a:p>
        </p:txBody>
      </p:sp>
      <p:sp>
        <p:nvSpPr>
          <p:cNvPr id="19" name="!!#s5-url"/>
          <p:cNvSpPr/>
          <p:nvPr/>
        </p:nvSpPr>
        <p:spPr>
          <a:xfrm>
            <a:off x="2880000" y="4860000"/>
            <a:ext cx="6480000" cy="504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1600">
                <a:solidFill>
                  <a:srgbClr val="B8D0E8"/>
                </a:solidFill>
                <a:latin typeface="Inter"/>
                <a:ea typeface="Inter"/>
              </a:rPr>
              <a:t>agent.platform.ai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