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cfd921e3d40847b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690ef881b0594a42"/>
    <p:sldId id="257" r:id="Rfe9387ae184b49b1"/>
    <p:sldId id="258" r:id="Rd93777d6bb804afb"/>
    <p:sldId id="259" r:id="R3d197f73c4254b83"/>
    <p:sldId id="260" r:id="R45d800ec792f45e4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690ef881b0594a42" /><Relationship Type="http://schemas.openxmlformats.org/officeDocument/2006/relationships/slide" Target="/ppt/slides/slide2.xml" Id="Rfe9387ae184b49b1" /><Relationship Type="http://schemas.openxmlformats.org/officeDocument/2006/relationships/slide" Target="/ppt/slides/slide3.xml" Id="Rd93777d6bb804afb" /><Relationship Type="http://schemas.openxmlformats.org/officeDocument/2006/relationships/slide" Target="/ppt/slides/slide4.xml" Id="R3d197f73c4254b83" /><Relationship Type="http://schemas.openxmlformats.org/officeDocument/2006/relationships/slide" Target="/ppt/slides/slide5.xml" Id="R45d800ec792f45e4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4fc9165582d4c3c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3ed31ede6db4d19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b930aa3298f4556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4b3863d6a184c4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11252efcd2e04c1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3bf743295048b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713eb8b72145e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49a6072c21481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b92807e4c14b0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c0d706505a4a4f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1A1A1A"/>
        </a:solidFill>
      </p:bgPr>
    </p:bg>
    <p:spTree>
      <p:nvGrpSpPr>
        <p:cNvPr id="1" name=""/>
        <p:cNvGrpSpPr/>
        <p:nvPr/>
      </p:nvGrpSpPr>
      <p:grpSpPr/>
      <p:sp>
        <p:nvSpPr>
          <p:cNvPr id="2" name="!!slash-orange"/>
          <p:cNvSpPr/>
          <p:nvPr/>
        </p:nvSpPr>
        <p:spPr>
          <a:xfrm rot="2100000">
            <a:off x="0" y="720000"/>
            <a:ext cx="10800000" cy="2160000"/>
          </a:xfrm>
          <a:prstGeom prst="rect">
            <a:avLst/>
          </a:prstGeom>
          <a:solidFill>
            <a:srgbClr val="FF6600">
              <a:alpha val="9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lash-white"/>
          <p:cNvSpPr/>
          <p:nvPr/>
        </p:nvSpPr>
        <p:spPr>
          <a:xfrm rot="-1800000">
            <a:off x="1800000" y="2880000"/>
            <a:ext cx="9000000" cy="1440000"/>
          </a:xfrm>
          <a:prstGeom prst="rect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lash-yellow"/>
          <p:cNvSpPr/>
          <p:nvPr/>
        </p:nvSpPr>
        <p:spPr>
          <a:xfrm rot="2400000">
            <a:off x="6480000" y="4320000"/>
            <a:ext cx="7200000" cy="1080000"/>
          </a:xfrm>
          <a:prstGeom prst="rect">
            <a:avLst/>
          </a:prstGeom>
          <a:solidFill>
            <a:srgbClr val="FFCC00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gray"/>
          <p:cNvSpPr/>
          <p:nvPr/>
        </p:nvSpPr>
        <p:spPr>
          <a:xfrm rot="-2100000">
            <a:off x="0" y="3600000"/>
            <a:ext cx="10080000" cy="1800000"/>
          </a:xfrm>
          <a:prstGeom prst="rect">
            <a:avLst/>
          </a:prstGeom>
          <a:solidFill>
            <a:srgbClr val="333333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ut-line-1"/>
          <p:cNvSpPr/>
          <p:nvPr/>
        </p:nvSpPr>
        <p:spPr>
          <a:xfrm rot="1800000">
            <a:off x="0" y="2160000"/>
            <a:ext cx="12240000" cy="54000"/>
          </a:xfrm>
          <a:prstGeom prst="rect">
            <a:avLst/>
          </a:prstGeom>
          <a:solidFill>
            <a:srgbClr val="FF6600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ut-line-2"/>
          <p:cNvSpPr/>
          <p:nvPr/>
        </p:nvSpPr>
        <p:spPr>
          <a:xfrm rot="-1500000">
            <a:off x="720000" y="5040000"/>
            <a:ext cx="12240000" cy="36000"/>
          </a:xfrm>
          <a:prstGeom prst="rect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orange"/>
          <p:cNvSpPr/>
          <p:nvPr/>
        </p:nvSpPr>
        <p:spPr>
          <a:xfrm>
            <a:off x="10440000" y="360000"/>
            <a:ext cx="1080000" cy="1080000"/>
          </a:xfrm>
          <a:prstGeom prst="ellipse">
            <a:avLst/>
          </a:prstGeom>
          <a:solidFill>
            <a:srgbClr val="FF6600">
              <a:alpha val="9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yellow"/>
          <p:cNvSpPr/>
          <p:nvPr/>
        </p:nvSpPr>
        <p:spPr>
          <a:xfrm>
            <a:off x="432000" y="5400000"/>
            <a:ext cx="720000" cy="720000"/>
          </a:xfrm>
          <a:prstGeom prst="ellipse">
            <a:avLst/>
          </a:prstGeom>
          <a:solidFill>
            <a:srgbClr val="FFCC00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hero-title"/>
          <p:cNvSpPr/>
          <p:nvPr/>
        </p:nvSpPr>
        <p:spPr>
          <a:xfrm>
            <a:off x="720000" y="1620000"/>
            <a:ext cx="936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CUT THROUGH</a:t>
            </a:r>
          </a:p>
        </p:txBody>
      </p:sp>
      <p:sp>
        <p:nvSpPr>
          <p:cNvPr id="11" name="!!#s1-hero-subtitle"/>
          <p:cNvSpPr/>
          <p:nvPr/>
        </p:nvSpPr>
        <p:spPr>
          <a:xfrm>
            <a:off x="720000" y="3600000"/>
            <a:ext cx="72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CCCCCC"/>
                </a:solidFill>
                <a:latin typeface="Segoe UI"/>
                <a:ea typeface="Segoe UI"/>
              </a:rPr>
              <a:t>Industrial Design Co.</a:t>
            </a:r>
          </a:p>
        </p:txBody>
      </p:sp>
      <p:sp>
        <p:nvSpPr>
          <p:cNvPr id="12" name="!!#s2-title"/>
          <p:cNvSpPr/>
          <p:nvPr/>
        </p:nvSpPr>
        <p:spPr>
          <a:xfrm>
            <a:off x="12960000" y="198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Segoe UI Black"/>
                <a:ea typeface="Segoe UI Black"/>
              </a:rPr>
              <a:t>Precision Meets Power</a:t>
            </a:r>
          </a:p>
        </p:txBody>
      </p:sp>
      <p:sp>
        <p:nvSpPr>
          <p:cNvPr id="13" name="!!#s2-subtitle"/>
          <p:cNvSpPr/>
          <p:nvPr/>
        </p:nvSpPr>
        <p:spPr>
          <a:xfrm>
            <a:off x="12960000" y="3960000"/>
            <a:ext cx="86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Where engineering excellence meets bold design</a:t>
            </a:r>
          </a:p>
        </p:txBody>
      </p:sp>
      <p:sp>
        <p:nvSpPr>
          <p:cNvPr id="14" name="!!#s3-pillar-title"/>
          <p:cNvSpPr/>
          <p:nvPr/>
        </p:nvSpPr>
        <p:spPr>
          <a:xfrm>
            <a:off x="12960000" y="288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What We Build</a:t>
            </a:r>
          </a:p>
        </p:txBody>
      </p:sp>
      <p:sp>
        <p:nvSpPr>
          <p:cNvPr id="15" name="!!#s3-p1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6600"/>
                </a:solidFill>
                <a:latin typeface="Segoe UI Black"/>
                <a:ea typeface="Segoe UI Black"/>
              </a:rPr>
              <a:t>01</a:t>
            </a:r>
          </a:p>
        </p:txBody>
      </p:sp>
      <p:sp>
        <p:nvSpPr>
          <p:cNvPr id="16" name="!!#s3-p1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Engineer</a:t>
            </a:r>
          </a:p>
        </p:txBody>
      </p:sp>
      <p:sp>
        <p:nvSpPr>
          <p:cNvPr id="17" name="!!#s3-p1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Structural integrity through precision engineering</a:t>
            </a:r>
          </a:p>
        </p:txBody>
      </p:sp>
      <p:sp>
        <p:nvSpPr>
          <p:cNvPr id="18" name="!!#s3-p2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CC00"/>
                </a:solidFill>
                <a:latin typeface="Segoe UI Black"/>
                <a:ea typeface="Segoe UI Black"/>
              </a:rPr>
              <a:t>02</a:t>
            </a:r>
          </a:p>
        </p:txBody>
      </p:sp>
      <p:sp>
        <p:nvSpPr>
          <p:cNvPr id="19" name="!!#s3-p2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Design</a:t>
            </a:r>
          </a:p>
        </p:txBody>
      </p:sp>
      <p:sp>
        <p:nvSpPr>
          <p:cNvPr id="20" name="!!#s3-p2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Bold aesthetics that command attention</a:t>
            </a:r>
          </a:p>
        </p:txBody>
      </p:sp>
      <p:sp>
        <p:nvSpPr>
          <p:cNvPr id="21" name="!!#s3-p3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>03</a:t>
            </a:r>
          </a:p>
        </p:txBody>
      </p:sp>
      <p:sp>
        <p:nvSpPr>
          <p:cNvPr id="22" name="!!#s3-p3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Deliver</a:t>
            </a:r>
          </a:p>
        </p:txBody>
      </p:sp>
      <p:sp>
        <p:nvSpPr>
          <p:cNvPr id="23" name="!!#s3-p3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On time, on spec, every single build</a:t>
            </a:r>
          </a:p>
        </p:txBody>
      </p:sp>
      <p:sp>
        <p:nvSpPr>
          <p:cNvPr id="24" name="!!#s4-evidence-title"/>
          <p:cNvSpPr/>
          <p:nvPr/>
        </p:nvSpPr>
        <p:spPr>
          <a:xfrm>
            <a:off x="12960000" y="360000"/>
            <a:ext cx="57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Our Numbers</a:t>
            </a:r>
          </a:p>
        </p:txBody>
      </p:sp>
      <p:sp>
        <p:nvSpPr>
          <p:cNvPr id="25" name="!!#s4-ev1-num"/>
          <p:cNvSpPr/>
          <p:nvPr/>
        </p:nvSpPr>
        <p:spPr>
          <a:xfrm>
            <a:off x="12960000" y="180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6600"/>
                </a:solidFill>
                <a:latin typeface="Segoe UI Black"/>
                <a:ea typeface="Segoe UI Black"/>
              </a:rPr>
              <a:t>500+</a:t>
            </a:r>
          </a:p>
        </p:txBody>
      </p:sp>
      <p:sp>
        <p:nvSpPr>
          <p:cNvPr id="26" name="!!#s4-ev1-label"/>
          <p:cNvSpPr/>
          <p:nvPr/>
        </p:nvSpPr>
        <p:spPr>
          <a:xfrm>
            <a:off x="12960000" y="306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Units Manufactured</a:t>
            </a:r>
          </a:p>
        </p:txBody>
      </p:sp>
      <p:sp>
        <p:nvSpPr>
          <p:cNvPr id="27" name="!!#s4-ev2-num"/>
          <p:cNvSpPr/>
          <p:nvPr/>
        </p:nvSpPr>
        <p:spPr>
          <a:xfrm>
            <a:off x="1296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CC00"/>
                </a:solidFill>
                <a:latin typeface="Segoe UI Black"/>
                <a:ea typeface="Segoe UI Black"/>
              </a:rPr>
              <a:t>99.8%</a:t>
            </a:r>
          </a:p>
        </p:txBody>
      </p:sp>
      <p:sp>
        <p:nvSpPr>
          <p:cNvPr id="28" name="!!#s4-ev2-label"/>
          <p:cNvSpPr/>
          <p:nvPr/>
        </p:nvSpPr>
        <p:spPr>
          <a:xfrm>
            <a:off x="1296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Quality Control Pass Rate</a:t>
            </a:r>
          </a:p>
        </p:txBody>
      </p:sp>
      <p:sp>
        <p:nvSpPr>
          <p:cNvPr id="29" name="!!#s4-ev3-num"/>
          <p:cNvSpPr/>
          <p:nvPr/>
        </p:nvSpPr>
        <p:spPr>
          <a:xfrm>
            <a:off x="12960000" y="432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FFFF"/>
                </a:solidFill>
                <a:latin typeface="Segoe UI Black"/>
                <a:ea typeface="Segoe UI Black"/>
              </a:rPr>
              <a:t>24/7</a:t>
            </a:r>
          </a:p>
        </p:txBody>
      </p:sp>
      <p:sp>
        <p:nvSpPr>
          <p:cNvPr id="30" name="!!#s4-ev3-label"/>
          <p:cNvSpPr/>
          <p:nvPr/>
        </p:nvSpPr>
        <p:spPr>
          <a:xfrm>
            <a:off x="12960000" y="55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Operations Running</a:t>
            </a:r>
          </a:p>
        </p:txBody>
      </p:sp>
      <p:sp>
        <p:nvSpPr>
          <p:cNvPr id="31" name="!!#s5-cta-title"/>
          <p:cNvSpPr/>
          <p:nvPr/>
        </p:nvSpPr>
        <p:spPr>
          <a:xfrm>
            <a:off x="12960000" y="144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Build With Us</a:t>
            </a:r>
          </a:p>
        </p:txBody>
      </p:sp>
      <p:sp>
        <p:nvSpPr>
          <p:cNvPr id="32" name="!!#s5-cta-contact"/>
          <p:cNvSpPr/>
          <p:nvPr/>
        </p:nvSpPr>
        <p:spPr>
          <a:xfrm>
            <a:off x="12960000" y="36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6600"/>
                </a:solidFill>
                <a:latin typeface="Segoe UI"/>
                <a:ea typeface="Segoe UI"/>
              </a:rPr>
              <a:t>contact@industrialdesign.co</a:t>
            </a:r>
          </a:p>
        </p:txBody>
      </p:sp>
      <p:sp>
        <p:nvSpPr>
          <p:cNvPr id="33" name="!!#s5-cta-tagline"/>
          <p:cNvSpPr/>
          <p:nvPr/>
        </p:nvSpPr>
        <p:spPr>
          <a:xfrm>
            <a:off x="12960000" y="45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CCCCC"/>
                </a:solidFill>
                <a:latin typeface="Segoe UI"/>
                <a:ea typeface="Segoe UI"/>
              </a:rPr>
              <a:t>Precision. Power. Performance.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1A"/>
        </a:solidFill>
      </p:bgPr>
    </p:bg>
    <p:spTree>
      <p:nvGrpSpPr>
        <p:cNvPr id="1" name=""/>
        <p:cNvGrpSpPr/>
        <p:nvPr/>
      </p:nvGrpSpPr>
      <p:grpSpPr/>
      <p:sp>
        <p:nvSpPr>
          <p:cNvPr id="2" name="!!slash-orange"/>
          <p:cNvSpPr/>
          <p:nvPr/>
        </p:nvSpPr>
        <p:spPr>
          <a:xfrm rot="3300000">
            <a:off x="2880000" y="0"/>
            <a:ext cx="10800000" cy="2160000"/>
          </a:xfrm>
          <a:prstGeom prst="rect">
            <a:avLst/>
          </a:prstGeom>
          <a:solidFill>
            <a:srgbClr val="FF6600">
              <a:alpha val="9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lash-white"/>
          <p:cNvSpPr/>
          <p:nvPr/>
        </p:nvSpPr>
        <p:spPr>
          <a:xfrm rot="-300000">
            <a:off x="0" y="1800000"/>
            <a:ext cx="9000000" cy="1440000"/>
          </a:xfrm>
          <a:prstGeom prst="rect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lash-yellow"/>
          <p:cNvSpPr/>
          <p:nvPr/>
        </p:nvSpPr>
        <p:spPr>
          <a:xfrm rot="900000">
            <a:off x="7920000" y="5040000"/>
            <a:ext cx="7200000" cy="1080000"/>
          </a:xfrm>
          <a:prstGeom prst="rect">
            <a:avLst/>
          </a:prstGeom>
          <a:solidFill>
            <a:srgbClr val="FFCC00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gray"/>
          <p:cNvSpPr/>
          <p:nvPr/>
        </p:nvSpPr>
        <p:spPr>
          <a:xfrm rot="-3600000">
            <a:off x="3600000" y="0"/>
            <a:ext cx="10080000" cy="1800000"/>
          </a:xfrm>
          <a:prstGeom prst="rect">
            <a:avLst/>
          </a:prstGeom>
          <a:solidFill>
            <a:srgbClr val="333333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ut-line-1"/>
          <p:cNvSpPr/>
          <p:nvPr/>
        </p:nvSpPr>
        <p:spPr>
          <a:xfrm rot="3300000">
            <a:off x="0" y="4320000"/>
            <a:ext cx="12240000" cy="54000"/>
          </a:xfrm>
          <a:prstGeom prst="rect">
            <a:avLst/>
          </a:prstGeom>
          <a:solidFill>
            <a:srgbClr val="FF6600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ut-line-2"/>
          <p:cNvSpPr/>
          <p:nvPr/>
        </p:nvSpPr>
        <p:spPr>
          <a:xfrm rot="-3000000">
            <a:off x="2160000" y="720000"/>
            <a:ext cx="12240000" cy="36000"/>
          </a:xfrm>
          <a:prstGeom prst="rect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orange"/>
          <p:cNvSpPr/>
          <p:nvPr/>
        </p:nvSpPr>
        <p:spPr>
          <a:xfrm>
            <a:off x="720000" y="5040000"/>
            <a:ext cx="1080000" cy="1080000"/>
          </a:xfrm>
          <a:prstGeom prst="ellipse">
            <a:avLst/>
          </a:prstGeom>
          <a:solidFill>
            <a:srgbClr val="FF6600">
              <a:alpha val="9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yellow"/>
          <p:cNvSpPr/>
          <p:nvPr/>
        </p:nvSpPr>
        <p:spPr>
          <a:xfrm>
            <a:off x="10800000" y="720000"/>
            <a:ext cx="720000" cy="720000"/>
          </a:xfrm>
          <a:prstGeom prst="ellipse">
            <a:avLst/>
          </a:prstGeom>
          <a:solidFill>
            <a:srgbClr val="FFCC00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hero-title"/>
          <p:cNvSpPr/>
          <p:nvPr/>
        </p:nvSpPr>
        <p:spPr>
          <a:xfrm>
            <a:off x="12960000" y="1620000"/>
            <a:ext cx="936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CUT THROUGH</a:t>
            </a:r>
          </a:p>
        </p:txBody>
      </p:sp>
      <p:sp>
        <p:nvSpPr>
          <p:cNvPr id="11" name="!!#s1-hero-subtitle"/>
          <p:cNvSpPr/>
          <p:nvPr/>
        </p:nvSpPr>
        <p:spPr>
          <a:xfrm>
            <a:off x="12960000" y="3600000"/>
            <a:ext cx="72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CCCCCC"/>
                </a:solidFill>
                <a:latin typeface="Segoe UI"/>
                <a:ea typeface="Segoe UI"/>
              </a:rPr>
              <a:t>Industrial Design Co.</a:t>
            </a:r>
          </a:p>
        </p:txBody>
      </p:sp>
      <p:sp>
        <p:nvSpPr>
          <p:cNvPr id="12" name="!!#s2-title"/>
          <p:cNvSpPr/>
          <p:nvPr/>
        </p:nvSpPr>
        <p:spPr>
          <a:xfrm>
            <a:off x="1080000" y="198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Segoe UI Black"/>
                <a:ea typeface="Segoe UI Black"/>
              </a:rPr>
              <a:t>Precision Meets Power</a:t>
            </a:r>
          </a:p>
        </p:txBody>
      </p:sp>
      <p:sp>
        <p:nvSpPr>
          <p:cNvPr id="13" name="!!#s2-subtitle"/>
          <p:cNvSpPr/>
          <p:nvPr/>
        </p:nvSpPr>
        <p:spPr>
          <a:xfrm>
            <a:off x="1800000" y="3960000"/>
            <a:ext cx="86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Where engineering excellence meets bold design</a:t>
            </a:r>
          </a:p>
        </p:txBody>
      </p:sp>
      <p:sp>
        <p:nvSpPr>
          <p:cNvPr id="14" name="!!#s3-pillar-title"/>
          <p:cNvSpPr/>
          <p:nvPr/>
        </p:nvSpPr>
        <p:spPr>
          <a:xfrm>
            <a:off x="12960000" y="288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What We Build</a:t>
            </a:r>
          </a:p>
        </p:txBody>
      </p:sp>
      <p:sp>
        <p:nvSpPr>
          <p:cNvPr id="15" name="!!#s3-p1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6600"/>
                </a:solidFill>
                <a:latin typeface="Segoe UI Black"/>
                <a:ea typeface="Segoe UI Black"/>
              </a:rPr>
              <a:t>01</a:t>
            </a:r>
          </a:p>
        </p:txBody>
      </p:sp>
      <p:sp>
        <p:nvSpPr>
          <p:cNvPr id="16" name="!!#s3-p1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Engineer</a:t>
            </a:r>
          </a:p>
        </p:txBody>
      </p:sp>
      <p:sp>
        <p:nvSpPr>
          <p:cNvPr id="17" name="!!#s3-p1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Structural integrity through precision engineering</a:t>
            </a:r>
          </a:p>
        </p:txBody>
      </p:sp>
      <p:sp>
        <p:nvSpPr>
          <p:cNvPr id="18" name="!!#s3-p2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CC00"/>
                </a:solidFill>
                <a:latin typeface="Segoe UI Black"/>
                <a:ea typeface="Segoe UI Black"/>
              </a:rPr>
              <a:t>02</a:t>
            </a:r>
          </a:p>
        </p:txBody>
      </p:sp>
      <p:sp>
        <p:nvSpPr>
          <p:cNvPr id="19" name="!!#s3-p2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Design</a:t>
            </a:r>
          </a:p>
        </p:txBody>
      </p:sp>
      <p:sp>
        <p:nvSpPr>
          <p:cNvPr id="20" name="!!#s3-p2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Bold aesthetics that command attention</a:t>
            </a:r>
          </a:p>
        </p:txBody>
      </p:sp>
      <p:sp>
        <p:nvSpPr>
          <p:cNvPr id="21" name="!!#s3-p3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>03</a:t>
            </a:r>
          </a:p>
        </p:txBody>
      </p:sp>
      <p:sp>
        <p:nvSpPr>
          <p:cNvPr id="22" name="!!#s3-p3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Deliver</a:t>
            </a:r>
          </a:p>
        </p:txBody>
      </p:sp>
      <p:sp>
        <p:nvSpPr>
          <p:cNvPr id="23" name="!!#s3-p3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On time, on spec, every single build</a:t>
            </a:r>
          </a:p>
        </p:txBody>
      </p:sp>
      <p:sp>
        <p:nvSpPr>
          <p:cNvPr id="24" name="!!#s4-evidence-title"/>
          <p:cNvSpPr/>
          <p:nvPr/>
        </p:nvSpPr>
        <p:spPr>
          <a:xfrm>
            <a:off x="12960000" y="360000"/>
            <a:ext cx="57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Our Numbers</a:t>
            </a:r>
          </a:p>
        </p:txBody>
      </p:sp>
      <p:sp>
        <p:nvSpPr>
          <p:cNvPr id="25" name="!!#s4-ev1-num"/>
          <p:cNvSpPr/>
          <p:nvPr/>
        </p:nvSpPr>
        <p:spPr>
          <a:xfrm>
            <a:off x="12960000" y="180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6600"/>
                </a:solidFill>
                <a:latin typeface="Segoe UI Black"/>
                <a:ea typeface="Segoe UI Black"/>
              </a:rPr>
              <a:t>500+</a:t>
            </a:r>
          </a:p>
        </p:txBody>
      </p:sp>
      <p:sp>
        <p:nvSpPr>
          <p:cNvPr id="26" name="!!#s4-ev1-label"/>
          <p:cNvSpPr/>
          <p:nvPr/>
        </p:nvSpPr>
        <p:spPr>
          <a:xfrm>
            <a:off x="12960000" y="306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Units Manufactured</a:t>
            </a:r>
          </a:p>
        </p:txBody>
      </p:sp>
      <p:sp>
        <p:nvSpPr>
          <p:cNvPr id="27" name="!!#s4-ev2-num"/>
          <p:cNvSpPr/>
          <p:nvPr/>
        </p:nvSpPr>
        <p:spPr>
          <a:xfrm>
            <a:off x="1296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CC00"/>
                </a:solidFill>
                <a:latin typeface="Segoe UI Black"/>
                <a:ea typeface="Segoe UI Black"/>
              </a:rPr>
              <a:t>99.8%</a:t>
            </a:r>
          </a:p>
        </p:txBody>
      </p:sp>
      <p:sp>
        <p:nvSpPr>
          <p:cNvPr id="28" name="!!#s4-ev2-label"/>
          <p:cNvSpPr/>
          <p:nvPr/>
        </p:nvSpPr>
        <p:spPr>
          <a:xfrm>
            <a:off x="1296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Quality Control Pass Rate</a:t>
            </a:r>
          </a:p>
        </p:txBody>
      </p:sp>
      <p:sp>
        <p:nvSpPr>
          <p:cNvPr id="29" name="!!#s4-ev3-num"/>
          <p:cNvSpPr/>
          <p:nvPr/>
        </p:nvSpPr>
        <p:spPr>
          <a:xfrm>
            <a:off x="12960000" y="432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FFFF"/>
                </a:solidFill>
                <a:latin typeface="Segoe UI Black"/>
                <a:ea typeface="Segoe UI Black"/>
              </a:rPr>
              <a:t>24/7</a:t>
            </a:r>
          </a:p>
        </p:txBody>
      </p:sp>
      <p:sp>
        <p:nvSpPr>
          <p:cNvPr id="30" name="!!#s4-ev3-label"/>
          <p:cNvSpPr/>
          <p:nvPr/>
        </p:nvSpPr>
        <p:spPr>
          <a:xfrm>
            <a:off x="12960000" y="55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Operations Running</a:t>
            </a:r>
          </a:p>
        </p:txBody>
      </p:sp>
      <p:sp>
        <p:nvSpPr>
          <p:cNvPr id="31" name="!!#s5-cta-title"/>
          <p:cNvSpPr/>
          <p:nvPr/>
        </p:nvSpPr>
        <p:spPr>
          <a:xfrm>
            <a:off x="12960000" y="144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Build With Us</a:t>
            </a:r>
          </a:p>
        </p:txBody>
      </p:sp>
      <p:sp>
        <p:nvSpPr>
          <p:cNvPr id="32" name="!!#s5-cta-contact"/>
          <p:cNvSpPr/>
          <p:nvPr/>
        </p:nvSpPr>
        <p:spPr>
          <a:xfrm>
            <a:off x="12960000" y="36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6600"/>
                </a:solidFill>
                <a:latin typeface="Segoe UI"/>
                <a:ea typeface="Segoe UI"/>
              </a:rPr>
              <a:t>contact@industrialdesign.co</a:t>
            </a:r>
          </a:p>
        </p:txBody>
      </p:sp>
      <p:sp>
        <p:nvSpPr>
          <p:cNvPr id="33" name="!!#s5-cta-tagline"/>
          <p:cNvSpPr/>
          <p:nvPr/>
        </p:nvSpPr>
        <p:spPr>
          <a:xfrm>
            <a:off x="12960000" y="45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CCCCC"/>
                </a:solidFill>
                <a:latin typeface="Segoe UI"/>
                <a:ea typeface="Segoe UI"/>
              </a:rPr>
              <a:t>Precision. Power. Performance.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1A"/>
        </a:solidFill>
      </p:bgPr>
    </p:bg>
    <p:spTree>
      <p:nvGrpSpPr>
        <p:cNvPr id="1" name=""/>
        <p:cNvGrpSpPr/>
        <p:nvPr/>
      </p:nvGrpSpPr>
      <p:grpSpPr/>
      <p:sp>
        <p:nvSpPr>
          <p:cNvPr id="2" name="!!slash-orange"/>
          <p:cNvSpPr/>
          <p:nvPr/>
        </p:nvSpPr>
        <p:spPr>
          <a:xfrm rot="480000">
            <a:off x="3240000" y="0"/>
            <a:ext cx="1080000" cy="8640000"/>
          </a:xfrm>
          <a:prstGeom prst="rect">
            <a:avLst/>
          </a:prstGeom>
          <a:solidFill>
            <a:srgbClr val="FF6600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lash-white"/>
          <p:cNvSpPr/>
          <p:nvPr/>
        </p:nvSpPr>
        <p:spPr>
          <a:xfrm rot="-480000">
            <a:off x="7380000" y="0"/>
            <a:ext cx="1080000" cy="8640000"/>
          </a:xfrm>
          <a:prstGeom prst="rect">
            <a:avLst/>
          </a:prstGeom>
          <a:solidFill>
            <a:srgbClr val="FFFFFF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lash-yellow"/>
          <p:cNvSpPr/>
          <p:nvPr/>
        </p:nvSpPr>
        <p:spPr>
          <a:xfrm rot="0">
            <a:off x="0" y="0"/>
            <a:ext cx="144000" cy="6858000"/>
          </a:xfrm>
          <a:prstGeom prst="rect">
            <a:avLst/>
          </a:prstGeom>
          <a:solidFill>
            <a:srgbClr val="FFCC00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gray"/>
          <p:cNvSpPr/>
          <p:nvPr/>
        </p:nvSpPr>
        <p:spPr>
          <a:xfrm rot="-180000">
            <a:off x="0" y="6120000"/>
            <a:ext cx="12193200" cy="900000"/>
          </a:xfrm>
          <a:prstGeom prst="rect">
            <a:avLst/>
          </a:prstGeom>
          <a:solidFill>
            <a:srgbClr val="3333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ut-line-1"/>
          <p:cNvSpPr/>
          <p:nvPr/>
        </p:nvSpPr>
        <p:spPr>
          <a:xfrm rot="120000">
            <a:off x="0" y="1620000"/>
            <a:ext cx="12193200" cy="54000"/>
          </a:xfrm>
          <a:prstGeom prst="rect">
            <a:avLst/>
          </a:prstGeom>
          <a:solidFill>
            <a:srgbClr val="FF6600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ut-line-2"/>
          <p:cNvSpPr/>
          <p:nvPr/>
        </p:nvSpPr>
        <p:spPr>
          <a:xfrm rot="-60000">
            <a:off x="0" y="5760000"/>
            <a:ext cx="12193200" cy="36000"/>
          </a:xfrm>
          <a:prstGeom prst="rect">
            <a:avLst/>
          </a:prstGeom>
          <a:solidFill>
            <a:srgbClr val="FFFFFF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orange"/>
          <p:cNvSpPr/>
          <p:nvPr/>
        </p:nvSpPr>
        <p:spPr>
          <a:xfrm>
            <a:off x="11160000" y="288000"/>
            <a:ext cx="720000" cy="720000"/>
          </a:xfrm>
          <a:prstGeom prst="ellipse">
            <a:avLst/>
          </a:prstGeom>
          <a:solidFill>
            <a:srgbClr val="FF6600">
              <a:alpha val="9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yellow"/>
          <p:cNvSpPr/>
          <p:nvPr/>
        </p:nvSpPr>
        <p:spPr>
          <a:xfrm>
            <a:off x="5760000" y="5940000"/>
            <a:ext cx="540000" cy="540000"/>
          </a:xfrm>
          <a:prstGeom prst="ellipse">
            <a:avLst/>
          </a:prstGeom>
          <a:solidFill>
            <a:srgbClr val="FFCC00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hero-title"/>
          <p:cNvSpPr/>
          <p:nvPr/>
        </p:nvSpPr>
        <p:spPr>
          <a:xfrm>
            <a:off x="12960000" y="1620000"/>
            <a:ext cx="936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CUT THROUGH</a:t>
            </a:r>
          </a:p>
        </p:txBody>
      </p:sp>
      <p:sp>
        <p:nvSpPr>
          <p:cNvPr id="11" name="!!#s1-hero-subtitle"/>
          <p:cNvSpPr/>
          <p:nvPr/>
        </p:nvSpPr>
        <p:spPr>
          <a:xfrm>
            <a:off x="12960000" y="3600000"/>
            <a:ext cx="72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CCCCCC"/>
                </a:solidFill>
                <a:latin typeface="Segoe UI"/>
                <a:ea typeface="Segoe UI"/>
              </a:rPr>
              <a:t>Industrial Design Co.</a:t>
            </a:r>
          </a:p>
        </p:txBody>
      </p:sp>
      <p:sp>
        <p:nvSpPr>
          <p:cNvPr id="12" name="!!#s2-title"/>
          <p:cNvSpPr/>
          <p:nvPr/>
        </p:nvSpPr>
        <p:spPr>
          <a:xfrm>
            <a:off x="12960000" y="198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Segoe UI Black"/>
                <a:ea typeface="Segoe UI Black"/>
              </a:rPr>
              <a:t>Precision Meets Power</a:t>
            </a:r>
          </a:p>
        </p:txBody>
      </p:sp>
      <p:sp>
        <p:nvSpPr>
          <p:cNvPr id="13" name="!!#s2-subtitle"/>
          <p:cNvSpPr/>
          <p:nvPr/>
        </p:nvSpPr>
        <p:spPr>
          <a:xfrm>
            <a:off x="12960000" y="3960000"/>
            <a:ext cx="86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Where engineering excellence meets bold design</a:t>
            </a:r>
          </a:p>
        </p:txBody>
      </p:sp>
      <p:sp>
        <p:nvSpPr>
          <p:cNvPr id="14" name="!!#s3-pillar-title"/>
          <p:cNvSpPr/>
          <p:nvPr/>
        </p:nvSpPr>
        <p:spPr>
          <a:xfrm>
            <a:off x="432000" y="288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What We Build</a:t>
            </a:r>
          </a:p>
        </p:txBody>
      </p:sp>
      <p:sp>
        <p:nvSpPr>
          <p:cNvPr id="15" name="!!#s3-p1-num"/>
          <p:cNvSpPr/>
          <p:nvPr/>
        </p:nvSpPr>
        <p:spPr>
          <a:xfrm>
            <a:off x="432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6600"/>
                </a:solidFill>
                <a:latin typeface="Segoe UI Black"/>
                <a:ea typeface="Segoe UI Black"/>
              </a:rPr>
              <a:t>01</a:t>
            </a:r>
          </a:p>
        </p:txBody>
      </p:sp>
      <p:sp>
        <p:nvSpPr>
          <p:cNvPr id="16" name="!!#s3-p1-title"/>
          <p:cNvSpPr/>
          <p:nvPr/>
        </p:nvSpPr>
        <p:spPr>
          <a:xfrm>
            <a:off x="432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Engineer</a:t>
            </a:r>
          </a:p>
        </p:txBody>
      </p:sp>
      <p:sp>
        <p:nvSpPr>
          <p:cNvPr id="17" name="!!#s3-p1-desc"/>
          <p:cNvSpPr/>
          <p:nvPr/>
        </p:nvSpPr>
        <p:spPr>
          <a:xfrm>
            <a:off x="432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Structural integrity through precision engineering</a:t>
            </a:r>
          </a:p>
        </p:txBody>
      </p:sp>
      <p:sp>
        <p:nvSpPr>
          <p:cNvPr id="18" name="!!#s3-p2-num"/>
          <p:cNvSpPr/>
          <p:nvPr/>
        </p:nvSpPr>
        <p:spPr>
          <a:xfrm>
            <a:off x="4464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CC00"/>
                </a:solidFill>
                <a:latin typeface="Segoe UI Black"/>
                <a:ea typeface="Segoe UI Black"/>
              </a:rPr>
              <a:t>02</a:t>
            </a:r>
          </a:p>
        </p:txBody>
      </p:sp>
      <p:sp>
        <p:nvSpPr>
          <p:cNvPr id="19" name="!!#s3-p2-title"/>
          <p:cNvSpPr/>
          <p:nvPr/>
        </p:nvSpPr>
        <p:spPr>
          <a:xfrm>
            <a:off x="4464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Design</a:t>
            </a:r>
          </a:p>
        </p:txBody>
      </p:sp>
      <p:sp>
        <p:nvSpPr>
          <p:cNvPr id="20" name="!!#s3-p2-desc"/>
          <p:cNvSpPr/>
          <p:nvPr/>
        </p:nvSpPr>
        <p:spPr>
          <a:xfrm>
            <a:off x="4464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Bold aesthetics that command attention</a:t>
            </a:r>
          </a:p>
        </p:txBody>
      </p:sp>
      <p:sp>
        <p:nvSpPr>
          <p:cNvPr id="21" name="!!#s3-p3-num"/>
          <p:cNvSpPr/>
          <p:nvPr/>
        </p:nvSpPr>
        <p:spPr>
          <a:xfrm>
            <a:off x="8496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>03</a:t>
            </a:r>
          </a:p>
        </p:txBody>
      </p:sp>
      <p:sp>
        <p:nvSpPr>
          <p:cNvPr id="22" name="!!#s3-p3-title"/>
          <p:cNvSpPr/>
          <p:nvPr/>
        </p:nvSpPr>
        <p:spPr>
          <a:xfrm>
            <a:off x="8496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Deliver</a:t>
            </a:r>
          </a:p>
        </p:txBody>
      </p:sp>
      <p:sp>
        <p:nvSpPr>
          <p:cNvPr id="23" name="!!#s3-p3-desc"/>
          <p:cNvSpPr/>
          <p:nvPr/>
        </p:nvSpPr>
        <p:spPr>
          <a:xfrm>
            <a:off x="8496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On time, on spec, every single build</a:t>
            </a:r>
          </a:p>
        </p:txBody>
      </p:sp>
      <p:sp>
        <p:nvSpPr>
          <p:cNvPr id="24" name="!!#s4-evidence-title"/>
          <p:cNvSpPr/>
          <p:nvPr/>
        </p:nvSpPr>
        <p:spPr>
          <a:xfrm>
            <a:off x="12960000" y="360000"/>
            <a:ext cx="57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Our Numbers</a:t>
            </a:r>
          </a:p>
        </p:txBody>
      </p:sp>
      <p:sp>
        <p:nvSpPr>
          <p:cNvPr id="25" name="!!#s4-ev1-num"/>
          <p:cNvSpPr/>
          <p:nvPr/>
        </p:nvSpPr>
        <p:spPr>
          <a:xfrm>
            <a:off x="12960000" y="180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6600"/>
                </a:solidFill>
                <a:latin typeface="Segoe UI Black"/>
                <a:ea typeface="Segoe UI Black"/>
              </a:rPr>
              <a:t>500+</a:t>
            </a:r>
          </a:p>
        </p:txBody>
      </p:sp>
      <p:sp>
        <p:nvSpPr>
          <p:cNvPr id="26" name="!!#s4-ev1-label"/>
          <p:cNvSpPr/>
          <p:nvPr/>
        </p:nvSpPr>
        <p:spPr>
          <a:xfrm>
            <a:off x="12960000" y="306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Units Manufactured</a:t>
            </a:r>
          </a:p>
        </p:txBody>
      </p:sp>
      <p:sp>
        <p:nvSpPr>
          <p:cNvPr id="27" name="!!#s4-ev2-num"/>
          <p:cNvSpPr/>
          <p:nvPr/>
        </p:nvSpPr>
        <p:spPr>
          <a:xfrm>
            <a:off x="1296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CC00"/>
                </a:solidFill>
                <a:latin typeface="Segoe UI Black"/>
                <a:ea typeface="Segoe UI Black"/>
              </a:rPr>
              <a:t>99.8%</a:t>
            </a:r>
          </a:p>
        </p:txBody>
      </p:sp>
      <p:sp>
        <p:nvSpPr>
          <p:cNvPr id="28" name="!!#s4-ev2-label"/>
          <p:cNvSpPr/>
          <p:nvPr/>
        </p:nvSpPr>
        <p:spPr>
          <a:xfrm>
            <a:off x="1296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Quality Control Pass Rate</a:t>
            </a:r>
          </a:p>
        </p:txBody>
      </p:sp>
      <p:sp>
        <p:nvSpPr>
          <p:cNvPr id="29" name="!!#s4-ev3-num"/>
          <p:cNvSpPr/>
          <p:nvPr/>
        </p:nvSpPr>
        <p:spPr>
          <a:xfrm>
            <a:off x="12960000" y="432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FFFF"/>
                </a:solidFill>
                <a:latin typeface="Segoe UI Black"/>
                <a:ea typeface="Segoe UI Black"/>
              </a:rPr>
              <a:t>24/7</a:t>
            </a:r>
          </a:p>
        </p:txBody>
      </p:sp>
      <p:sp>
        <p:nvSpPr>
          <p:cNvPr id="30" name="!!#s4-ev3-label"/>
          <p:cNvSpPr/>
          <p:nvPr/>
        </p:nvSpPr>
        <p:spPr>
          <a:xfrm>
            <a:off x="12960000" y="55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Operations Running</a:t>
            </a:r>
          </a:p>
        </p:txBody>
      </p:sp>
      <p:sp>
        <p:nvSpPr>
          <p:cNvPr id="31" name="!!#s5-cta-title"/>
          <p:cNvSpPr/>
          <p:nvPr/>
        </p:nvSpPr>
        <p:spPr>
          <a:xfrm>
            <a:off x="12960000" y="144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Build With Us</a:t>
            </a:r>
          </a:p>
        </p:txBody>
      </p:sp>
      <p:sp>
        <p:nvSpPr>
          <p:cNvPr id="32" name="!!#s5-cta-contact"/>
          <p:cNvSpPr/>
          <p:nvPr/>
        </p:nvSpPr>
        <p:spPr>
          <a:xfrm>
            <a:off x="12960000" y="36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6600"/>
                </a:solidFill>
                <a:latin typeface="Segoe UI"/>
                <a:ea typeface="Segoe UI"/>
              </a:rPr>
              <a:t>contact@industrialdesign.co</a:t>
            </a:r>
          </a:p>
        </p:txBody>
      </p:sp>
      <p:sp>
        <p:nvSpPr>
          <p:cNvPr id="33" name="!!#s5-cta-tagline"/>
          <p:cNvSpPr/>
          <p:nvPr/>
        </p:nvSpPr>
        <p:spPr>
          <a:xfrm>
            <a:off x="12960000" y="45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CCCCC"/>
                </a:solidFill>
                <a:latin typeface="Segoe UI"/>
                <a:ea typeface="Segoe UI"/>
              </a:rPr>
              <a:t>Precision. Power. Performance.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1A"/>
        </a:solidFill>
      </p:bgPr>
    </p:bg>
    <p:spTree>
      <p:nvGrpSpPr>
        <p:cNvPr id="1" name=""/>
        <p:cNvGrpSpPr/>
        <p:nvPr/>
      </p:nvGrpSpPr>
      <p:grpSpPr/>
      <p:sp>
        <p:nvSpPr>
          <p:cNvPr id="2" name="!!slash-orange"/>
          <p:cNvSpPr/>
          <p:nvPr/>
        </p:nvSpPr>
        <p:spPr>
          <a:xfrm rot="-2400000">
            <a:off x="0" y="0"/>
            <a:ext cx="10800000" cy="2160000"/>
          </a:xfrm>
          <a:prstGeom prst="rect">
            <a:avLst/>
          </a:prstGeom>
          <a:solidFill>
            <a:srgbClr val="FF660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lash-white"/>
          <p:cNvSpPr/>
          <p:nvPr/>
        </p:nvSpPr>
        <p:spPr>
          <a:xfrm rot="2700000">
            <a:off x="5760000" y="2160000"/>
            <a:ext cx="9000000" cy="1440000"/>
          </a:xfrm>
          <a:prstGeom prst="rect">
            <a:avLst/>
          </a:prstGeom>
          <a:solidFill>
            <a:srgbClr val="FFFFFF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lash-yellow"/>
          <p:cNvSpPr/>
          <p:nvPr/>
        </p:nvSpPr>
        <p:spPr>
          <a:xfrm rot="-1500000">
            <a:off x="7200000" y="720000"/>
            <a:ext cx="7200000" cy="1080000"/>
          </a:xfrm>
          <a:prstGeom prst="rect">
            <a:avLst/>
          </a:prstGeom>
          <a:solidFill>
            <a:srgbClr val="FFCC00">
              <a:alpha val="4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gray"/>
          <p:cNvSpPr/>
          <p:nvPr/>
        </p:nvSpPr>
        <p:spPr>
          <a:xfrm rot="1200000">
            <a:off x="0" y="5040000"/>
            <a:ext cx="10080000" cy="1800000"/>
          </a:xfrm>
          <a:prstGeom prst="rect">
            <a:avLst/>
          </a:prstGeom>
          <a:solidFill>
            <a:srgbClr val="333333">
              <a:alpha val="6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ut-line-1"/>
          <p:cNvSpPr/>
          <p:nvPr/>
        </p:nvSpPr>
        <p:spPr>
          <a:xfrm rot="-2100000">
            <a:off x="720000" y="0"/>
            <a:ext cx="12240000" cy="54000"/>
          </a:xfrm>
          <a:prstGeom prst="rect">
            <a:avLst/>
          </a:prstGeom>
          <a:solidFill>
            <a:srgbClr val="FF6600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ut-line-2"/>
          <p:cNvSpPr/>
          <p:nvPr/>
        </p:nvSpPr>
        <p:spPr>
          <a:xfrm rot="2400000">
            <a:off x="0" y="2880000"/>
            <a:ext cx="12240000" cy="36000"/>
          </a:xfrm>
          <a:prstGeom prst="rect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orange"/>
          <p:cNvSpPr/>
          <p:nvPr/>
        </p:nvSpPr>
        <p:spPr>
          <a:xfrm>
            <a:off x="5040000" y="360000"/>
            <a:ext cx="1260000" cy="1260000"/>
          </a:xfrm>
          <a:prstGeom prst="ellipse">
            <a:avLst/>
          </a:prstGeom>
          <a:solidFill>
            <a:srgbClr val="FF6600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yellow"/>
          <p:cNvSpPr/>
          <p:nvPr/>
        </p:nvSpPr>
        <p:spPr>
          <a:xfrm>
            <a:off x="10080000" y="5400000"/>
            <a:ext cx="900000" cy="900000"/>
          </a:xfrm>
          <a:prstGeom prst="ellipse">
            <a:avLst/>
          </a:prstGeom>
          <a:solidFill>
            <a:srgbClr val="FFCC00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hero-title"/>
          <p:cNvSpPr/>
          <p:nvPr/>
        </p:nvSpPr>
        <p:spPr>
          <a:xfrm>
            <a:off x="12960000" y="1620000"/>
            <a:ext cx="936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CUT THROUGH</a:t>
            </a:r>
          </a:p>
        </p:txBody>
      </p:sp>
      <p:sp>
        <p:nvSpPr>
          <p:cNvPr id="11" name="!!#s1-hero-subtitle"/>
          <p:cNvSpPr/>
          <p:nvPr/>
        </p:nvSpPr>
        <p:spPr>
          <a:xfrm>
            <a:off x="12960000" y="3600000"/>
            <a:ext cx="72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CCCCCC"/>
                </a:solidFill>
                <a:latin typeface="Segoe UI"/>
                <a:ea typeface="Segoe UI"/>
              </a:rPr>
              <a:t>Industrial Design Co.</a:t>
            </a:r>
          </a:p>
        </p:txBody>
      </p:sp>
      <p:sp>
        <p:nvSpPr>
          <p:cNvPr id="12" name="!!#s2-title"/>
          <p:cNvSpPr/>
          <p:nvPr/>
        </p:nvSpPr>
        <p:spPr>
          <a:xfrm>
            <a:off x="12960000" y="198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Segoe UI Black"/>
                <a:ea typeface="Segoe UI Black"/>
              </a:rPr>
              <a:t>Precision Meets Power</a:t>
            </a:r>
          </a:p>
        </p:txBody>
      </p:sp>
      <p:sp>
        <p:nvSpPr>
          <p:cNvPr id="13" name="!!#s2-subtitle"/>
          <p:cNvSpPr/>
          <p:nvPr/>
        </p:nvSpPr>
        <p:spPr>
          <a:xfrm>
            <a:off x="12960000" y="3960000"/>
            <a:ext cx="86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Where engineering excellence meets bold design</a:t>
            </a:r>
          </a:p>
        </p:txBody>
      </p:sp>
      <p:sp>
        <p:nvSpPr>
          <p:cNvPr id="14" name="!!#s3-pillar-title"/>
          <p:cNvSpPr/>
          <p:nvPr/>
        </p:nvSpPr>
        <p:spPr>
          <a:xfrm>
            <a:off x="12960000" y="288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What We Build</a:t>
            </a:r>
          </a:p>
        </p:txBody>
      </p:sp>
      <p:sp>
        <p:nvSpPr>
          <p:cNvPr id="15" name="!!#s3-p1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6600"/>
                </a:solidFill>
                <a:latin typeface="Segoe UI Black"/>
                <a:ea typeface="Segoe UI Black"/>
              </a:rPr>
              <a:t>01</a:t>
            </a:r>
          </a:p>
        </p:txBody>
      </p:sp>
      <p:sp>
        <p:nvSpPr>
          <p:cNvPr id="16" name="!!#s3-p1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Engineer</a:t>
            </a:r>
          </a:p>
        </p:txBody>
      </p:sp>
      <p:sp>
        <p:nvSpPr>
          <p:cNvPr id="17" name="!!#s3-p1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Structural integrity through precision engineering</a:t>
            </a:r>
          </a:p>
        </p:txBody>
      </p:sp>
      <p:sp>
        <p:nvSpPr>
          <p:cNvPr id="18" name="!!#s3-p2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CC00"/>
                </a:solidFill>
                <a:latin typeface="Segoe UI Black"/>
                <a:ea typeface="Segoe UI Black"/>
              </a:rPr>
              <a:t>02</a:t>
            </a:r>
          </a:p>
        </p:txBody>
      </p:sp>
      <p:sp>
        <p:nvSpPr>
          <p:cNvPr id="19" name="!!#s3-p2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Design</a:t>
            </a:r>
          </a:p>
        </p:txBody>
      </p:sp>
      <p:sp>
        <p:nvSpPr>
          <p:cNvPr id="20" name="!!#s3-p2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Bold aesthetics that command attention</a:t>
            </a:r>
          </a:p>
        </p:txBody>
      </p:sp>
      <p:sp>
        <p:nvSpPr>
          <p:cNvPr id="21" name="!!#s3-p3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>03</a:t>
            </a:r>
          </a:p>
        </p:txBody>
      </p:sp>
      <p:sp>
        <p:nvSpPr>
          <p:cNvPr id="22" name="!!#s3-p3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Deliver</a:t>
            </a:r>
          </a:p>
        </p:txBody>
      </p:sp>
      <p:sp>
        <p:nvSpPr>
          <p:cNvPr id="23" name="!!#s3-p3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On time, on spec, every single build</a:t>
            </a:r>
          </a:p>
        </p:txBody>
      </p:sp>
      <p:sp>
        <p:nvSpPr>
          <p:cNvPr id="24" name="!!#s4-evidence-title"/>
          <p:cNvSpPr/>
          <p:nvPr/>
        </p:nvSpPr>
        <p:spPr>
          <a:xfrm>
            <a:off x="432000" y="360000"/>
            <a:ext cx="57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Our Numbers</a:t>
            </a:r>
          </a:p>
        </p:txBody>
      </p:sp>
      <p:sp>
        <p:nvSpPr>
          <p:cNvPr id="25" name="!!#s4-ev1-num"/>
          <p:cNvSpPr/>
          <p:nvPr/>
        </p:nvSpPr>
        <p:spPr>
          <a:xfrm>
            <a:off x="432000" y="180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6600"/>
                </a:solidFill>
                <a:latin typeface="Segoe UI Black"/>
                <a:ea typeface="Segoe UI Black"/>
              </a:rPr>
              <a:t>500+</a:t>
            </a:r>
          </a:p>
        </p:txBody>
      </p:sp>
      <p:sp>
        <p:nvSpPr>
          <p:cNvPr id="26" name="!!#s4-ev1-label"/>
          <p:cNvSpPr/>
          <p:nvPr/>
        </p:nvSpPr>
        <p:spPr>
          <a:xfrm>
            <a:off x="432000" y="306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Units Manufactured</a:t>
            </a:r>
          </a:p>
        </p:txBody>
      </p:sp>
      <p:sp>
        <p:nvSpPr>
          <p:cNvPr id="27" name="!!#s4-ev2-num"/>
          <p:cNvSpPr/>
          <p:nvPr/>
        </p:nvSpPr>
        <p:spPr>
          <a:xfrm>
            <a:off x="684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CC00"/>
                </a:solidFill>
                <a:latin typeface="Segoe UI Black"/>
                <a:ea typeface="Segoe UI Black"/>
              </a:rPr>
              <a:t>99.8%</a:t>
            </a:r>
          </a:p>
        </p:txBody>
      </p:sp>
      <p:sp>
        <p:nvSpPr>
          <p:cNvPr id="28" name="!!#s4-ev2-label"/>
          <p:cNvSpPr/>
          <p:nvPr/>
        </p:nvSpPr>
        <p:spPr>
          <a:xfrm>
            <a:off x="684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Quality Control Pass Rate</a:t>
            </a:r>
          </a:p>
        </p:txBody>
      </p:sp>
      <p:sp>
        <p:nvSpPr>
          <p:cNvPr id="29" name="!!#s4-ev3-num"/>
          <p:cNvSpPr/>
          <p:nvPr/>
        </p:nvSpPr>
        <p:spPr>
          <a:xfrm>
            <a:off x="2880000" y="432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FFFF"/>
                </a:solidFill>
                <a:latin typeface="Segoe UI Black"/>
                <a:ea typeface="Segoe UI Black"/>
              </a:rPr>
              <a:t>24/7</a:t>
            </a:r>
          </a:p>
        </p:txBody>
      </p:sp>
      <p:sp>
        <p:nvSpPr>
          <p:cNvPr id="30" name="!!#s4-ev3-label"/>
          <p:cNvSpPr/>
          <p:nvPr/>
        </p:nvSpPr>
        <p:spPr>
          <a:xfrm>
            <a:off x="2880000" y="55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Operations Running</a:t>
            </a:r>
          </a:p>
        </p:txBody>
      </p:sp>
      <p:sp>
        <p:nvSpPr>
          <p:cNvPr id="31" name="!!#s5-cta-title"/>
          <p:cNvSpPr/>
          <p:nvPr/>
        </p:nvSpPr>
        <p:spPr>
          <a:xfrm>
            <a:off x="12960000" y="144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Build With Us</a:t>
            </a:r>
          </a:p>
        </p:txBody>
      </p:sp>
      <p:sp>
        <p:nvSpPr>
          <p:cNvPr id="32" name="!!#s5-cta-contact"/>
          <p:cNvSpPr/>
          <p:nvPr/>
        </p:nvSpPr>
        <p:spPr>
          <a:xfrm>
            <a:off x="12960000" y="36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6600"/>
                </a:solidFill>
                <a:latin typeface="Segoe UI"/>
                <a:ea typeface="Segoe UI"/>
              </a:rPr>
              <a:t>contact@industrialdesign.co</a:t>
            </a:r>
          </a:p>
        </p:txBody>
      </p:sp>
      <p:sp>
        <p:nvSpPr>
          <p:cNvPr id="33" name="!!#s5-cta-tagline"/>
          <p:cNvSpPr/>
          <p:nvPr/>
        </p:nvSpPr>
        <p:spPr>
          <a:xfrm>
            <a:off x="12960000" y="45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CCCCC"/>
                </a:solidFill>
                <a:latin typeface="Segoe UI"/>
                <a:ea typeface="Segoe UI"/>
              </a:rPr>
              <a:t>Precision. Power. Performance.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1A1A1A"/>
        </a:solidFill>
      </p:bgPr>
    </p:bg>
    <p:spTree>
      <p:nvGrpSpPr>
        <p:cNvPr id="1" name=""/>
        <p:cNvGrpSpPr/>
        <p:nvPr/>
      </p:nvGrpSpPr>
      <p:grpSpPr/>
      <p:sp>
        <p:nvSpPr>
          <p:cNvPr id="2" name="!!slash-orange"/>
          <p:cNvSpPr/>
          <p:nvPr/>
        </p:nvSpPr>
        <p:spPr>
          <a:xfrm rot="-2100000">
            <a:off x="1440000" y="2160000"/>
            <a:ext cx="10800000" cy="2160000"/>
          </a:xfrm>
          <a:prstGeom prst="rect">
            <a:avLst/>
          </a:prstGeom>
          <a:solidFill>
            <a:srgbClr val="FF6600">
              <a:alpha val="9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slash-white"/>
          <p:cNvSpPr/>
          <p:nvPr/>
        </p:nvSpPr>
        <p:spPr>
          <a:xfrm rot="1800000">
            <a:off x="0" y="4320000"/>
            <a:ext cx="9000000" cy="1440000"/>
          </a:xfrm>
          <a:prstGeom prst="rect">
            <a:avLst/>
          </a:prstGeom>
          <a:solidFill>
            <a:srgbClr val="FFFFFF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lash-yellow"/>
          <p:cNvSpPr/>
          <p:nvPr/>
        </p:nvSpPr>
        <p:spPr>
          <a:xfrm rot="-2400000">
            <a:off x="0" y="0"/>
            <a:ext cx="7200000" cy="1080000"/>
          </a:xfrm>
          <a:prstGeom prst="rect">
            <a:avLst/>
          </a:prstGeom>
          <a:solidFill>
            <a:srgbClr val="FFCC00">
              <a:alpha val="8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lash-gray"/>
          <p:cNvSpPr/>
          <p:nvPr/>
        </p:nvSpPr>
        <p:spPr>
          <a:xfrm rot="2100000">
            <a:off x="4320000" y="1440000"/>
            <a:ext cx="10080000" cy="1800000"/>
          </a:xfrm>
          <a:prstGeom prst="rect">
            <a:avLst/>
          </a:prstGeom>
          <a:solidFill>
            <a:srgbClr val="333333">
              <a:alpha val="7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cut-line-1"/>
          <p:cNvSpPr/>
          <p:nvPr/>
        </p:nvSpPr>
        <p:spPr>
          <a:xfrm rot="-1800000">
            <a:off x="0" y="1080000"/>
            <a:ext cx="12240000" cy="54000"/>
          </a:xfrm>
          <a:prstGeom prst="rect">
            <a:avLst/>
          </a:prstGeom>
          <a:solidFill>
            <a:srgbClr val="FF6600">
              <a:alpha val="10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cut-line-2"/>
          <p:cNvSpPr/>
          <p:nvPr/>
        </p:nvSpPr>
        <p:spPr>
          <a:xfrm rot="1500000">
            <a:off x="0" y="5760000"/>
            <a:ext cx="12240000" cy="36000"/>
          </a:xfrm>
          <a:prstGeom prst="rect">
            <a:avLst/>
          </a:prstGeom>
          <a:solidFill>
            <a:srgbClr val="FFFFFF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-orange"/>
          <p:cNvSpPr/>
          <p:nvPr/>
        </p:nvSpPr>
        <p:spPr>
          <a:xfrm>
            <a:off x="360000" y="720000"/>
            <a:ext cx="1080000" cy="1080000"/>
          </a:xfrm>
          <a:prstGeom prst="ellipse">
            <a:avLst/>
          </a:prstGeom>
          <a:solidFill>
            <a:srgbClr val="FF6600">
              <a:alpha val="9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-yellow"/>
          <p:cNvSpPr/>
          <p:nvPr/>
        </p:nvSpPr>
        <p:spPr>
          <a:xfrm>
            <a:off x="10800000" y="5040000"/>
            <a:ext cx="720000" cy="720000"/>
          </a:xfrm>
          <a:prstGeom prst="ellipse">
            <a:avLst/>
          </a:prstGeom>
          <a:solidFill>
            <a:srgbClr val="FFCC00">
              <a:alpha val="8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hero-title"/>
          <p:cNvSpPr/>
          <p:nvPr/>
        </p:nvSpPr>
        <p:spPr>
          <a:xfrm>
            <a:off x="12960000" y="1620000"/>
            <a:ext cx="936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CUT THROUGH</a:t>
            </a:r>
          </a:p>
        </p:txBody>
      </p:sp>
      <p:sp>
        <p:nvSpPr>
          <p:cNvPr id="11" name="!!#s1-hero-subtitle"/>
          <p:cNvSpPr/>
          <p:nvPr/>
        </p:nvSpPr>
        <p:spPr>
          <a:xfrm>
            <a:off x="12960000" y="3600000"/>
            <a:ext cx="72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CCCCCC"/>
                </a:solidFill>
                <a:latin typeface="Segoe UI"/>
                <a:ea typeface="Segoe UI"/>
              </a:rPr>
              <a:t>Industrial Design Co.</a:t>
            </a:r>
          </a:p>
        </p:txBody>
      </p:sp>
      <p:sp>
        <p:nvSpPr>
          <p:cNvPr id="12" name="!!#s2-title"/>
          <p:cNvSpPr/>
          <p:nvPr/>
        </p:nvSpPr>
        <p:spPr>
          <a:xfrm>
            <a:off x="12960000" y="198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FFFFFF"/>
                </a:solidFill>
                <a:latin typeface="Segoe UI Black"/>
                <a:ea typeface="Segoe UI Black"/>
              </a:rPr>
              <a:t>Precision Meets Power</a:t>
            </a:r>
          </a:p>
        </p:txBody>
      </p:sp>
      <p:sp>
        <p:nvSpPr>
          <p:cNvPr id="13" name="!!#s2-subtitle"/>
          <p:cNvSpPr/>
          <p:nvPr/>
        </p:nvSpPr>
        <p:spPr>
          <a:xfrm>
            <a:off x="12960000" y="3960000"/>
            <a:ext cx="86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Where engineering excellence meets bold design</a:t>
            </a:r>
          </a:p>
        </p:txBody>
      </p:sp>
      <p:sp>
        <p:nvSpPr>
          <p:cNvPr id="14" name="!!#s3-pillar-title"/>
          <p:cNvSpPr/>
          <p:nvPr/>
        </p:nvSpPr>
        <p:spPr>
          <a:xfrm>
            <a:off x="12960000" y="288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What We Build</a:t>
            </a:r>
          </a:p>
        </p:txBody>
      </p:sp>
      <p:sp>
        <p:nvSpPr>
          <p:cNvPr id="15" name="!!#s3-p1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6600"/>
                </a:solidFill>
                <a:latin typeface="Segoe UI Black"/>
                <a:ea typeface="Segoe UI Black"/>
              </a:rPr>
              <a:t>01</a:t>
            </a:r>
          </a:p>
        </p:txBody>
      </p:sp>
      <p:sp>
        <p:nvSpPr>
          <p:cNvPr id="16" name="!!#s3-p1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Engineer</a:t>
            </a:r>
          </a:p>
        </p:txBody>
      </p:sp>
      <p:sp>
        <p:nvSpPr>
          <p:cNvPr id="17" name="!!#s3-p1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Structural integrity through precision engineering</a:t>
            </a:r>
          </a:p>
        </p:txBody>
      </p:sp>
      <p:sp>
        <p:nvSpPr>
          <p:cNvPr id="18" name="!!#s3-p2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CC00"/>
                </a:solidFill>
                <a:latin typeface="Segoe UI Black"/>
                <a:ea typeface="Segoe UI Black"/>
              </a:rPr>
              <a:t>02</a:t>
            </a:r>
          </a:p>
        </p:txBody>
      </p:sp>
      <p:sp>
        <p:nvSpPr>
          <p:cNvPr id="19" name="!!#s3-p2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Design</a:t>
            </a:r>
          </a:p>
        </p:txBody>
      </p:sp>
      <p:sp>
        <p:nvSpPr>
          <p:cNvPr id="20" name="!!#s3-p2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Bold aesthetics that command attention</a:t>
            </a:r>
          </a:p>
        </p:txBody>
      </p:sp>
      <p:sp>
        <p:nvSpPr>
          <p:cNvPr id="21" name="!!#s3-p3-num"/>
          <p:cNvSpPr/>
          <p:nvPr/>
        </p:nvSpPr>
        <p:spPr>
          <a:xfrm>
            <a:off x="12960000" y="1980000"/>
            <a:ext cx="288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FFFF"/>
                </a:solidFill>
                <a:latin typeface="Segoe UI Black"/>
                <a:ea typeface="Segoe UI Black"/>
              </a:rPr>
              <a:t>03</a:t>
            </a:r>
          </a:p>
        </p:txBody>
      </p:sp>
      <p:sp>
        <p:nvSpPr>
          <p:cNvPr id="22" name="!!#s3-p3-title"/>
          <p:cNvSpPr/>
          <p:nvPr/>
        </p:nvSpPr>
        <p:spPr>
          <a:xfrm>
            <a:off x="12960000" y="2880000"/>
            <a:ext cx="28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>
                <a:solidFill>
                  <a:srgbClr val="FFFFFF"/>
                </a:solidFill>
                <a:latin typeface="Segoe UI Black"/>
                <a:ea typeface="Segoe UI Black"/>
              </a:rPr>
              <a:t>Deliver</a:t>
            </a:r>
          </a:p>
        </p:txBody>
      </p:sp>
      <p:sp>
        <p:nvSpPr>
          <p:cNvPr id="23" name="!!#s3-p3-desc"/>
          <p:cNvSpPr/>
          <p:nvPr/>
        </p:nvSpPr>
        <p:spPr>
          <a:xfrm>
            <a:off x="12960000" y="3600000"/>
            <a:ext cx="288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CCCCCC"/>
                </a:solidFill>
                <a:latin typeface="Segoe UI"/>
                <a:ea typeface="Segoe UI"/>
              </a:rPr>
              <a:t>On time, on spec, every single build</a:t>
            </a:r>
          </a:p>
        </p:txBody>
      </p:sp>
      <p:sp>
        <p:nvSpPr>
          <p:cNvPr id="24" name="!!#s4-evidence-title"/>
          <p:cNvSpPr/>
          <p:nvPr/>
        </p:nvSpPr>
        <p:spPr>
          <a:xfrm>
            <a:off x="12960000" y="360000"/>
            <a:ext cx="576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000" b="1">
                <a:solidFill>
                  <a:srgbClr val="FFFFFF"/>
                </a:solidFill>
                <a:latin typeface="Segoe UI Black"/>
                <a:ea typeface="Segoe UI Black"/>
              </a:rPr>
              <a:t>Our Numbers</a:t>
            </a:r>
          </a:p>
        </p:txBody>
      </p:sp>
      <p:sp>
        <p:nvSpPr>
          <p:cNvPr id="25" name="!!#s4-ev1-num"/>
          <p:cNvSpPr/>
          <p:nvPr/>
        </p:nvSpPr>
        <p:spPr>
          <a:xfrm>
            <a:off x="12960000" y="180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6600"/>
                </a:solidFill>
                <a:latin typeface="Segoe UI Black"/>
                <a:ea typeface="Segoe UI Black"/>
              </a:rPr>
              <a:t>500+</a:t>
            </a:r>
          </a:p>
        </p:txBody>
      </p:sp>
      <p:sp>
        <p:nvSpPr>
          <p:cNvPr id="26" name="!!#s4-ev1-label"/>
          <p:cNvSpPr/>
          <p:nvPr/>
        </p:nvSpPr>
        <p:spPr>
          <a:xfrm>
            <a:off x="12960000" y="306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Units Manufactured</a:t>
            </a:r>
          </a:p>
        </p:txBody>
      </p:sp>
      <p:sp>
        <p:nvSpPr>
          <p:cNvPr id="27" name="!!#s4-ev2-num"/>
          <p:cNvSpPr/>
          <p:nvPr/>
        </p:nvSpPr>
        <p:spPr>
          <a:xfrm>
            <a:off x="1296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CC00"/>
                </a:solidFill>
                <a:latin typeface="Segoe UI Black"/>
                <a:ea typeface="Segoe UI Black"/>
              </a:rPr>
              <a:t>99.8%</a:t>
            </a:r>
          </a:p>
        </p:txBody>
      </p:sp>
      <p:sp>
        <p:nvSpPr>
          <p:cNvPr id="28" name="!!#s4-ev2-label"/>
          <p:cNvSpPr/>
          <p:nvPr/>
        </p:nvSpPr>
        <p:spPr>
          <a:xfrm>
            <a:off x="1296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Quality Control Pass Rate</a:t>
            </a:r>
          </a:p>
        </p:txBody>
      </p:sp>
      <p:sp>
        <p:nvSpPr>
          <p:cNvPr id="29" name="!!#s4-ev3-num"/>
          <p:cNvSpPr/>
          <p:nvPr/>
        </p:nvSpPr>
        <p:spPr>
          <a:xfrm>
            <a:off x="12960000" y="432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>
                <a:solidFill>
                  <a:srgbClr val="FFFFFF"/>
                </a:solidFill>
                <a:latin typeface="Segoe UI Black"/>
                <a:ea typeface="Segoe UI Black"/>
              </a:rPr>
              <a:t>24/7</a:t>
            </a:r>
          </a:p>
        </p:txBody>
      </p:sp>
      <p:sp>
        <p:nvSpPr>
          <p:cNvPr id="30" name="!!#s4-ev3-label"/>
          <p:cNvSpPr/>
          <p:nvPr/>
        </p:nvSpPr>
        <p:spPr>
          <a:xfrm>
            <a:off x="12960000" y="55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">
                <a:solidFill>
                  <a:srgbClr val="CCCCCC"/>
                </a:solidFill>
                <a:latin typeface="Segoe UI"/>
                <a:ea typeface="Segoe UI"/>
              </a:rPr>
              <a:t>Operations Running</a:t>
            </a:r>
          </a:p>
        </p:txBody>
      </p:sp>
      <p:sp>
        <p:nvSpPr>
          <p:cNvPr id="31" name="!!#s5-cta-title"/>
          <p:cNvSpPr/>
          <p:nvPr/>
        </p:nvSpPr>
        <p:spPr>
          <a:xfrm>
            <a:off x="1080000" y="1440000"/>
            <a:ext cx="10080000" cy="18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Segoe UI Black"/>
                <a:ea typeface="Segoe UI Black"/>
              </a:rPr>
              <a:t>Build With Us</a:t>
            </a:r>
          </a:p>
        </p:txBody>
      </p:sp>
      <p:sp>
        <p:nvSpPr>
          <p:cNvPr id="32" name="!!#s5-cta-contact"/>
          <p:cNvSpPr/>
          <p:nvPr/>
        </p:nvSpPr>
        <p:spPr>
          <a:xfrm>
            <a:off x="1080000" y="36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6600"/>
                </a:solidFill>
                <a:latin typeface="Segoe UI"/>
                <a:ea typeface="Segoe UI"/>
              </a:rPr>
              <a:t>contact@industrialdesign.co</a:t>
            </a:r>
          </a:p>
        </p:txBody>
      </p:sp>
      <p:sp>
        <p:nvSpPr>
          <p:cNvPr id="33" name="!!#s5-cta-tagline"/>
          <p:cNvSpPr/>
          <p:nvPr/>
        </p:nvSpPr>
        <p:spPr>
          <a:xfrm>
            <a:off x="1080000" y="450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CCCCC"/>
                </a:solidFill>
                <a:latin typeface="Segoe UI"/>
                <a:ea typeface="Segoe UI"/>
              </a:rPr>
              <a:t>Precision. Power. Performance.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