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rels" ContentType="application/vnd.openxmlformats-package.relationship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57370f5812894ba0" /></Relationships>
</file>

<file path=ppt/presentation.xml><?xml version="1.0" encoding="utf-8"?>
<p:presentation xmlns:r="http://schemas.openxmlformats.org/officeDocument/2006/relationships" xmlns:p="http://schemas.openxmlformats.org/presentationml/2006/main">
  <p:sldMasterIdLst>
    <p:sldMasterId xmlns:r="http://schemas.openxmlformats.org/officeDocument/2006/relationships" id="2147483648" r:id="rId1"/>
  </p:sldMasterIdLst>
  <p:sldIdLst>
    <p:sldId id="256" r:id="Rbcaccdeb55c6415a"/>
    <p:sldId id="257" r:id="Rdac71b7176624573"/>
    <p:sldId id="258" r:id="R5498d26842c443fc"/>
    <p:sldId id="259" r:id="R41554ed96e9743ac"/>
    <p:sldId id="260" r:id="R5fbc39ed792d4436"/>
  </p:sldIdLst>
  <p:sldSz cx="12192000" cy="6858000"/>
  <p:notesSz cx="6858000" cy="9144000"/>
</p:presentation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Relationship Type="http://schemas.openxmlformats.org/officeDocument/2006/relationships/theme" Target="/ppt/theme/theme1.xml" Id="rId2" /><Relationship Type="http://schemas.openxmlformats.org/officeDocument/2006/relationships/slide" Target="/ppt/slides/slide1.xml" Id="Rbcaccdeb55c6415a" /><Relationship Type="http://schemas.openxmlformats.org/officeDocument/2006/relationships/slide" Target="/ppt/slides/slide2.xml" Id="Rdac71b7176624573" /><Relationship Type="http://schemas.openxmlformats.org/officeDocument/2006/relationships/slide" Target="/ppt/slides/slide3.xml" Id="R5498d26842c443fc" /><Relationship Type="http://schemas.openxmlformats.org/officeDocument/2006/relationships/slide" Target="/ppt/slides/slide4.xml" Id="R41554ed96e9743ac" /><Relationship Type="http://schemas.openxmlformats.org/officeDocument/2006/relationships/slide" Target="/ppt/slides/slide5.xml" Id="R5fbc39ed792d4436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0629b50390c04b05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34418693774740a7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4ce4683c48d64624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6ba53509a9674317" /></Relationships>
</file>

<file path=ppt/slideLayouts/slideLayout1.xml><?xml version="1.0" encoding="utf-8"?>
<p:sldLayout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ctrTitle"/>
          </p:nvPr>
        </p:nvSpPr>
        <p:spPr>
          <a:xfrm xmlns:a="http://schemas.openxmlformats.org/drawingml/2006/main">
            <a:off x="685800" y="2130425"/>
            <a:ext cx="7772400" cy="1470025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Subtitle"/>
          <p:cNvSpPr>
            <a:spLocks xmlns:a="http://schemas.openxmlformats.org/drawingml/2006/main" noGrp="1"/>
          </p:cNvSpPr>
          <p:nvPr>
            <p:ph type="subTitle"/>
          </p:nvPr>
        </p:nvSpPr>
        <p:spPr>
          <a:xfrm xmlns:a="http://schemas.openxmlformats.org/drawingml/2006/main">
            <a:off x="1371600" y="3886200"/>
            <a:ext cx="6400800" cy="1752600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3.xml><?xml version="1.0" encoding="utf-8"?>
<p:sldLayout xmlns:p="http://schemas.openxmlformats.org/presentationml/2006/main" type="objTx">
  <p:cSld name="Title and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838200" y="1825625"/>
            <a:ext cx="10515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Layouts/slideLayout4.xml><?xml version="1.0" encoding="utf-8"?>
<p:sldLayout xmlns:p="http://schemas.openxmlformats.org/presentationml/2006/main" type="twoColTx">
  <p:cSld name="Two Content">
    <p:spTree>
      <p:nvGrpSpPr>
        <p:cNvPr id="1" name=""/>
        <p:cNvGrpSpPr/>
        <p:nvPr/>
      </p:nvGrpSpPr>
      <p:grpSpPr/>
      <p:sp>
        <p:nvSpPr>
          <p:cNvPr id="2" name="Title"/>
          <p:cNvSpPr>
            <a:spLocks xmlns:a="http://schemas.openxmlformats.org/drawingml/2006/main" noGrp="1"/>
          </p:cNvSpPr>
          <p:nvPr>
            <p:ph type="title"/>
          </p:nvPr>
        </p:nvSpPr>
        <p:spPr>
          <a:xfrm xmlns:a="http://schemas.openxmlformats.org/drawingml/2006/main">
            <a:off x="838200" y="365125"/>
            <a:ext cx="10515600" cy="1325563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3" name="Content Lef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838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  <p:sp>
        <p:nvSpPr>
          <p:cNvPr id="4" name="Content Right"/>
          <p:cNvSpPr>
            <a:spLocks xmlns:a="http://schemas.openxmlformats.org/drawingml/2006/main" noGrp="1"/>
          </p:cNvSpPr>
          <p:nvPr>
            <p:ph type="body"/>
          </p:nvPr>
        </p:nvSpPr>
        <p:spPr>
          <a:xfrm xmlns:a="http://schemas.openxmlformats.org/drawingml/2006/main">
            <a:off x="6172200" y="1825625"/>
            <a:ext cx="5181600" cy="4351338"/>
          </a:xfr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endParaRPr lang="en-US"/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034095ff04ee4d2a" /><Relationship Type="http://schemas.openxmlformats.org/officeDocument/2006/relationships/slideLayout" Target="/ppt/slideLayouts/slideLayout2.xml" Id="rId2" /><Relationship Type="http://schemas.openxmlformats.org/officeDocument/2006/relationships/slideLayout" Target="/ppt/slideLayouts/slideLayout3.xml" Id="rId3" /><Relationship Type="http://schemas.openxmlformats.org/officeDocument/2006/relationships/slideLayout" Target="/ppt/slideLayouts/slideLayout4.xml" Id="rId4" /></Relationships>
</file>

<file path=ppt/slideMasters/slideMaster1.xml><?xml version="1.0" encoding="utf-8"?>
<p:sldMaster xmlns:p="http://schemas.openxmlformats.org/presentationml/2006/main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  <p:sldLayoutId xmlns:r="http://schemas.openxmlformats.org/officeDocument/2006/relationships" id="2147483650" r:id="rId2"/>
    <p:sldLayoutId xmlns:r="http://schemas.openxmlformats.org/officeDocument/2006/relationships" id="2147483651" r:id="rId3"/>
    <p:sldLayoutId xmlns:r="http://schemas.openxmlformats.org/officeDocument/2006/relationships" id="2147483652" r:id="rId4"/>
  </p:sldLayoutIdLst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68d9b55e4ab4585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3ae5d45bc2043cd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349b5478003474a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cb7d0bcfb6b4f16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65e7bc7b6e64a17" /></Relationships>
</file>

<file path=ppt/slides/slide1.xml><?xml version="1.0" encoding="utf-8"?>
<p:sld xmlns:a="http://schemas.openxmlformats.org/drawingml/2006/main" xmlns:p="http://schemas.openxmlformats.org/presentationml/2006/main">
  <p:cSld>
    <p:bg>
      <p:bgPr>
        <a:solidFill xmlns:a="http://schemas.openxmlformats.org/drawingml/2006/main">
          <a:srgbClr val="F5F0E8"/>
        </a:solidFill>
      </p:bgPr>
    </p:bg>
    <p:spTree>
      <p:nvGrpSpPr>
        <p:cNvPr id="1" name=""/>
        <p:cNvGrpSpPr/>
        <p:nvPr/>
      </p:nvGrpSpPr>
      <p:grpSpPr/>
      <p:sp>
        <p:nvSpPr>
          <p:cNvPr id="2" name="!!leaf-brown"/>
          <p:cNvSpPr/>
          <p:nvPr/>
        </p:nvSpPr>
        <p:spPr>
          <a:xfrm>
            <a:off x="432000" y="360000"/>
            <a:ext cx="2160000" cy="1800000"/>
          </a:xfrm>
          <a:prstGeom prst="ellipse">
            <a:avLst/>
          </a:prstGeom>
          <a:solidFill>
            <a:srgbClr val="8B6F47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leaf-sage"/>
          <p:cNvSpPr/>
          <p:nvPr/>
        </p:nvSpPr>
        <p:spPr>
          <a:xfrm>
            <a:off x="9000000" y="4320000"/>
            <a:ext cx="2880000" cy="2160000"/>
          </a:xfrm>
          <a:prstGeom prst="ellipse">
            <a:avLst/>
          </a:prstGeom>
          <a:solidFill>
            <a:srgbClr val="A8C686">
              <a:alpha val="2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stone-terra"/>
          <p:cNvSpPr/>
          <p:nvPr/>
        </p:nvSpPr>
        <p:spPr>
          <a:xfrm>
            <a:off x="9720000" y="288000"/>
            <a:ext cx="1800000" cy="1440000"/>
          </a:xfrm>
          <a:prstGeom prst="roundRect">
            <a:avLst/>
          </a:prstGeom>
          <a:solidFill>
            <a:srgbClr val="D4956B">
              <a:alpha val="2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stone-sand"/>
          <p:cNvSpPr/>
          <p:nvPr/>
        </p:nvSpPr>
        <p:spPr>
          <a:xfrm>
            <a:off x="288000" y="4680000"/>
            <a:ext cx="2520000" cy="1800000"/>
          </a:xfrm>
          <a:prstGeom prst="roundRect">
            <a:avLst/>
          </a:prstGeom>
          <a:solidFill>
            <a:srgbClr val="C2A878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seed-forest"/>
          <p:cNvSpPr/>
          <p:nvPr/>
        </p:nvSpPr>
        <p:spPr>
          <a:xfrm>
            <a:off x="10800000" y="2880000"/>
            <a:ext cx="1080000" cy="900000"/>
          </a:xfrm>
          <a:prstGeom prst="ellipse">
            <a:avLst/>
          </a:prstGeom>
          <a:solidFill>
            <a:srgbClr val="6B8E6B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seed-cream"/>
          <p:cNvSpPr/>
          <p:nvPr/>
        </p:nvSpPr>
        <p:spPr>
          <a:xfrm>
            <a:off x="1080000" y="2880000"/>
            <a:ext cx="720000" cy="720000"/>
          </a:xfrm>
          <a:prstGeom prst="ellipse">
            <a:avLst/>
          </a:prstGeom>
          <a:solidFill>
            <a:srgbClr val="E8D5B0">
              <a:alpha val="5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pebble-1"/>
          <p:cNvSpPr/>
          <p:nvPr/>
        </p:nvSpPr>
        <p:spPr>
          <a:xfrm>
            <a:off x="5400000" y="5760000"/>
            <a:ext cx="540000" cy="432000"/>
          </a:xfrm>
          <a:prstGeom prst="ellipse">
            <a:avLst/>
          </a:prstGeom>
          <a:solidFill>
            <a:srgbClr val="8B6F47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9" name="!!pebble-2"/>
          <p:cNvSpPr/>
          <p:nvPr/>
        </p:nvSpPr>
        <p:spPr>
          <a:xfrm>
            <a:off x="7920000" y="540000"/>
            <a:ext cx="648000" cy="540000"/>
          </a:xfrm>
          <a:prstGeom prst="ellipse">
            <a:avLst/>
          </a:prstGeom>
          <a:solidFill>
            <a:srgbClr val="A8C686">
              <a:alpha val="3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0" name="!!hero-title"/>
          <p:cNvSpPr/>
          <p:nvPr/>
        </p:nvSpPr>
        <p:spPr>
          <a:xfrm>
            <a:off x="1440000" y="1800000"/>
            <a:ext cx="9360000" cy="144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6400" b="1">
                <a:solidFill>
                  <a:srgbClr val="3C2415"/>
                </a:solidFill>
                <a:latin typeface="Segoe UI"/>
                <a:ea typeface="Segoe UI"/>
              </a:rPr>
              <a:t>Sustainable Growth</a:t>
            </a:r>
          </a:p>
        </p:txBody>
      </p:sp>
      <p:sp>
        <p:nvSpPr>
          <p:cNvPr id="11" name="!!hero-sub"/>
          <p:cNvSpPr/>
          <p:nvPr/>
        </p:nvSpPr>
        <p:spPr>
          <a:xfrm>
            <a:off x="1440000" y="3420000"/>
            <a:ext cx="9360000" cy="90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400">
                <a:solidFill>
                  <a:srgbClr val="6B5B4A"/>
                </a:solidFill>
                <a:latin typeface="Segoe UI Light"/>
                <a:ea typeface="Segoe UI Light"/>
              </a:rPr>
              <a:t>Building a Better Tomorrow</a:t>
            </a:r>
          </a:p>
        </p:txBody>
      </p:sp>
      <p:sp>
        <p:nvSpPr>
          <p:cNvPr id="12" name="!!card-1-num"/>
          <p:cNvSpPr/>
          <p:nvPr/>
        </p:nvSpPr>
        <p:spPr>
          <a:xfrm>
            <a:off x="12960000" y="2160000"/>
            <a:ext cx="2340000" cy="108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800" b="1">
                <a:solidFill>
                  <a:srgbClr val="D4956B"/>
                </a:solidFill>
                <a:latin typeface="Segoe UI"/>
                <a:ea typeface="Segoe UI"/>
              </a:rPr>
              <a:t>01</a:t>
            </a:r>
          </a:p>
        </p:txBody>
      </p:sp>
      <p:sp>
        <p:nvSpPr>
          <p:cNvPr id="13" name="!!card-1-title"/>
          <p:cNvSpPr/>
          <p:nvPr/>
        </p:nvSpPr>
        <p:spPr>
          <a:xfrm>
            <a:off x="12960000" y="3240000"/>
            <a:ext cx="2340000" cy="90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800" b="1">
                <a:solidFill>
                  <a:srgbClr val="3C2415"/>
                </a:solidFill>
                <a:latin typeface="Segoe UI"/>
                <a:ea typeface="Segoe UI"/>
              </a:rPr>
              <a:t>Reduce</a:t>
            </a:r>
          </a:p>
        </p:txBody>
      </p:sp>
      <p:sp>
        <p:nvSpPr>
          <p:cNvPr id="14" name="!!card-1-desc"/>
          <p:cNvSpPr/>
          <p:nvPr/>
        </p:nvSpPr>
        <p:spPr>
          <a:xfrm>
            <a:off x="12960000" y="4140000"/>
            <a:ext cx="2340000" cy="14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600">
                <a:solidFill>
                  <a:srgbClr val="6B5B4A"/>
                </a:solidFill>
                <a:latin typeface="Segoe UI Light"/>
                <a:ea typeface="Segoe UI Light"/>
              </a:rPr>
              <a:t>Minimize waste at every step of the supply chain</a:t>
            </a:r>
          </a:p>
        </p:txBody>
      </p:sp>
      <p:sp>
        <p:nvSpPr>
          <p:cNvPr id="15" name="!!card-2-num"/>
          <p:cNvSpPr/>
          <p:nvPr/>
        </p:nvSpPr>
        <p:spPr>
          <a:xfrm>
            <a:off x="12960000" y="2160000"/>
            <a:ext cx="2340000" cy="108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800" b="1">
                <a:solidFill>
                  <a:srgbClr val="A8C686"/>
                </a:solidFill>
                <a:latin typeface="Segoe UI"/>
                <a:ea typeface="Segoe UI"/>
              </a:rPr>
              <a:t>02</a:t>
            </a:r>
          </a:p>
        </p:txBody>
      </p:sp>
      <p:sp>
        <p:nvSpPr>
          <p:cNvPr id="16" name="!!card-2-title"/>
          <p:cNvSpPr/>
          <p:nvPr/>
        </p:nvSpPr>
        <p:spPr>
          <a:xfrm>
            <a:off x="12960000" y="3240000"/>
            <a:ext cx="2340000" cy="90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800" b="1">
                <a:solidFill>
                  <a:srgbClr val="3C2415"/>
                </a:solidFill>
                <a:latin typeface="Segoe UI"/>
                <a:ea typeface="Segoe UI"/>
              </a:rPr>
              <a:t>Reuse</a:t>
            </a:r>
          </a:p>
        </p:txBody>
      </p:sp>
      <p:sp>
        <p:nvSpPr>
          <p:cNvPr id="17" name="!!card-2-desc"/>
          <p:cNvSpPr/>
          <p:nvPr/>
        </p:nvSpPr>
        <p:spPr>
          <a:xfrm>
            <a:off x="12960000" y="4140000"/>
            <a:ext cx="2340000" cy="14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600">
                <a:solidFill>
                  <a:srgbClr val="6B5B4A"/>
                </a:solidFill>
                <a:latin typeface="Segoe UI Light"/>
                <a:ea typeface="Segoe UI Light"/>
              </a:rPr>
              <a:t>Extend product lifecycles through circular design</a:t>
            </a:r>
          </a:p>
        </p:txBody>
      </p:sp>
      <p:sp>
        <p:nvSpPr>
          <p:cNvPr id="18" name="!!card-3-num"/>
          <p:cNvSpPr/>
          <p:nvPr/>
        </p:nvSpPr>
        <p:spPr>
          <a:xfrm>
            <a:off x="12960000" y="2160000"/>
            <a:ext cx="2340000" cy="108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800" b="1">
                <a:solidFill>
                  <a:srgbClr val="6B8E6B"/>
                </a:solidFill>
                <a:latin typeface="Segoe UI"/>
                <a:ea typeface="Segoe UI"/>
              </a:rPr>
              <a:t>03</a:t>
            </a:r>
          </a:p>
        </p:txBody>
      </p:sp>
      <p:sp>
        <p:nvSpPr>
          <p:cNvPr id="19" name="!!card-3-title"/>
          <p:cNvSpPr/>
          <p:nvPr/>
        </p:nvSpPr>
        <p:spPr>
          <a:xfrm>
            <a:off x="12960000" y="3240000"/>
            <a:ext cx="2340000" cy="90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800" b="1">
                <a:solidFill>
                  <a:srgbClr val="3C2415"/>
                </a:solidFill>
                <a:latin typeface="Segoe UI"/>
                <a:ea typeface="Segoe UI"/>
              </a:rPr>
              <a:t>Regenerate</a:t>
            </a:r>
          </a:p>
        </p:txBody>
      </p:sp>
      <p:sp>
        <p:nvSpPr>
          <p:cNvPr id="20" name="!!card-3-desc"/>
          <p:cNvSpPr/>
          <p:nvPr/>
        </p:nvSpPr>
        <p:spPr>
          <a:xfrm>
            <a:off x="12960000" y="4140000"/>
            <a:ext cx="2340000" cy="14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600">
                <a:solidFill>
                  <a:srgbClr val="6B5B4A"/>
                </a:solidFill>
                <a:latin typeface="Segoe UI Light"/>
                <a:ea typeface="Segoe UI Light"/>
              </a:rPr>
              <a:t>Restore ecosystems and build for the future</a:t>
            </a:r>
          </a:p>
        </p:txBody>
      </p:sp>
      <p:sp>
        <p:nvSpPr>
          <p:cNvPr id="21" name="!!metric-1-num"/>
          <p:cNvSpPr/>
          <p:nvPr/>
        </p:nvSpPr>
        <p:spPr>
          <a:xfrm>
            <a:off x="12960000" y="1800000"/>
            <a:ext cx="3600000" cy="14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6400" b="1">
                <a:solidFill>
                  <a:srgbClr val="8B6F47"/>
                </a:solidFill>
                <a:latin typeface="Segoe UI"/>
                <a:ea typeface="Segoe UI"/>
              </a:rPr>
              <a:t>40%</a:t>
            </a:r>
          </a:p>
        </p:txBody>
      </p:sp>
      <p:sp>
        <p:nvSpPr>
          <p:cNvPr id="22" name="!!metric-1-title"/>
          <p:cNvSpPr/>
          <p:nvPr/>
        </p:nvSpPr>
        <p:spPr>
          <a:xfrm>
            <a:off x="12960000" y="3240000"/>
            <a:ext cx="360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400">
                <a:solidFill>
                  <a:srgbClr val="3C2415"/>
                </a:solidFill>
                <a:latin typeface="Segoe UI"/>
                <a:ea typeface="Segoe UI"/>
              </a:rPr>
              <a:t>Less Waste</a:t>
            </a:r>
          </a:p>
        </p:txBody>
      </p:sp>
      <p:sp>
        <p:nvSpPr>
          <p:cNvPr id="23" name="!!metric-1-desc"/>
          <p:cNvSpPr/>
          <p:nvPr/>
        </p:nvSpPr>
        <p:spPr>
          <a:xfrm>
            <a:off x="12960000" y="3960000"/>
            <a:ext cx="360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400">
                <a:solidFill>
                  <a:srgbClr val="6B5B4A"/>
                </a:solidFill>
                <a:latin typeface="Segoe UI Light"/>
                <a:ea typeface="Segoe UI Light"/>
              </a:rPr>
              <a:t>Reduction in operational waste across all facilities</a:t>
            </a:r>
          </a:p>
        </p:txBody>
      </p:sp>
      <p:sp>
        <p:nvSpPr>
          <p:cNvPr id="24" name="!!metric-2-num"/>
          <p:cNvSpPr/>
          <p:nvPr/>
        </p:nvSpPr>
        <p:spPr>
          <a:xfrm>
            <a:off x="12960000" y="900000"/>
            <a:ext cx="3960000" cy="14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6400" b="1">
                <a:solidFill>
                  <a:srgbClr val="A8C686"/>
                </a:solidFill>
                <a:latin typeface="Segoe UI"/>
                <a:ea typeface="Segoe UI"/>
              </a:rPr>
              <a:t>2M</a:t>
            </a:r>
          </a:p>
        </p:txBody>
      </p:sp>
      <p:sp>
        <p:nvSpPr>
          <p:cNvPr id="25" name="!!metric-2-title"/>
          <p:cNvSpPr/>
          <p:nvPr/>
        </p:nvSpPr>
        <p:spPr>
          <a:xfrm>
            <a:off x="12960000" y="2340000"/>
            <a:ext cx="396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400">
                <a:solidFill>
                  <a:srgbClr val="3C2415"/>
                </a:solidFill>
                <a:latin typeface="Segoe UI"/>
                <a:ea typeface="Segoe UI"/>
              </a:rPr>
              <a:t>Trees Planted</a:t>
            </a:r>
          </a:p>
        </p:txBody>
      </p:sp>
      <p:sp>
        <p:nvSpPr>
          <p:cNvPr id="26" name="!!metric-2-desc"/>
          <p:cNvSpPr/>
          <p:nvPr/>
        </p:nvSpPr>
        <p:spPr>
          <a:xfrm>
            <a:off x="12960000" y="3060000"/>
            <a:ext cx="396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400">
                <a:solidFill>
                  <a:srgbClr val="6B5B4A"/>
                </a:solidFill>
                <a:latin typeface="Segoe UI Light"/>
                <a:ea typeface="Segoe UI Light"/>
              </a:rPr>
              <a:t>Reforestation efforts spanning three continents</a:t>
            </a:r>
          </a:p>
        </p:txBody>
      </p:sp>
      <p:sp>
        <p:nvSpPr>
          <p:cNvPr id="27" name="!!metric-3-num-1"/>
          <p:cNvSpPr/>
          <p:nvPr/>
        </p:nvSpPr>
        <p:spPr>
          <a:xfrm>
            <a:off x="12960000" y="4680000"/>
            <a:ext cx="3600000" cy="108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800" b="1">
                <a:solidFill>
                  <a:srgbClr val="6B8E6B"/>
                </a:solidFill>
                <a:latin typeface="Segoe UI"/>
                <a:ea typeface="Segoe UI"/>
              </a:rPr>
              <a:t>Carbon</a:t>
            </a:r>
          </a:p>
        </p:txBody>
      </p:sp>
      <p:sp>
        <p:nvSpPr>
          <p:cNvPr id="28" name="!!metric-3-num-2"/>
          <p:cNvSpPr/>
          <p:nvPr/>
        </p:nvSpPr>
        <p:spPr>
          <a:xfrm>
            <a:off x="12960000" y="5580000"/>
            <a:ext cx="3600000" cy="90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800" b="1">
                <a:solidFill>
                  <a:srgbClr val="6B8E6B"/>
                </a:solidFill>
                <a:latin typeface="Segoe UI"/>
                <a:ea typeface="Segoe UI"/>
              </a:rPr>
              <a:t>Neutral</a:t>
            </a:r>
          </a:p>
        </p:txBody>
      </p:sp>
      <p:sp>
        <p:nvSpPr>
          <p:cNvPr id="29" name="!!metric-3-desc"/>
          <p:cNvSpPr/>
          <p:nvPr/>
        </p:nvSpPr>
        <p:spPr>
          <a:xfrm>
            <a:off x="12960000" y="6300000"/>
            <a:ext cx="3600000" cy="432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400">
                <a:solidFill>
                  <a:srgbClr val="6B5B4A"/>
                </a:solidFill>
                <a:latin typeface="Segoe UI Light"/>
                <a:ea typeface="Segoe UI Light"/>
              </a:rPr>
              <a:t>Certified carbon neutral since 2024</a:t>
            </a:r>
          </a:p>
        </p:txBody>
      </p:sp>
      <p:sp>
        <p:nvSpPr>
          <p:cNvPr id="30" name="!!cta-title"/>
          <p:cNvSpPr/>
          <p:nvPr/>
        </p:nvSpPr>
        <p:spPr>
          <a:xfrm>
            <a:off x="12960000" y="1620000"/>
            <a:ext cx="9360000" cy="144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6400" b="1">
                <a:solidFill>
                  <a:srgbClr val="3C2415"/>
                </a:solidFill>
                <a:latin typeface="Segoe UI"/>
                <a:ea typeface="Segoe UI"/>
              </a:rPr>
              <a:t>Join Our Mission</a:t>
            </a:r>
          </a:p>
        </p:txBody>
      </p:sp>
      <p:sp>
        <p:nvSpPr>
          <p:cNvPr id="31" name="!!cta-sub"/>
          <p:cNvSpPr/>
          <p:nvPr/>
        </p:nvSpPr>
        <p:spPr>
          <a:xfrm>
            <a:off x="12960000" y="3420000"/>
            <a:ext cx="9360000" cy="90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400">
                <a:solidFill>
                  <a:srgbClr val="6B5B4A"/>
                </a:solidFill>
                <a:latin typeface="Segoe UI Light"/>
                <a:ea typeface="Segoe UI Light"/>
              </a:rPr>
              <a:t>Together, we can build a sustainable future</a:t>
            </a:r>
          </a:p>
        </p:txBody>
      </p:sp>
      <p:sp>
        <p:nvSpPr>
          <p:cNvPr id="32" name="!!cta-web"/>
          <p:cNvSpPr/>
          <p:nvPr/>
        </p:nvSpPr>
        <p:spPr>
          <a:xfrm>
            <a:off x="12960000" y="4680000"/>
            <a:ext cx="936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800">
                <a:solidFill>
                  <a:srgbClr val="9E8E7A"/>
                </a:solidFill>
                <a:latin typeface="Segoe UI Light"/>
                <a:ea typeface="Segoe UI Light"/>
              </a:rPr>
              <a:t>www.earthandsage.org</a:t>
            </a:r>
          </a:p>
        </p:txBody>
      </p:sp>
    </p:spTree>
  </p:cSld>
</p:sld>
</file>

<file path=ppt/slides/slide2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F5F0E8"/>
        </a:solidFill>
      </p:bgPr>
    </p:bg>
    <p:spTree>
      <p:nvGrpSpPr>
        <p:cNvPr id="1" name=""/>
        <p:cNvGrpSpPr/>
        <p:nvPr/>
      </p:nvGrpSpPr>
      <p:grpSpPr/>
      <p:sp>
        <p:nvSpPr>
          <p:cNvPr id="2" name="!!leaf-brown"/>
          <p:cNvSpPr/>
          <p:nvPr/>
        </p:nvSpPr>
        <p:spPr>
          <a:xfrm>
            <a:off x="8640000" y="3600000"/>
            <a:ext cx="2520000" cy="1980000"/>
          </a:xfrm>
          <a:prstGeom prst="ellipse">
            <a:avLst/>
          </a:prstGeom>
          <a:solidFill>
            <a:srgbClr val="8B6F47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leaf-sage"/>
          <p:cNvSpPr/>
          <p:nvPr/>
        </p:nvSpPr>
        <p:spPr>
          <a:xfrm>
            <a:off x="720000" y="720000"/>
            <a:ext cx="3240000" cy="2520000"/>
          </a:xfrm>
          <a:prstGeom prst="ellipse">
            <a:avLst/>
          </a:prstGeom>
          <a:solidFill>
            <a:srgbClr val="A8C686">
              <a:alpha val="2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stone-terra"/>
          <p:cNvSpPr/>
          <p:nvPr/>
        </p:nvSpPr>
        <p:spPr>
          <a:xfrm>
            <a:off x="432000" y="5040000"/>
            <a:ext cx="2160000" cy="1620000"/>
          </a:xfrm>
          <a:prstGeom prst="roundRect">
            <a:avLst/>
          </a:prstGeom>
          <a:solidFill>
            <a:srgbClr val="D4956B">
              <a:alpha val="2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stone-sand"/>
          <p:cNvSpPr/>
          <p:nvPr/>
        </p:nvSpPr>
        <p:spPr>
          <a:xfrm>
            <a:off x="10080000" y="360000"/>
            <a:ext cx="1800000" cy="1440000"/>
          </a:xfrm>
          <a:prstGeom prst="roundRect">
            <a:avLst/>
          </a:prstGeom>
          <a:solidFill>
            <a:srgbClr val="C2A878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seed-forest"/>
          <p:cNvSpPr/>
          <p:nvPr/>
        </p:nvSpPr>
        <p:spPr>
          <a:xfrm>
            <a:off x="5040000" y="5400000"/>
            <a:ext cx="1260000" cy="1080000"/>
          </a:xfrm>
          <a:prstGeom prst="ellipse">
            <a:avLst/>
          </a:prstGeom>
          <a:solidFill>
            <a:srgbClr val="6B8E6B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seed-cream"/>
          <p:cNvSpPr/>
          <p:nvPr/>
        </p:nvSpPr>
        <p:spPr>
          <a:xfrm>
            <a:off x="10800000" y="2160000"/>
            <a:ext cx="900000" cy="900000"/>
          </a:xfrm>
          <a:prstGeom prst="ellipse">
            <a:avLst/>
          </a:prstGeom>
          <a:solidFill>
            <a:srgbClr val="E8D5B0">
              <a:alpha val="5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pebble-1"/>
          <p:cNvSpPr/>
          <p:nvPr/>
        </p:nvSpPr>
        <p:spPr>
          <a:xfrm>
            <a:off x="7200000" y="720000"/>
            <a:ext cx="648000" cy="504000"/>
          </a:xfrm>
          <a:prstGeom prst="ellipse">
            <a:avLst/>
          </a:prstGeom>
          <a:solidFill>
            <a:srgbClr val="8B6F47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9" name="!!pebble-2"/>
          <p:cNvSpPr/>
          <p:nvPr/>
        </p:nvSpPr>
        <p:spPr>
          <a:xfrm>
            <a:off x="3600000" y="5760000"/>
            <a:ext cx="720000" cy="576000"/>
          </a:xfrm>
          <a:prstGeom prst="ellipse">
            <a:avLst/>
          </a:prstGeom>
          <a:solidFill>
            <a:srgbClr val="A8C686">
              <a:alpha val="3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0" name="!!hero-title"/>
          <p:cNvSpPr/>
          <p:nvPr/>
        </p:nvSpPr>
        <p:spPr>
          <a:xfrm>
            <a:off x="1440000" y="1800000"/>
            <a:ext cx="9360000" cy="144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7200" b="1">
                <a:solidFill>
                  <a:srgbClr val="3C2415"/>
                </a:solidFill>
                <a:latin typeface="Segoe UI"/>
                <a:ea typeface="Segoe UI"/>
              </a:rPr>
              <a:t>Nature Knows Best</a:t>
            </a:r>
          </a:p>
        </p:txBody>
      </p:sp>
      <p:sp>
        <p:nvSpPr>
          <p:cNvPr id="11" name="!!hero-sub"/>
          <p:cNvSpPr/>
          <p:nvPr/>
        </p:nvSpPr>
        <p:spPr>
          <a:xfrm>
            <a:off x="1440000" y="3780000"/>
            <a:ext cx="9360000" cy="90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400">
                <a:solidFill>
                  <a:srgbClr val="6B5B4A"/>
                </a:solidFill>
                <a:latin typeface="Segoe UI Light"/>
                <a:ea typeface="Segoe UI Light"/>
              </a:rPr>
              <a:t>Let the earth guide our innovation</a:t>
            </a:r>
          </a:p>
        </p:txBody>
      </p:sp>
      <p:sp>
        <p:nvSpPr>
          <p:cNvPr id="12" name="!!card-1-num"/>
          <p:cNvSpPr/>
          <p:nvPr/>
        </p:nvSpPr>
        <p:spPr>
          <a:xfrm>
            <a:off x="12960000" y="2160000"/>
            <a:ext cx="2340000" cy="108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800" b="1">
                <a:solidFill>
                  <a:srgbClr val="D4956B"/>
                </a:solidFill>
                <a:latin typeface="Segoe UI"/>
                <a:ea typeface="Segoe UI"/>
              </a:rPr>
              <a:t>01</a:t>
            </a:r>
          </a:p>
        </p:txBody>
      </p:sp>
      <p:sp>
        <p:nvSpPr>
          <p:cNvPr id="13" name="!!card-1-title"/>
          <p:cNvSpPr/>
          <p:nvPr/>
        </p:nvSpPr>
        <p:spPr>
          <a:xfrm>
            <a:off x="12960000" y="3240000"/>
            <a:ext cx="2340000" cy="90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800" b="1">
                <a:solidFill>
                  <a:srgbClr val="3C2415"/>
                </a:solidFill>
                <a:latin typeface="Segoe UI"/>
                <a:ea typeface="Segoe UI"/>
              </a:rPr>
              <a:t>Reduce</a:t>
            </a:r>
          </a:p>
        </p:txBody>
      </p:sp>
      <p:sp>
        <p:nvSpPr>
          <p:cNvPr id="14" name="!!card-1-desc"/>
          <p:cNvSpPr/>
          <p:nvPr/>
        </p:nvSpPr>
        <p:spPr>
          <a:xfrm>
            <a:off x="12960000" y="4140000"/>
            <a:ext cx="2340000" cy="14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600">
                <a:solidFill>
                  <a:srgbClr val="6B5B4A"/>
                </a:solidFill>
                <a:latin typeface="Segoe UI Light"/>
                <a:ea typeface="Segoe UI Light"/>
              </a:rPr>
              <a:t>Minimize waste at every step of the supply chain</a:t>
            </a:r>
          </a:p>
        </p:txBody>
      </p:sp>
      <p:sp>
        <p:nvSpPr>
          <p:cNvPr id="15" name="!!card-2-num"/>
          <p:cNvSpPr/>
          <p:nvPr/>
        </p:nvSpPr>
        <p:spPr>
          <a:xfrm>
            <a:off x="12960000" y="2160000"/>
            <a:ext cx="2340000" cy="108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800" b="1">
                <a:solidFill>
                  <a:srgbClr val="A8C686"/>
                </a:solidFill>
                <a:latin typeface="Segoe UI"/>
                <a:ea typeface="Segoe UI"/>
              </a:rPr>
              <a:t>02</a:t>
            </a:r>
          </a:p>
        </p:txBody>
      </p:sp>
      <p:sp>
        <p:nvSpPr>
          <p:cNvPr id="16" name="!!card-2-title"/>
          <p:cNvSpPr/>
          <p:nvPr/>
        </p:nvSpPr>
        <p:spPr>
          <a:xfrm>
            <a:off x="12960000" y="3240000"/>
            <a:ext cx="2340000" cy="90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800" b="1">
                <a:solidFill>
                  <a:srgbClr val="3C2415"/>
                </a:solidFill>
                <a:latin typeface="Segoe UI"/>
                <a:ea typeface="Segoe UI"/>
              </a:rPr>
              <a:t>Reuse</a:t>
            </a:r>
          </a:p>
        </p:txBody>
      </p:sp>
      <p:sp>
        <p:nvSpPr>
          <p:cNvPr id="17" name="!!card-2-desc"/>
          <p:cNvSpPr/>
          <p:nvPr/>
        </p:nvSpPr>
        <p:spPr>
          <a:xfrm>
            <a:off x="12960000" y="4140000"/>
            <a:ext cx="2340000" cy="14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600">
                <a:solidFill>
                  <a:srgbClr val="6B5B4A"/>
                </a:solidFill>
                <a:latin typeface="Segoe UI Light"/>
                <a:ea typeface="Segoe UI Light"/>
              </a:rPr>
              <a:t>Extend product lifecycles through circular design</a:t>
            </a:r>
          </a:p>
        </p:txBody>
      </p:sp>
      <p:sp>
        <p:nvSpPr>
          <p:cNvPr id="18" name="!!card-3-num"/>
          <p:cNvSpPr/>
          <p:nvPr/>
        </p:nvSpPr>
        <p:spPr>
          <a:xfrm>
            <a:off x="12960000" y="2160000"/>
            <a:ext cx="2340000" cy="108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800" b="1">
                <a:solidFill>
                  <a:srgbClr val="6B8E6B"/>
                </a:solidFill>
                <a:latin typeface="Segoe UI"/>
                <a:ea typeface="Segoe UI"/>
              </a:rPr>
              <a:t>03</a:t>
            </a:r>
          </a:p>
        </p:txBody>
      </p:sp>
      <p:sp>
        <p:nvSpPr>
          <p:cNvPr id="19" name="!!card-3-title"/>
          <p:cNvSpPr/>
          <p:nvPr/>
        </p:nvSpPr>
        <p:spPr>
          <a:xfrm>
            <a:off x="12960000" y="3240000"/>
            <a:ext cx="2340000" cy="90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800" b="1">
                <a:solidFill>
                  <a:srgbClr val="3C2415"/>
                </a:solidFill>
                <a:latin typeface="Segoe UI"/>
                <a:ea typeface="Segoe UI"/>
              </a:rPr>
              <a:t>Regenerate</a:t>
            </a:r>
          </a:p>
        </p:txBody>
      </p:sp>
      <p:sp>
        <p:nvSpPr>
          <p:cNvPr id="20" name="!!card-3-desc"/>
          <p:cNvSpPr/>
          <p:nvPr/>
        </p:nvSpPr>
        <p:spPr>
          <a:xfrm>
            <a:off x="12960000" y="4140000"/>
            <a:ext cx="2340000" cy="14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600">
                <a:solidFill>
                  <a:srgbClr val="6B5B4A"/>
                </a:solidFill>
                <a:latin typeface="Segoe UI Light"/>
                <a:ea typeface="Segoe UI Light"/>
              </a:rPr>
              <a:t>Restore ecosystems and build for the future</a:t>
            </a:r>
          </a:p>
        </p:txBody>
      </p:sp>
      <p:sp>
        <p:nvSpPr>
          <p:cNvPr id="21" name="!!metric-1-num"/>
          <p:cNvSpPr/>
          <p:nvPr/>
        </p:nvSpPr>
        <p:spPr>
          <a:xfrm>
            <a:off x="12960000" y="1800000"/>
            <a:ext cx="3600000" cy="14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6400" b="1">
                <a:solidFill>
                  <a:srgbClr val="8B6F47"/>
                </a:solidFill>
                <a:latin typeface="Segoe UI"/>
                <a:ea typeface="Segoe UI"/>
              </a:rPr>
              <a:t>40%</a:t>
            </a:r>
          </a:p>
        </p:txBody>
      </p:sp>
      <p:sp>
        <p:nvSpPr>
          <p:cNvPr id="22" name="!!metric-1-title"/>
          <p:cNvSpPr/>
          <p:nvPr/>
        </p:nvSpPr>
        <p:spPr>
          <a:xfrm>
            <a:off x="12960000" y="3240000"/>
            <a:ext cx="360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400">
                <a:solidFill>
                  <a:srgbClr val="3C2415"/>
                </a:solidFill>
                <a:latin typeface="Segoe UI"/>
                <a:ea typeface="Segoe UI"/>
              </a:rPr>
              <a:t>Less Waste</a:t>
            </a:r>
          </a:p>
        </p:txBody>
      </p:sp>
      <p:sp>
        <p:nvSpPr>
          <p:cNvPr id="23" name="!!metric-1-desc"/>
          <p:cNvSpPr/>
          <p:nvPr/>
        </p:nvSpPr>
        <p:spPr>
          <a:xfrm>
            <a:off x="12960000" y="3960000"/>
            <a:ext cx="360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400">
                <a:solidFill>
                  <a:srgbClr val="6B5B4A"/>
                </a:solidFill>
                <a:latin typeface="Segoe UI Light"/>
                <a:ea typeface="Segoe UI Light"/>
              </a:rPr>
              <a:t>Reduction in operational waste across all facilities</a:t>
            </a:r>
          </a:p>
        </p:txBody>
      </p:sp>
      <p:sp>
        <p:nvSpPr>
          <p:cNvPr id="24" name="!!metric-2-num"/>
          <p:cNvSpPr/>
          <p:nvPr/>
        </p:nvSpPr>
        <p:spPr>
          <a:xfrm>
            <a:off x="12960000" y="900000"/>
            <a:ext cx="3960000" cy="14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6400" b="1">
                <a:solidFill>
                  <a:srgbClr val="A8C686"/>
                </a:solidFill>
                <a:latin typeface="Segoe UI"/>
                <a:ea typeface="Segoe UI"/>
              </a:rPr>
              <a:t>2M</a:t>
            </a:r>
          </a:p>
        </p:txBody>
      </p:sp>
      <p:sp>
        <p:nvSpPr>
          <p:cNvPr id="25" name="!!metric-2-title"/>
          <p:cNvSpPr/>
          <p:nvPr/>
        </p:nvSpPr>
        <p:spPr>
          <a:xfrm>
            <a:off x="12960000" y="2340000"/>
            <a:ext cx="396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400">
                <a:solidFill>
                  <a:srgbClr val="3C2415"/>
                </a:solidFill>
                <a:latin typeface="Segoe UI"/>
                <a:ea typeface="Segoe UI"/>
              </a:rPr>
              <a:t>Trees Planted</a:t>
            </a:r>
          </a:p>
        </p:txBody>
      </p:sp>
      <p:sp>
        <p:nvSpPr>
          <p:cNvPr id="26" name="!!metric-2-desc"/>
          <p:cNvSpPr/>
          <p:nvPr/>
        </p:nvSpPr>
        <p:spPr>
          <a:xfrm>
            <a:off x="12960000" y="3060000"/>
            <a:ext cx="396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400">
                <a:solidFill>
                  <a:srgbClr val="6B5B4A"/>
                </a:solidFill>
                <a:latin typeface="Segoe UI Light"/>
                <a:ea typeface="Segoe UI Light"/>
              </a:rPr>
              <a:t>Reforestation efforts spanning three continents</a:t>
            </a:r>
          </a:p>
        </p:txBody>
      </p:sp>
      <p:sp>
        <p:nvSpPr>
          <p:cNvPr id="27" name="!!metric-3-num-1"/>
          <p:cNvSpPr/>
          <p:nvPr/>
        </p:nvSpPr>
        <p:spPr>
          <a:xfrm>
            <a:off x="12960000" y="4680000"/>
            <a:ext cx="3600000" cy="108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800" b="1">
                <a:solidFill>
                  <a:srgbClr val="6B8E6B"/>
                </a:solidFill>
                <a:latin typeface="Segoe UI"/>
                <a:ea typeface="Segoe UI"/>
              </a:rPr>
              <a:t>Carbon</a:t>
            </a:r>
          </a:p>
        </p:txBody>
      </p:sp>
      <p:sp>
        <p:nvSpPr>
          <p:cNvPr id="28" name="!!metric-3-num-2"/>
          <p:cNvSpPr/>
          <p:nvPr/>
        </p:nvSpPr>
        <p:spPr>
          <a:xfrm>
            <a:off x="12960000" y="5580000"/>
            <a:ext cx="3600000" cy="90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800" b="1">
                <a:solidFill>
                  <a:srgbClr val="6B8E6B"/>
                </a:solidFill>
                <a:latin typeface="Segoe UI"/>
                <a:ea typeface="Segoe UI"/>
              </a:rPr>
              <a:t>Neutral</a:t>
            </a:r>
          </a:p>
        </p:txBody>
      </p:sp>
      <p:sp>
        <p:nvSpPr>
          <p:cNvPr id="29" name="!!metric-3-desc"/>
          <p:cNvSpPr/>
          <p:nvPr/>
        </p:nvSpPr>
        <p:spPr>
          <a:xfrm>
            <a:off x="12960000" y="6300000"/>
            <a:ext cx="3600000" cy="432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400">
                <a:solidFill>
                  <a:srgbClr val="6B5B4A"/>
                </a:solidFill>
                <a:latin typeface="Segoe UI Light"/>
                <a:ea typeface="Segoe UI Light"/>
              </a:rPr>
              <a:t>Certified carbon neutral since 2024</a:t>
            </a:r>
          </a:p>
        </p:txBody>
      </p:sp>
      <p:sp>
        <p:nvSpPr>
          <p:cNvPr id="30" name="!!cta-title"/>
          <p:cNvSpPr/>
          <p:nvPr/>
        </p:nvSpPr>
        <p:spPr>
          <a:xfrm>
            <a:off x="12960000" y="1620000"/>
            <a:ext cx="9360000" cy="144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6400" b="1">
                <a:solidFill>
                  <a:srgbClr val="3C2415"/>
                </a:solidFill>
                <a:latin typeface="Segoe UI"/>
                <a:ea typeface="Segoe UI"/>
              </a:rPr>
              <a:t>Join Our Mission</a:t>
            </a:r>
          </a:p>
        </p:txBody>
      </p:sp>
      <p:sp>
        <p:nvSpPr>
          <p:cNvPr id="31" name="!!cta-sub"/>
          <p:cNvSpPr/>
          <p:nvPr/>
        </p:nvSpPr>
        <p:spPr>
          <a:xfrm>
            <a:off x="12960000" y="3420000"/>
            <a:ext cx="9360000" cy="90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400">
                <a:solidFill>
                  <a:srgbClr val="6B5B4A"/>
                </a:solidFill>
                <a:latin typeface="Segoe UI Light"/>
                <a:ea typeface="Segoe UI Light"/>
              </a:rPr>
              <a:t>Together, we can build a sustainable future</a:t>
            </a:r>
          </a:p>
        </p:txBody>
      </p:sp>
      <p:sp>
        <p:nvSpPr>
          <p:cNvPr id="32" name="!!cta-web"/>
          <p:cNvSpPr/>
          <p:nvPr/>
        </p:nvSpPr>
        <p:spPr>
          <a:xfrm>
            <a:off x="12960000" y="4680000"/>
            <a:ext cx="936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800">
                <a:solidFill>
                  <a:srgbClr val="9E8E7A"/>
                </a:solidFill>
                <a:latin typeface="Segoe UI Light"/>
                <a:ea typeface="Segoe UI Light"/>
              </a:rPr>
              <a:t>www.earthandsage.org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F5F0E8"/>
        </a:solidFill>
      </p:bgPr>
    </p:bg>
    <p:spTree>
      <p:nvGrpSpPr>
        <p:cNvPr id="1" name=""/>
        <p:cNvGrpSpPr/>
        <p:nvPr/>
      </p:nvGrpSpPr>
      <p:grpSpPr/>
      <p:sp>
        <p:nvSpPr>
          <p:cNvPr id="2" name="!!leaf-brown"/>
          <p:cNvSpPr/>
          <p:nvPr/>
        </p:nvSpPr>
        <p:spPr>
          <a:xfrm>
            <a:off x="432000" y="1800000"/>
            <a:ext cx="3420000" cy="4680000"/>
          </a:xfrm>
          <a:prstGeom prst="roundRect">
            <a:avLst/>
          </a:prstGeom>
          <a:solidFill>
            <a:srgbClr val="8B6F47">
              <a:alpha val="12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leaf-sage"/>
          <p:cNvSpPr/>
          <p:nvPr/>
        </p:nvSpPr>
        <p:spPr>
          <a:xfrm>
            <a:off x="4392000" y="1800000"/>
            <a:ext cx="3420000" cy="4680000"/>
          </a:xfrm>
          <a:prstGeom prst="roundRect">
            <a:avLst/>
          </a:prstGeom>
          <a:solidFill>
            <a:srgbClr val="A8C686">
              <a:alpha val="12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stone-terra"/>
          <p:cNvSpPr/>
          <p:nvPr/>
        </p:nvSpPr>
        <p:spPr>
          <a:xfrm>
            <a:off x="8352000" y="1800000"/>
            <a:ext cx="3420000" cy="4680000"/>
          </a:xfrm>
          <a:prstGeom prst="roundRect">
            <a:avLst/>
          </a:prstGeom>
          <a:solidFill>
            <a:srgbClr val="D4956B">
              <a:alpha val="12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stone-sand"/>
          <p:cNvSpPr/>
          <p:nvPr/>
        </p:nvSpPr>
        <p:spPr>
          <a:xfrm>
            <a:off x="12960000" y="360000"/>
            <a:ext cx="36000" cy="36000"/>
          </a:xfrm>
          <a:prstGeom prst="roundRect">
            <a:avLst/>
          </a:prstGeom>
          <a:solidFill>
            <a:srgbClr val="C2A878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seed-forest"/>
          <p:cNvSpPr/>
          <p:nvPr/>
        </p:nvSpPr>
        <p:spPr>
          <a:xfrm>
            <a:off x="12960000" y="5400000"/>
            <a:ext cx="36000" cy="36000"/>
          </a:xfrm>
          <a:prstGeom prst="ellipse">
            <a:avLst/>
          </a:prstGeom>
          <a:solidFill>
            <a:srgbClr val="6B8E6B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seed-cream"/>
          <p:cNvSpPr/>
          <p:nvPr/>
        </p:nvSpPr>
        <p:spPr>
          <a:xfrm>
            <a:off x="12960000" y="2160000"/>
            <a:ext cx="36000" cy="36000"/>
          </a:xfrm>
          <a:prstGeom prst="ellipse">
            <a:avLst/>
          </a:prstGeom>
          <a:solidFill>
            <a:srgbClr val="E8D5B0">
              <a:alpha val="5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pebble-1"/>
          <p:cNvSpPr/>
          <p:nvPr/>
        </p:nvSpPr>
        <p:spPr>
          <a:xfrm>
            <a:off x="12960000" y="720000"/>
            <a:ext cx="36000" cy="36000"/>
          </a:xfrm>
          <a:prstGeom prst="ellipse">
            <a:avLst/>
          </a:prstGeom>
          <a:solidFill>
            <a:srgbClr val="8B6F47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9" name="!!pebble-2"/>
          <p:cNvSpPr/>
          <p:nvPr/>
        </p:nvSpPr>
        <p:spPr>
          <a:xfrm>
            <a:off x="12960000" y="5760000"/>
            <a:ext cx="36000" cy="36000"/>
          </a:xfrm>
          <a:prstGeom prst="ellipse">
            <a:avLst/>
          </a:prstGeom>
          <a:solidFill>
            <a:srgbClr val="A8C686">
              <a:alpha val="3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0" name="!!hero-title"/>
          <p:cNvSpPr/>
          <p:nvPr/>
        </p:nvSpPr>
        <p:spPr>
          <a:xfrm>
            <a:off x="432000" y="360000"/>
            <a:ext cx="9360000" cy="108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4000" b="1">
                <a:solidFill>
                  <a:srgbClr val="3C2415"/>
                </a:solidFill>
                <a:latin typeface="Segoe UI"/>
                <a:ea typeface="Segoe UI"/>
              </a:rPr>
              <a:t>Three Pillars of Change</a:t>
            </a:r>
          </a:p>
        </p:txBody>
      </p:sp>
      <p:sp>
        <p:nvSpPr>
          <p:cNvPr id="11" name="!!hero-sub"/>
          <p:cNvSpPr/>
          <p:nvPr/>
        </p:nvSpPr>
        <p:spPr>
          <a:xfrm>
            <a:off x="432000" y="1152000"/>
            <a:ext cx="7200000" cy="54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800">
                <a:solidFill>
                  <a:srgbClr val="6B5B4A"/>
                </a:solidFill>
                <a:latin typeface="Segoe UI Light"/>
                <a:ea typeface="Segoe UI Light"/>
              </a:rPr>
              <a:t>Our framework for sustainable impact</a:t>
            </a:r>
          </a:p>
        </p:txBody>
      </p:sp>
      <p:sp>
        <p:nvSpPr>
          <p:cNvPr id="12" name="!!card-1-num"/>
          <p:cNvSpPr/>
          <p:nvPr/>
        </p:nvSpPr>
        <p:spPr>
          <a:xfrm>
            <a:off x="1008000" y="2160000"/>
            <a:ext cx="2340000" cy="108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800" b="1">
                <a:solidFill>
                  <a:srgbClr val="D4956B"/>
                </a:solidFill>
                <a:latin typeface="Segoe UI"/>
                <a:ea typeface="Segoe UI"/>
              </a:rPr>
              <a:t>01</a:t>
            </a:r>
          </a:p>
        </p:txBody>
      </p:sp>
      <p:sp>
        <p:nvSpPr>
          <p:cNvPr id="13" name="!!card-1-title"/>
          <p:cNvSpPr/>
          <p:nvPr/>
        </p:nvSpPr>
        <p:spPr>
          <a:xfrm>
            <a:off x="1008000" y="3240000"/>
            <a:ext cx="2340000" cy="90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800" b="1">
                <a:solidFill>
                  <a:srgbClr val="3C2415"/>
                </a:solidFill>
                <a:latin typeface="Segoe UI"/>
                <a:ea typeface="Segoe UI"/>
              </a:rPr>
              <a:t>Reduce</a:t>
            </a:r>
          </a:p>
        </p:txBody>
      </p:sp>
      <p:sp>
        <p:nvSpPr>
          <p:cNvPr id="14" name="!!card-1-desc"/>
          <p:cNvSpPr/>
          <p:nvPr/>
        </p:nvSpPr>
        <p:spPr>
          <a:xfrm>
            <a:off x="1008000" y="4140000"/>
            <a:ext cx="2340000" cy="14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600">
                <a:solidFill>
                  <a:srgbClr val="6B5B4A"/>
                </a:solidFill>
                <a:latin typeface="Segoe UI Light"/>
                <a:ea typeface="Segoe UI Light"/>
              </a:rPr>
              <a:t>Minimize waste at every step of the supply chain</a:t>
            </a:r>
          </a:p>
        </p:txBody>
      </p:sp>
      <p:sp>
        <p:nvSpPr>
          <p:cNvPr id="15" name="!!card-2-num"/>
          <p:cNvSpPr/>
          <p:nvPr/>
        </p:nvSpPr>
        <p:spPr>
          <a:xfrm>
            <a:off x="4968000" y="2160000"/>
            <a:ext cx="2340000" cy="108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800" b="1">
                <a:solidFill>
                  <a:srgbClr val="A8C686"/>
                </a:solidFill>
                <a:latin typeface="Segoe UI"/>
                <a:ea typeface="Segoe UI"/>
              </a:rPr>
              <a:t>02</a:t>
            </a:r>
          </a:p>
        </p:txBody>
      </p:sp>
      <p:sp>
        <p:nvSpPr>
          <p:cNvPr id="16" name="!!card-2-title"/>
          <p:cNvSpPr/>
          <p:nvPr/>
        </p:nvSpPr>
        <p:spPr>
          <a:xfrm>
            <a:off x="4968000" y="3240000"/>
            <a:ext cx="2340000" cy="90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800" b="1">
                <a:solidFill>
                  <a:srgbClr val="3C2415"/>
                </a:solidFill>
                <a:latin typeface="Segoe UI"/>
                <a:ea typeface="Segoe UI"/>
              </a:rPr>
              <a:t>Reuse</a:t>
            </a:r>
          </a:p>
        </p:txBody>
      </p:sp>
      <p:sp>
        <p:nvSpPr>
          <p:cNvPr id="17" name="!!card-2-desc"/>
          <p:cNvSpPr/>
          <p:nvPr/>
        </p:nvSpPr>
        <p:spPr>
          <a:xfrm>
            <a:off x="4968000" y="4140000"/>
            <a:ext cx="2340000" cy="14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600">
                <a:solidFill>
                  <a:srgbClr val="6B5B4A"/>
                </a:solidFill>
                <a:latin typeface="Segoe UI Light"/>
                <a:ea typeface="Segoe UI Light"/>
              </a:rPr>
              <a:t>Extend product lifecycles through circular design</a:t>
            </a:r>
          </a:p>
        </p:txBody>
      </p:sp>
      <p:sp>
        <p:nvSpPr>
          <p:cNvPr id="18" name="!!card-3-num"/>
          <p:cNvSpPr/>
          <p:nvPr/>
        </p:nvSpPr>
        <p:spPr>
          <a:xfrm>
            <a:off x="8928000" y="2160000"/>
            <a:ext cx="2340000" cy="108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800" b="1">
                <a:solidFill>
                  <a:srgbClr val="6B8E6B"/>
                </a:solidFill>
                <a:latin typeface="Segoe UI"/>
                <a:ea typeface="Segoe UI"/>
              </a:rPr>
              <a:t>03</a:t>
            </a:r>
          </a:p>
        </p:txBody>
      </p:sp>
      <p:sp>
        <p:nvSpPr>
          <p:cNvPr id="19" name="!!card-3-title"/>
          <p:cNvSpPr/>
          <p:nvPr/>
        </p:nvSpPr>
        <p:spPr>
          <a:xfrm>
            <a:off x="8928000" y="3240000"/>
            <a:ext cx="2340000" cy="90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800" b="1">
                <a:solidFill>
                  <a:srgbClr val="3C2415"/>
                </a:solidFill>
                <a:latin typeface="Segoe UI"/>
                <a:ea typeface="Segoe UI"/>
              </a:rPr>
              <a:t>Regenerate</a:t>
            </a:r>
          </a:p>
        </p:txBody>
      </p:sp>
      <p:sp>
        <p:nvSpPr>
          <p:cNvPr id="20" name="!!card-3-desc"/>
          <p:cNvSpPr/>
          <p:nvPr/>
        </p:nvSpPr>
        <p:spPr>
          <a:xfrm>
            <a:off x="8928000" y="4140000"/>
            <a:ext cx="2340000" cy="14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600">
                <a:solidFill>
                  <a:srgbClr val="6B5B4A"/>
                </a:solidFill>
                <a:latin typeface="Segoe UI Light"/>
                <a:ea typeface="Segoe UI Light"/>
              </a:rPr>
              <a:t>Restore ecosystems and build for the future</a:t>
            </a:r>
          </a:p>
        </p:txBody>
      </p:sp>
      <p:sp>
        <p:nvSpPr>
          <p:cNvPr id="21" name="!!metric-1-num"/>
          <p:cNvSpPr/>
          <p:nvPr/>
        </p:nvSpPr>
        <p:spPr>
          <a:xfrm>
            <a:off x="12960000" y="1800000"/>
            <a:ext cx="3600000" cy="14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6400" b="1">
                <a:solidFill>
                  <a:srgbClr val="8B6F47"/>
                </a:solidFill>
                <a:latin typeface="Segoe UI"/>
                <a:ea typeface="Segoe UI"/>
              </a:rPr>
              <a:t>40%</a:t>
            </a:r>
          </a:p>
        </p:txBody>
      </p:sp>
      <p:sp>
        <p:nvSpPr>
          <p:cNvPr id="22" name="!!metric-1-title"/>
          <p:cNvSpPr/>
          <p:nvPr/>
        </p:nvSpPr>
        <p:spPr>
          <a:xfrm>
            <a:off x="12960000" y="3240000"/>
            <a:ext cx="360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400">
                <a:solidFill>
                  <a:srgbClr val="3C2415"/>
                </a:solidFill>
                <a:latin typeface="Segoe UI"/>
                <a:ea typeface="Segoe UI"/>
              </a:rPr>
              <a:t>Less Waste</a:t>
            </a:r>
          </a:p>
        </p:txBody>
      </p:sp>
      <p:sp>
        <p:nvSpPr>
          <p:cNvPr id="23" name="!!metric-1-desc"/>
          <p:cNvSpPr/>
          <p:nvPr/>
        </p:nvSpPr>
        <p:spPr>
          <a:xfrm>
            <a:off x="12960000" y="3960000"/>
            <a:ext cx="360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400">
                <a:solidFill>
                  <a:srgbClr val="6B5B4A"/>
                </a:solidFill>
                <a:latin typeface="Segoe UI Light"/>
                <a:ea typeface="Segoe UI Light"/>
              </a:rPr>
              <a:t>Reduction in operational waste across all facilities</a:t>
            </a:r>
          </a:p>
        </p:txBody>
      </p:sp>
      <p:sp>
        <p:nvSpPr>
          <p:cNvPr id="24" name="!!metric-2-num"/>
          <p:cNvSpPr/>
          <p:nvPr/>
        </p:nvSpPr>
        <p:spPr>
          <a:xfrm>
            <a:off x="12960000" y="900000"/>
            <a:ext cx="3960000" cy="14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6400" b="1">
                <a:solidFill>
                  <a:srgbClr val="A8C686"/>
                </a:solidFill>
                <a:latin typeface="Segoe UI"/>
                <a:ea typeface="Segoe UI"/>
              </a:rPr>
              <a:t>2M</a:t>
            </a:r>
          </a:p>
        </p:txBody>
      </p:sp>
      <p:sp>
        <p:nvSpPr>
          <p:cNvPr id="25" name="!!metric-2-title"/>
          <p:cNvSpPr/>
          <p:nvPr/>
        </p:nvSpPr>
        <p:spPr>
          <a:xfrm>
            <a:off x="12960000" y="2340000"/>
            <a:ext cx="396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400">
                <a:solidFill>
                  <a:srgbClr val="3C2415"/>
                </a:solidFill>
                <a:latin typeface="Segoe UI"/>
                <a:ea typeface="Segoe UI"/>
              </a:rPr>
              <a:t>Trees Planted</a:t>
            </a:r>
          </a:p>
        </p:txBody>
      </p:sp>
      <p:sp>
        <p:nvSpPr>
          <p:cNvPr id="26" name="!!metric-2-desc"/>
          <p:cNvSpPr/>
          <p:nvPr/>
        </p:nvSpPr>
        <p:spPr>
          <a:xfrm>
            <a:off x="12960000" y="3060000"/>
            <a:ext cx="396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400">
                <a:solidFill>
                  <a:srgbClr val="6B5B4A"/>
                </a:solidFill>
                <a:latin typeface="Segoe UI Light"/>
                <a:ea typeface="Segoe UI Light"/>
              </a:rPr>
              <a:t>Reforestation efforts spanning three continents</a:t>
            </a:r>
          </a:p>
        </p:txBody>
      </p:sp>
      <p:sp>
        <p:nvSpPr>
          <p:cNvPr id="27" name="!!metric-3-num-1"/>
          <p:cNvSpPr/>
          <p:nvPr/>
        </p:nvSpPr>
        <p:spPr>
          <a:xfrm>
            <a:off x="12960000" y="4680000"/>
            <a:ext cx="3600000" cy="108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800" b="1">
                <a:solidFill>
                  <a:srgbClr val="6B8E6B"/>
                </a:solidFill>
                <a:latin typeface="Segoe UI"/>
                <a:ea typeface="Segoe UI"/>
              </a:rPr>
              <a:t>Carbon</a:t>
            </a:r>
          </a:p>
        </p:txBody>
      </p:sp>
      <p:sp>
        <p:nvSpPr>
          <p:cNvPr id="28" name="!!metric-3-num-2"/>
          <p:cNvSpPr/>
          <p:nvPr/>
        </p:nvSpPr>
        <p:spPr>
          <a:xfrm>
            <a:off x="12960000" y="5580000"/>
            <a:ext cx="3600000" cy="90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800" b="1">
                <a:solidFill>
                  <a:srgbClr val="6B8E6B"/>
                </a:solidFill>
                <a:latin typeface="Segoe UI"/>
                <a:ea typeface="Segoe UI"/>
              </a:rPr>
              <a:t>Neutral</a:t>
            </a:r>
          </a:p>
        </p:txBody>
      </p:sp>
      <p:sp>
        <p:nvSpPr>
          <p:cNvPr id="29" name="!!metric-3-desc"/>
          <p:cNvSpPr/>
          <p:nvPr/>
        </p:nvSpPr>
        <p:spPr>
          <a:xfrm>
            <a:off x="12960000" y="6300000"/>
            <a:ext cx="3600000" cy="432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400">
                <a:solidFill>
                  <a:srgbClr val="6B5B4A"/>
                </a:solidFill>
                <a:latin typeface="Segoe UI Light"/>
                <a:ea typeface="Segoe UI Light"/>
              </a:rPr>
              <a:t>Certified carbon neutral since 2024</a:t>
            </a:r>
          </a:p>
        </p:txBody>
      </p:sp>
      <p:sp>
        <p:nvSpPr>
          <p:cNvPr id="30" name="!!cta-title"/>
          <p:cNvSpPr/>
          <p:nvPr/>
        </p:nvSpPr>
        <p:spPr>
          <a:xfrm>
            <a:off x="12960000" y="1620000"/>
            <a:ext cx="9360000" cy="144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6400" b="1">
                <a:solidFill>
                  <a:srgbClr val="3C2415"/>
                </a:solidFill>
                <a:latin typeface="Segoe UI"/>
                <a:ea typeface="Segoe UI"/>
              </a:rPr>
              <a:t>Join Our Mission</a:t>
            </a:r>
          </a:p>
        </p:txBody>
      </p:sp>
      <p:sp>
        <p:nvSpPr>
          <p:cNvPr id="31" name="!!cta-sub"/>
          <p:cNvSpPr/>
          <p:nvPr/>
        </p:nvSpPr>
        <p:spPr>
          <a:xfrm>
            <a:off x="12960000" y="3420000"/>
            <a:ext cx="9360000" cy="90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400">
                <a:solidFill>
                  <a:srgbClr val="6B5B4A"/>
                </a:solidFill>
                <a:latin typeface="Segoe UI Light"/>
                <a:ea typeface="Segoe UI Light"/>
              </a:rPr>
              <a:t>Together, we can build a sustainable future</a:t>
            </a:r>
          </a:p>
        </p:txBody>
      </p:sp>
      <p:sp>
        <p:nvSpPr>
          <p:cNvPr id="32" name="!!cta-web"/>
          <p:cNvSpPr/>
          <p:nvPr/>
        </p:nvSpPr>
        <p:spPr>
          <a:xfrm>
            <a:off x="12960000" y="4680000"/>
            <a:ext cx="936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800">
                <a:solidFill>
                  <a:srgbClr val="9E8E7A"/>
                </a:solidFill>
                <a:latin typeface="Segoe UI Light"/>
                <a:ea typeface="Segoe UI Light"/>
              </a:rPr>
              <a:t>www.earthandsage.org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F5F0E8"/>
        </a:solidFill>
      </p:bgPr>
    </p:bg>
    <p:spTree>
      <p:nvGrpSpPr>
        <p:cNvPr id="1" name=""/>
        <p:cNvGrpSpPr/>
        <p:nvPr/>
      </p:nvGrpSpPr>
      <p:grpSpPr/>
      <p:sp>
        <p:nvSpPr>
          <p:cNvPr id="2" name="!!leaf-brown"/>
          <p:cNvSpPr/>
          <p:nvPr/>
        </p:nvSpPr>
        <p:spPr>
          <a:xfrm>
            <a:off x="432000" y="720000"/>
            <a:ext cx="5040000" cy="4320000"/>
          </a:xfrm>
          <a:prstGeom prst="ellipse">
            <a:avLst/>
          </a:prstGeom>
          <a:solidFill>
            <a:srgbClr val="8B6F47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leaf-sage"/>
          <p:cNvSpPr/>
          <p:nvPr/>
        </p:nvSpPr>
        <p:spPr>
          <a:xfrm>
            <a:off x="6480000" y="360000"/>
            <a:ext cx="5400000" cy="3600000"/>
          </a:xfrm>
          <a:prstGeom prst="ellipse">
            <a:avLst/>
          </a:prstGeom>
          <a:solidFill>
            <a:srgbClr val="A8C686">
              <a:alpha val="3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stone-terra"/>
          <p:cNvSpPr/>
          <p:nvPr/>
        </p:nvSpPr>
        <p:spPr>
          <a:xfrm>
            <a:off x="7200000" y="4320000"/>
            <a:ext cx="4320000" cy="2340000"/>
          </a:xfrm>
          <a:prstGeom prst="roundRect">
            <a:avLst/>
          </a:prstGeom>
          <a:solidFill>
            <a:srgbClr val="D4956B">
              <a:alpha val="2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stone-sand"/>
          <p:cNvSpPr/>
          <p:nvPr/>
        </p:nvSpPr>
        <p:spPr>
          <a:xfrm>
            <a:off x="10800000" y="5760000"/>
            <a:ext cx="1080000" cy="900000"/>
          </a:xfrm>
          <a:prstGeom prst="roundRect">
            <a:avLst/>
          </a:prstGeom>
          <a:solidFill>
            <a:srgbClr val="C2A878">
              <a:alpha val="2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seed-forest"/>
          <p:cNvSpPr/>
          <p:nvPr/>
        </p:nvSpPr>
        <p:spPr>
          <a:xfrm>
            <a:off x="432000" y="5400000"/>
            <a:ext cx="900000" cy="720000"/>
          </a:xfrm>
          <a:prstGeom prst="ellipse">
            <a:avLst/>
          </a:prstGeom>
          <a:solidFill>
            <a:srgbClr val="6B8E6B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seed-cream"/>
          <p:cNvSpPr/>
          <p:nvPr/>
        </p:nvSpPr>
        <p:spPr>
          <a:xfrm>
            <a:off x="1800000" y="5760000"/>
            <a:ext cx="540000" cy="540000"/>
          </a:xfrm>
          <a:prstGeom prst="ellipse">
            <a:avLst/>
          </a:prstGeom>
          <a:solidFill>
            <a:srgbClr val="E8D5B0">
              <a:alpha val="5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pebble-1"/>
          <p:cNvSpPr/>
          <p:nvPr/>
        </p:nvSpPr>
        <p:spPr>
          <a:xfrm>
            <a:off x="5760000" y="288000"/>
            <a:ext cx="432000" cy="360000"/>
          </a:xfrm>
          <a:prstGeom prst="ellipse">
            <a:avLst/>
          </a:prstGeom>
          <a:solidFill>
            <a:srgbClr val="8B6F47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9" name="!!pebble-2"/>
          <p:cNvSpPr/>
          <p:nvPr/>
        </p:nvSpPr>
        <p:spPr>
          <a:xfrm>
            <a:off x="2880000" y="5400000"/>
            <a:ext cx="540000" cy="432000"/>
          </a:xfrm>
          <a:prstGeom prst="ellipse">
            <a:avLst/>
          </a:prstGeom>
          <a:solidFill>
            <a:srgbClr val="A8C686">
              <a:alpha val="3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0" name="!!hero-title"/>
          <p:cNvSpPr/>
          <p:nvPr/>
        </p:nvSpPr>
        <p:spPr>
          <a:xfrm>
            <a:off x="432000" y="288000"/>
            <a:ext cx="5040000" cy="90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4000" b="1">
                <a:solidFill>
                  <a:srgbClr val="3C2415"/>
                </a:solidFill>
                <a:latin typeface="Segoe UI"/>
                <a:ea typeface="Segoe UI"/>
              </a:rPr>
              <a:t>Our Impact</a:t>
            </a:r>
          </a:p>
        </p:txBody>
      </p:sp>
      <p:sp>
        <p:nvSpPr>
          <p:cNvPr id="11" name="!!hero-sub"/>
          <p:cNvSpPr/>
          <p:nvPr/>
        </p:nvSpPr>
        <p:spPr>
          <a:xfrm>
            <a:off x="432000" y="1080000"/>
            <a:ext cx="5040000" cy="54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600">
                <a:solidFill>
                  <a:srgbClr val="9E8E7A"/>
                </a:solidFill>
                <a:latin typeface="Segoe UI Light"/>
                <a:ea typeface="Segoe UI Light"/>
              </a:rPr>
              <a:t>Measurable results that matter</a:t>
            </a:r>
          </a:p>
        </p:txBody>
      </p:sp>
      <p:sp>
        <p:nvSpPr>
          <p:cNvPr id="12" name="!!card-1-num"/>
          <p:cNvSpPr/>
          <p:nvPr/>
        </p:nvSpPr>
        <p:spPr>
          <a:xfrm>
            <a:off x="12960000" y="2160000"/>
            <a:ext cx="2340000" cy="108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800" b="1">
                <a:solidFill>
                  <a:srgbClr val="D4956B"/>
                </a:solidFill>
                <a:latin typeface="Segoe UI"/>
                <a:ea typeface="Segoe UI"/>
              </a:rPr>
              <a:t>01</a:t>
            </a:r>
          </a:p>
        </p:txBody>
      </p:sp>
      <p:sp>
        <p:nvSpPr>
          <p:cNvPr id="13" name="!!card-1-title"/>
          <p:cNvSpPr/>
          <p:nvPr/>
        </p:nvSpPr>
        <p:spPr>
          <a:xfrm>
            <a:off x="12960000" y="3240000"/>
            <a:ext cx="2340000" cy="90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800" b="1">
                <a:solidFill>
                  <a:srgbClr val="3C2415"/>
                </a:solidFill>
                <a:latin typeface="Segoe UI"/>
                <a:ea typeface="Segoe UI"/>
              </a:rPr>
              <a:t>Reduce</a:t>
            </a:r>
          </a:p>
        </p:txBody>
      </p:sp>
      <p:sp>
        <p:nvSpPr>
          <p:cNvPr id="14" name="!!card-1-desc"/>
          <p:cNvSpPr/>
          <p:nvPr/>
        </p:nvSpPr>
        <p:spPr>
          <a:xfrm>
            <a:off x="12960000" y="4140000"/>
            <a:ext cx="2340000" cy="14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600">
                <a:solidFill>
                  <a:srgbClr val="6B5B4A"/>
                </a:solidFill>
                <a:latin typeface="Segoe UI Light"/>
                <a:ea typeface="Segoe UI Light"/>
              </a:rPr>
              <a:t>Minimize waste at every step of the supply chain</a:t>
            </a:r>
          </a:p>
        </p:txBody>
      </p:sp>
      <p:sp>
        <p:nvSpPr>
          <p:cNvPr id="15" name="!!card-2-num"/>
          <p:cNvSpPr/>
          <p:nvPr/>
        </p:nvSpPr>
        <p:spPr>
          <a:xfrm>
            <a:off x="12960000" y="2160000"/>
            <a:ext cx="2340000" cy="108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800" b="1">
                <a:solidFill>
                  <a:srgbClr val="A8C686"/>
                </a:solidFill>
                <a:latin typeface="Segoe UI"/>
                <a:ea typeface="Segoe UI"/>
              </a:rPr>
              <a:t>02</a:t>
            </a:r>
          </a:p>
        </p:txBody>
      </p:sp>
      <p:sp>
        <p:nvSpPr>
          <p:cNvPr id="16" name="!!card-2-title"/>
          <p:cNvSpPr/>
          <p:nvPr/>
        </p:nvSpPr>
        <p:spPr>
          <a:xfrm>
            <a:off x="12960000" y="3240000"/>
            <a:ext cx="2340000" cy="90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800" b="1">
                <a:solidFill>
                  <a:srgbClr val="3C2415"/>
                </a:solidFill>
                <a:latin typeface="Segoe UI"/>
                <a:ea typeface="Segoe UI"/>
              </a:rPr>
              <a:t>Reuse</a:t>
            </a:r>
          </a:p>
        </p:txBody>
      </p:sp>
      <p:sp>
        <p:nvSpPr>
          <p:cNvPr id="17" name="!!card-2-desc"/>
          <p:cNvSpPr/>
          <p:nvPr/>
        </p:nvSpPr>
        <p:spPr>
          <a:xfrm>
            <a:off x="12960000" y="4140000"/>
            <a:ext cx="2340000" cy="14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600">
                <a:solidFill>
                  <a:srgbClr val="6B5B4A"/>
                </a:solidFill>
                <a:latin typeface="Segoe UI Light"/>
                <a:ea typeface="Segoe UI Light"/>
              </a:rPr>
              <a:t>Extend product lifecycles through circular design</a:t>
            </a:r>
          </a:p>
        </p:txBody>
      </p:sp>
      <p:sp>
        <p:nvSpPr>
          <p:cNvPr id="18" name="!!card-3-num"/>
          <p:cNvSpPr/>
          <p:nvPr/>
        </p:nvSpPr>
        <p:spPr>
          <a:xfrm>
            <a:off x="12960000" y="2160000"/>
            <a:ext cx="2340000" cy="108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800" b="1">
                <a:solidFill>
                  <a:srgbClr val="6B8E6B"/>
                </a:solidFill>
                <a:latin typeface="Segoe UI"/>
                <a:ea typeface="Segoe UI"/>
              </a:rPr>
              <a:t>03</a:t>
            </a:r>
          </a:p>
        </p:txBody>
      </p:sp>
      <p:sp>
        <p:nvSpPr>
          <p:cNvPr id="19" name="!!card-3-title"/>
          <p:cNvSpPr/>
          <p:nvPr/>
        </p:nvSpPr>
        <p:spPr>
          <a:xfrm>
            <a:off x="12960000" y="3240000"/>
            <a:ext cx="2340000" cy="90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800" b="1">
                <a:solidFill>
                  <a:srgbClr val="3C2415"/>
                </a:solidFill>
                <a:latin typeface="Segoe UI"/>
                <a:ea typeface="Segoe UI"/>
              </a:rPr>
              <a:t>Regenerate</a:t>
            </a:r>
          </a:p>
        </p:txBody>
      </p:sp>
      <p:sp>
        <p:nvSpPr>
          <p:cNvPr id="20" name="!!card-3-desc"/>
          <p:cNvSpPr/>
          <p:nvPr/>
        </p:nvSpPr>
        <p:spPr>
          <a:xfrm>
            <a:off x="12960000" y="4140000"/>
            <a:ext cx="2340000" cy="14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600">
                <a:solidFill>
                  <a:srgbClr val="6B5B4A"/>
                </a:solidFill>
                <a:latin typeface="Segoe UI Light"/>
                <a:ea typeface="Segoe UI Light"/>
              </a:rPr>
              <a:t>Restore ecosystems and build for the future</a:t>
            </a:r>
          </a:p>
        </p:txBody>
      </p:sp>
      <p:sp>
        <p:nvSpPr>
          <p:cNvPr id="21" name="!!metric-1-num"/>
          <p:cNvSpPr/>
          <p:nvPr/>
        </p:nvSpPr>
        <p:spPr>
          <a:xfrm>
            <a:off x="1080000" y="1800000"/>
            <a:ext cx="3600000" cy="14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6400" b="1">
                <a:solidFill>
                  <a:srgbClr val="8B6F47"/>
                </a:solidFill>
                <a:latin typeface="Segoe UI"/>
                <a:ea typeface="Segoe UI"/>
              </a:rPr>
              <a:t>40%</a:t>
            </a:r>
          </a:p>
        </p:txBody>
      </p:sp>
      <p:sp>
        <p:nvSpPr>
          <p:cNvPr id="22" name="!!metric-1-title"/>
          <p:cNvSpPr/>
          <p:nvPr/>
        </p:nvSpPr>
        <p:spPr>
          <a:xfrm>
            <a:off x="1080000" y="3240000"/>
            <a:ext cx="360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400">
                <a:solidFill>
                  <a:srgbClr val="3C2415"/>
                </a:solidFill>
                <a:latin typeface="Segoe UI"/>
                <a:ea typeface="Segoe UI"/>
              </a:rPr>
              <a:t>Less Waste</a:t>
            </a:r>
          </a:p>
        </p:txBody>
      </p:sp>
      <p:sp>
        <p:nvSpPr>
          <p:cNvPr id="23" name="!!metric-1-desc"/>
          <p:cNvSpPr/>
          <p:nvPr/>
        </p:nvSpPr>
        <p:spPr>
          <a:xfrm>
            <a:off x="1080000" y="3960000"/>
            <a:ext cx="360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400">
                <a:solidFill>
                  <a:srgbClr val="6B5B4A"/>
                </a:solidFill>
                <a:latin typeface="Segoe UI Light"/>
                <a:ea typeface="Segoe UI Light"/>
              </a:rPr>
              <a:t>Reduction in operational waste across all facilities</a:t>
            </a:r>
          </a:p>
        </p:txBody>
      </p:sp>
      <p:sp>
        <p:nvSpPr>
          <p:cNvPr id="24" name="!!metric-2-num"/>
          <p:cNvSpPr/>
          <p:nvPr/>
        </p:nvSpPr>
        <p:spPr>
          <a:xfrm>
            <a:off x="7200000" y="900000"/>
            <a:ext cx="3960000" cy="14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6400" b="1">
                <a:solidFill>
                  <a:srgbClr val="A8C686"/>
                </a:solidFill>
                <a:latin typeface="Segoe UI"/>
                <a:ea typeface="Segoe UI"/>
              </a:rPr>
              <a:t>2M</a:t>
            </a:r>
          </a:p>
        </p:txBody>
      </p:sp>
      <p:sp>
        <p:nvSpPr>
          <p:cNvPr id="25" name="!!metric-2-title"/>
          <p:cNvSpPr/>
          <p:nvPr/>
        </p:nvSpPr>
        <p:spPr>
          <a:xfrm>
            <a:off x="7200000" y="2340000"/>
            <a:ext cx="396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400">
                <a:solidFill>
                  <a:srgbClr val="3C2415"/>
                </a:solidFill>
                <a:latin typeface="Segoe UI"/>
                <a:ea typeface="Segoe UI"/>
              </a:rPr>
              <a:t>Trees Planted</a:t>
            </a:r>
          </a:p>
        </p:txBody>
      </p:sp>
      <p:sp>
        <p:nvSpPr>
          <p:cNvPr id="26" name="!!metric-2-desc"/>
          <p:cNvSpPr/>
          <p:nvPr/>
        </p:nvSpPr>
        <p:spPr>
          <a:xfrm>
            <a:off x="7200000" y="3060000"/>
            <a:ext cx="396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400">
                <a:solidFill>
                  <a:srgbClr val="6B5B4A"/>
                </a:solidFill>
                <a:latin typeface="Segoe UI Light"/>
                <a:ea typeface="Segoe UI Light"/>
              </a:rPr>
              <a:t>Reforestation efforts spanning three continents</a:t>
            </a:r>
          </a:p>
        </p:txBody>
      </p:sp>
      <p:sp>
        <p:nvSpPr>
          <p:cNvPr id="27" name="!!metric-3-num-1"/>
          <p:cNvSpPr/>
          <p:nvPr/>
        </p:nvSpPr>
        <p:spPr>
          <a:xfrm>
            <a:off x="7560000" y="4680000"/>
            <a:ext cx="3600000" cy="108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800" b="1">
                <a:solidFill>
                  <a:srgbClr val="6B8E6B"/>
                </a:solidFill>
                <a:latin typeface="Segoe UI"/>
                <a:ea typeface="Segoe UI"/>
              </a:rPr>
              <a:t>Carbon</a:t>
            </a:r>
          </a:p>
        </p:txBody>
      </p:sp>
      <p:sp>
        <p:nvSpPr>
          <p:cNvPr id="28" name="!!metric-3-num-2"/>
          <p:cNvSpPr/>
          <p:nvPr/>
        </p:nvSpPr>
        <p:spPr>
          <a:xfrm>
            <a:off x="7560000" y="5580000"/>
            <a:ext cx="3600000" cy="90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800" b="1">
                <a:solidFill>
                  <a:srgbClr val="6B8E6B"/>
                </a:solidFill>
                <a:latin typeface="Segoe UI"/>
                <a:ea typeface="Segoe UI"/>
              </a:rPr>
              <a:t>Neutral</a:t>
            </a:r>
          </a:p>
        </p:txBody>
      </p:sp>
      <p:sp>
        <p:nvSpPr>
          <p:cNvPr id="29" name="!!metric-3-desc"/>
          <p:cNvSpPr/>
          <p:nvPr/>
        </p:nvSpPr>
        <p:spPr>
          <a:xfrm>
            <a:off x="7560000" y="6300000"/>
            <a:ext cx="3600000" cy="432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400">
                <a:solidFill>
                  <a:srgbClr val="6B5B4A"/>
                </a:solidFill>
                <a:latin typeface="Segoe UI Light"/>
                <a:ea typeface="Segoe UI Light"/>
              </a:rPr>
              <a:t>Certified carbon neutral since 2024</a:t>
            </a:r>
          </a:p>
        </p:txBody>
      </p:sp>
      <p:sp>
        <p:nvSpPr>
          <p:cNvPr id="30" name="!!cta-title"/>
          <p:cNvSpPr/>
          <p:nvPr/>
        </p:nvSpPr>
        <p:spPr>
          <a:xfrm>
            <a:off x="12960000" y="1620000"/>
            <a:ext cx="9360000" cy="144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6400" b="1">
                <a:solidFill>
                  <a:srgbClr val="3C2415"/>
                </a:solidFill>
                <a:latin typeface="Segoe UI"/>
                <a:ea typeface="Segoe UI"/>
              </a:rPr>
              <a:t>Join Our Mission</a:t>
            </a:r>
          </a:p>
        </p:txBody>
      </p:sp>
      <p:sp>
        <p:nvSpPr>
          <p:cNvPr id="31" name="!!cta-sub"/>
          <p:cNvSpPr/>
          <p:nvPr/>
        </p:nvSpPr>
        <p:spPr>
          <a:xfrm>
            <a:off x="12960000" y="3420000"/>
            <a:ext cx="9360000" cy="90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400">
                <a:solidFill>
                  <a:srgbClr val="6B5B4A"/>
                </a:solidFill>
                <a:latin typeface="Segoe UI Light"/>
                <a:ea typeface="Segoe UI Light"/>
              </a:rPr>
              <a:t>Together, we can build a sustainable future</a:t>
            </a:r>
          </a:p>
        </p:txBody>
      </p:sp>
      <p:sp>
        <p:nvSpPr>
          <p:cNvPr id="32" name="!!cta-web"/>
          <p:cNvSpPr/>
          <p:nvPr/>
        </p:nvSpPr>
        <p:spPr>
          <a:xfrm>
            <a:off x="12960000" y="4680000"/>
            <a:ext cx="936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800">
                <a:solidFill>
                  <a:srgbClr val="9E8E7A"/>
                </a:solidFill>
                <a:latin typeface="Segoe UI Light"/>
                <a:ea typeface="Segoe UI Light"/>
              </a:rPr>
              <a:t>www.earthandsage.org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p159="http://schemas.microsoft.com/office/powerpoint/2015/09/main" xmlns:mc="http://schemas.openxmlformats.org/markup-compatibility/2006" xmlns:p14="http://schemas.microsoft.com/office/powerpoint/2010/main" mc:Ignorable="p159">
  <p:cSld>
    <p:bg>
      <p:bgPr>
        <a:solidFill xmlns:a="http://schemas.openxmlformats.org/drawingml/2006/main">
          <a:srgbClr val="F5F0E8"/>
        </a:solidFill>
      </p:bgPr>
    </p:bg>
    <p:spTree>
      <p:nvGrpSpPr>
        <p:cNvPr id="1" name=""/>
        <p:cNvGrpSpPr/>
        <p:nvPr/>
      </p:nvGrpSpPr>
      <p:grpSpPr/>
      <p:sp>
        <p:nvSpPr>
          <p:cNvPr id="2" name="!!leaf-brown"/>
          <p:cNvSpPr/>
          <p:nvPr/>
        </p:nvSpPr>
        <p:spPr>
          <a:xfrm>
            <a:off x="9360000" y="720000"/>
            <a:ext cx="2160000" cy="1800000"/>
          </a:xfrm>
          <a:prstGeom prst="ellipse">
            <a:avLst/>
          </a:prstGeom>
          <a:solidFill>
            <a:srgbClr val="8B6F47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3" name="!!leaf-sage"/>
          <p:cNvSpPr/>
          <p:nvPr/>
        </p:nvSpPr>
        <p:spPr>
          <a:xfrm>
            <a:off x="432000" y="4680000"/>
            <a:ext cx="2880000" cy="1980000"/>
          </a:xfrm>
          <a:prstGeom prst="ellipse">
            <a:avLst/>
          </a:prstGeom>
          <a:solidFill>
            <a:srgbClr val="A8C686">
              <a:alpha val="2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4" name="!!stone-terra"/>
          <p:cNvSpPr/>
          <p:nvPr/>
        </p:nvSpPr>
        <p:spPr>
          <a:xfrm>
            <a:off x="720000" y="360000"/>
            <a:ext cx="1800000" cy="1440000"/>
          </a:xfrm>
          <a:prstGeom prst="roundRect">
            <a:avLst/>
          </a:prstGeom>
          <a:solidFill>
            <a:srgbClr val="D4956B">
              <a:alpha val="2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5" name="!!stone-sand"/>
          <p:cNvSpPr/>
          <p:nvPr/>
        </p:nvSpPr>
        <p:spPr>
          <a:xfrm>
            <a:off x="7200000" y="5040000"/>
            <a:ext cx="2520000" cy="1620000"/>
          </a:xfrm>
          <a:prstGeom prst="roundRect">
            <a:avLst/>
          </a:prstGeom>
          <a:solidFill>
            <a:srgbClr val="C2A878">
              <a:alpha val="3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6" name="!!seed-forest"/>
          <p:cNvSpPr/>
          <p:nvPr/>
        </p:nvSpPr>
        <p:spPr>
          <a:xfrm>
            <a:off x="10800000" y="5040000"/>
            <a:ext cx="1080000" cy="900000"/>
          </a:xfrm>
          <a:prstGeom prst="ellipse">
            <a:avLst/>
          </a:prstGeom>
          <a:solidFill>
            <a:srgbClr val="6B8E6B"/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7" name="!!seed-cream"/>
          <p:cNvSpPr/>
          <p:nvPr/>
        </p:nvSpPr>
        <p:spPr>
          <a:xfrm>
            <a:off x="10080000" y="2880000"/>
            <a:ext cx="720000" cy="720000"/>
          </a:xfrm>
          <a:prstGeom prst="ellipse">
            <a:avLst/>
          </a:prstGeom>
          <a:solidFill>
            <a:srgbClr val="E8D5B0">
              <a:alpha val="5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8" name="!!pebble-1"/>
          <p:cNvSpPr/>
          <p:nvPr/>
        </p:nvSpPr>
        <p:spPr>
          <a:xfrm>
            <a:off x="2880000" y="360000"/>
            <a:ext cx="540000" cy="432000"/>
          </a:xfrm>
          <a:prstGeom prst="ellipse">
            <a:avLst/>
          </a:prstGeom>
          <a:solidFill>
            <a:srgbClr val="8B6F47">
              <a:alpha val="40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9" name="!!pebble-2"/>
          <p:cNvSpPr/>
          <p:nvPr/>
        </p:nvSpPr>
        <p:spPr>
          <a:xfrm>
            <a:off x="5400000" y="5760000"/>
            <a:ext cx="648000" cy="540000"/>
          </a:xfrm>
          <a:prstGeom prst="ellipse">
            <a:avLst/>
          </a:prstGeom>
          <a:solidFill>
            <a:srgbClr val="A8C686">
              <a:alpha val="35000"/>
            </a:srgbClr>
          </a:solidFill>
        </p:spPr>
        <p:txBody>
          <a:bodyPr/>
          <a:lstStyle/>
          <a:p>
            <a:r>
              <a:rPr lang="en-US"/>
              <a:t/>
            </a:r>
          </a:p>
        </p:txBody>
      </p:sp>
      <p:sp>
        <p:nvSpPr>
          <p:cNvPr id="10" name="!!hero-title"/>
          <p:cNvSpPr/>
          <p:nvPr/>
        </p:nvSpPr>
        <p:spPr>
          <a:xfrm>
            <a:off x="12960000" y="288000"/>
            <a:ext cx="5040000" cy="90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4000" b="1">
                <a:solidFill>
                  <a:srgbClr val="3C2415"/>
                </a:solidFill>
                <a:latin typeface="Segoe UI"/>
                <a:ea typeface="Segoe UI"/>
              </a:rPr>
              <a:t>Our Impact</a:t>
            </a:r>
          </a:p>
        </p:txBody>
      </p:sp>
      <p:sp>
        <p:nvSpPr>
          <p:cNvPr id="11" name="!!hero-sub"/>
          <p:cNvSpPr/>
          <p:nvPr/>
        </p:nvSpPr>
        <p:spPr>
          <a:xfrm>
            <a:off x="12960000" y="1080000"/>
            <a:ext cx="5040000" cy="540000"/>
          </a:xfrm>
          <a:prstGeom prst="rect">
            <a:avLst/>
          </a:prstGeom>
          <a:noFill/>
        </p:spPr>
        <p:txBody>
          <a:bodyPr/>
          <a:lstStyle/>
          <a:p>
            <a:pPr algn="l"/>
            <a:r>
              <a:rPr lang="en-US" sz="1600">
                <a:solidFill>
                  <a:srgbClr val="9E8E7A"/>
                </a:solidFill>
                <a:latin typeface="Segoe UI Light"/>
                <a:ea typeface="Segoe UI Light"/>
              </a:rPr>
              <a:t>Measurable results that matter</a:t>
            </a:r>
          </a:p>
        </p:txBody>
      </p:sp>
      <p:sp>
        <p:nvSpPr>
          <p:cNvPr id="12" name="!!card-1-num"/>
          <p:cNvSpPr/>
          <p:nvPr/>
        </p:nvSpPr>
        <p:spPr>
          <a:xfrm>
            <a:off x="12960000" y="2160000"/>
            <a:ext cx="2340000" cy="108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800" b="1">
                <a:solidFill>
                  <a:srgbClr val="D4956B"/>
                </a:solidFill>
                <a:latin typeface="Segoe UI"/>
                <a:ea typeface="Segoe UI"/>
              </a:rPr>
              <a:t>01</a:t>
            </a:r>
          </a:p>
        </p:txBody>
      </p:sp>
      <p:sp>
        <p:nvSpPr>
          <p:cNvPr id="13" name="!!card-1-title"/>
          <p:cNvSpPr/>
          <p:nvPr/>
        </p:nvSpPr>
        <p:spPr>
          <a:xfrm>
            <a:off x="12960000" y="3240000"/>
            <a:ext cx="2340000" cy="90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800" b="1">
                <a:solidFill>
                  <a:srgbClr val="3C2415"/>
                </a:solidFill>
                <a:latin typeface="Segoe UI"/>
                <a:ea typeface="Segoe UI"/>
              </a:rPr>
              <a:t>Reduce</a:t>
            </a:r>
          </a:p>
        </p:txBody>
      </p:sp>
      <p:sp>
        <p:nvSpPr>
          <p:cNvPr id="14" name="!!card-1-desc"/>
          <p:cNvSpPr/>
          <p:nvPr/>
        </p:nvSpPr>
        <p:spPr>
          <a:xfrm>
            <a:off x="12960000" y="4140000"/>
            <a:ext cx="2340000" cy="14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600">
                <a:solidFill>
                  <a:srgbClr val="6B5B4A"/>
                </a:solidFill>
                <a:latin typeface="Segoe UI Light"/>
                <a:ea typeface="Segoe UI Light"/>
              </a:rPr>
              <a:t>Minimize waste at every step of the supply chain</a:t>
            </a:r>
          </a:p>
        </p:txBody>
      </p:sp>
      <p:sp>
        <p:nvSpPr>
          <p:cNvPr id="15" name="!!card-2-num"/>
          <p:cNvSpPr/>
          <p:nvPr/>
        </p:nvSpPr>
        <p:spPr>
          <a:xfrm>
            <a:off x="12960000" y="2160000"/>
            <a:ext cx="2340000" cy="108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800" b="1">
                <a:solidFill>
                  <a:srgbClr val="A8C686"/>
                </a:solidFill>
                <a:latin typeface="Segoe UI"/>
                <a:ea typeface="Segoe UI"/>
              </a:rPr>
              <a:t>02</a:t>
            </a:r>
          </a:p>
        </p:txBody>
      </p:sp>
      <p:sp>
        <p:nvSpPr>
          <p:cNvPr id="16" name="!!card-2-title"/>
          <p:cNvSpPr/>
          <p:nvPr/>
        </p:nvSpPr>
        <p:spPr>
          <a:xfrm>
            <a:off x="12960000" y="3240000"/>
            <a:ext cx="2340000" cy="90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800" b="1">
                <a:solidFill>
                  <a:srgbClr val="3C2415"/>
                </a:solidFill>
                <a:latin typeface="Segoe UI"/>
                <a:ea typeface="Segoe UI"/>
              </a:rPr>
              <a:t>Reuse</a:t>
            </a:r>
          </a:p>
        </p:txBody>
      </p:sp>
      <p:sp>
        <p:nvSpPr>
          <p:cNvPr id="17" name="!!card-2-desc"/>
          <p:cNvSpPr/>
          <p:nvPr/>
        </p:nvSpPr>
        <p:spPr>
          <a:xfrm>
            <a:off x="12960000" y="4140000"/>
            <a:ext cx="2340000" cy="14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600">
                <a:solidFill>
                  <a:srgbClr val="6B5B4A"/>
                </a:solidFill>
                <a:latin typeface="Segoe UI Light"/>
                <a:ea typeface="Segoe UI Light"/>
              </a:rPr>
              <a:t>Extend product lifecycles through circular design</a:t>
            </a:r>
          </a:p>
        </p:txBody>
      </p:sp>
      <p:sp>
        <p:nvSpPr>
          <p:cNvPr id="18" name="!!card-3-num"/>
          <p:cNvSpPr/>
          <p:nvPr/>
        </p:nvSpPr>
        <p:spPr>
          <a:xfrm>
            <a:off x="12960000" y="2160000"/>
            <a:ext cx="2340000" cy="108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800" b="1">
                <a:solidFill>
                  <a:srgbClr val="6B8E6B"/>
                </a:solidFill>
                <a:latin typeface="Segoe UI"/>
                <a:ea typeface="Segoe UI"/>
              </a:rPr>
              <a:t>03</a:t>
            </a:r>
          </a:p>
        </p:txBody>
      </p:sp>
      <p:sp>
        <p:nvSpPr>
          <p:cNvPr id="19" name="!!card-3-title"/>
          <p:cNvSpPr/>
          <p:nvPr/>
        </p:nvSpPr>
        <p:spPr>
          <a:xfrm>
            <a:off x="12960000" y="3240000"/>
            <a:ext cx="2340000" cy="90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800" b="1">
                <a:solidFill>
                  <a:srgbClr val="3C2415"/>
                </a:solidFill>
                <a:latin typeface="Segoe UI"/>
                <a:ea typeface="Segoe UI"/>
              </a:rPr>
              <a:t>Regenerate</a:t>
            </a:r>
          </a:p>
        </p:txBody>
      </p:sp>
      <p:sp>
        <p:nvSpPr>
          <p:cNvPr id="20" name="!!card-3-desc"/>
          <p:cNvSpPr/>
          <p:nvPr/>
        </p:nvSpPr>
        <p:spPr>
          <a:xfrm>
            <a:off x="12960000" y="4140000"/>
            <a:ext cx="2340000" cy="14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600">
                <a:solidFill>
                  <a:srgbClr val="6B5B4A"/>
                </a:solidFill>
                <a:latin typeface="Segoe UI Light"/>
                <a:ea typeface="Segoe UI Light"/>
              </a:rPr>
              <a:t>Restore ecosystems and build for the future</a:t>
            </a:r>
          </a:p>
        </p:txBody>
      </p:sp>
      <p:sp>
        <p:nvSpPr>
          <p:cNvPr id="21" name="!!metric-1-num"/>
          <p:cNvSpPr/>
          <p:nvPr/>
        </p:nvSpPr>
        <p:spPr>
          <a:xfrm>
            <a:off x="12960000" y="1800000"/>
            <a:ext cx="3600000" cy="14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6400" b="1">
                <a:solidFill>
                  <a:srgbClr val="8B6F47"/>
                </a:solidFill>
                <a:latin typeface="Segoe UI"/>
                <a:ea typeface="Segoe UI"/>
              </a:rPr>
              <a:t>40%</a:t>
            </a:r>
          </a:p>
        </p:txBody>
      </p:sp>
      <p:sp>
        <p:nvSpPr>
          <p:cNvPr id="22" name="!!metric-1-title"/>
          <p:cNvSpPr/>
          <p:nvPr/>
        </p:nvSpPr>
        <p:spPr>
          <a:xfrm>
            <a:off x="12960000" y="3240000"/>
            <a:ext cx="360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400">
                <a:solidFill>
                  <a:srgbClr val="3C2415"/>
                </a:solidFill>
                <a:latin typeface="Segoe UI"/>
                <a:ea typeface="Segoe UI"/>
              </a:rPr>
              <a:t>Less Waste</a:t>
            </a:r>
          </a:p>
        </p:txBody>
      </p:sp>
      <p:sp>
        <p:nvSpPr>
          <p:cNvPr id="23" name="!!metric-1-desc"/>
          <p:cNvSpPr/>
          <p:nvPr/>
        </p:nvSpPr>
        <p:spPr>
          <a:xfrm>
            <a:off x="12960000" y="3960000"/>
            <a:ext cx="360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400">
                <a:solidFill>
                  <a:srgbClr val="6B5B4A"/>
                </a:solidFill>
                <a:latin typeface="Segoe UI Light"/>
                <a:ea typeface="Segoe UI Light"/>
              </a:rPr>
              <a:t>Reduction in operational waste across all facilities</a:t>
            </a:r>
          </a:p>
        </p:txBody>
      </p:sp>
      <p:sp>
        <p:nvSpPr>
          <p:cNvPr id="24" name="!!metric-2-num"/>
          <p:cNvSpPr/>
          <p:nvPr/>
        </p:nvSpPr>
        <p:spPr>
          <a:xfrm>
            <a:off x="12960000" y="900000"/>
            <a:ext cx="3960000" cy="144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6400" b="1">
                <a:solidFill>
                  <a:srgbClr val="A8C686"/>
                </a:solidFill>
                <a:latin typeface="Segoe UI"/>
                <a:ea typeface="Segoe UI"/>
              </a:rPr>
              <a:t>2M</a:t>
            </a:r>
          </a:p>
        </p:txBody>
      </p:sp>
      <p:sp>
        <p:nvSpPr>
          <p:cNvPr id="25" name="!!metric-2-title"/>
          <p:cNvSpPr/>
          <p:nvPr/>
        </p:nvSpPr>
        <p:spPr>
          <a:xfrm>
            <a:off x="12960000" y="2340000"/>
            <a:ext cx="396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2400">
                <a:solidFill>
                  <a:srgbClr val="3C2415"/>
                </a:solidFill>
                <a:latin typeface="Segoe UI"/>
                <a:ea typeface="Segoe UI"/>
              </a:rPr>
              <a:t>Trees Planted</a:t>
            </a:r>
          </a:p>
        </p:txBody>
      </p:sp>
      <p:sp>
        <p:nvSpPr>
          <p:cNvPr id="26" name="!!metric-2-desc"/>
          <p:cNvSpPr/>
          <p:nvPr/>
        </p:nvSpPr>
        <p:spPr>
          <a:xfrm>
            <a:off x="12960000" y="3060000"/>
            <a:ext cx="3960000" cy="72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400">
                <a:solidFill>
                  <a:srgbClr val="6B5B4A"/>
                </a:solidFill>
                <a:latin typeface="Segoe UI Light"/>
                <a:ea typeface="Segoe UI Light"/>
              </a:rPr>
              <a:t>Reforestation efforts spanning three continents</a:t>
            </a:r>
          </a:p>
        </p:txBody>
      </p:sp>
      <p:sp>
        <p:nvSpPr>
          <p:cNvPr id="27" name="!!metric-3-num-1"/>
          <p:cNvSpPr/>
          <p:nvPr/>
        </p:nvSpPr>
        <p:spPr>
          <a:xfrm>
            <a:off x="12960000" y="4680000"/>
            <a:ext cx="3600000" cy="108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800" b="1">
                <a:solidFill>
                  <a:srgbClr val="6B8E6B"/>
                </a:solidFill>
                <a:latin typeface="Segoe UI"/>
                <a:ea typeface="Segoe UI"/>
              </a:rPr>
              <a:t>Carbon</a:t>
            </a:r>
          </a:p>
        </p:txBody>
      </p:sp>
      <p:sp>
        <p:nvSpPr>
          <p:cNvPr id="28" name="!!metric-3-num-2"/>
          <p:cNvSpPr/>
          <p:nvPr/>
        </p:nvSpPr>
        <p:spPr>
          <a:xfrm>
            <a:off x="12960000" y="5580000"/>
            <a:ext cx="3600000" cy="900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4800" b="1">
                <a:solidFill>
                  <a:srgbClr val="6B8E6B"/>
                </a:solidFill>
                <a:latin typeface="Segoe UI"/>
                <a:ea typeface="Segoe UI"/>
              </a:rPr>
              <a:t>Neutral</a:t>
            </a:r>
          </a:p>
        </p:txBody>
      </p:sp>
      <p:sp>
        <p:nvSpPr>
          <p:cNvPr id="29" name="!!metric-3-desc"/>
          <p:cNvSpPr/>
          <p:nvPr/>
        </p:nvSpPr>
        <p:spPr>
          <a:xfrm>
            <a:off x="12960000" y="6300000"/>
            <a:ext cx="3600000" cy="432000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400">
                <a:solidFill>
                  <a:srgbClr val="6B5B4A"/>
                </a:solidFill>
                <a:latin typeface="Segoe UI Light"/>
                <a:ea typeface="Segoe UI Light"/>
              </a:rPr>
              <a:t>Certified carbon neutral since 2024</a:t>
            </a:r>
          </a:p>
        </p:txBody>
      </p:sp>
      <p:sp>
        <p:nvSpPr>
          <p:cNvPr id="30" name="!!cta-title"/>
          <p:cNvSpPr/>
          <p:nvPr/>
        </p:nvSpPr>
        <p:spPr>
          <a:xfrm>
            <a:off x="1440000" y="1620000"/>
            <a:ext cx="9360000" cy="144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6400" b="1">
                <a:solidFill>
                  <a:srgbClr val="3C2415"/>
                </a:solidFill>
                <a:latin typeface="Segoe UI"/>
                <a:ea typeface="Segoe UI"/>
              </a:rPr>
              <a:t>Join Our Mission</a:t>
            </a:r>
          </a:p>
        </p:txBody>
      </p:sp>
      <p:sp>
        <p:nvSpPr>
          <p:cNvPr id="31" name="!!cta-sub"/>
          <p:cNvSpPr/>
          <p:nvPr/>
        </p:nvSpPr>
        <p:spPr>
          <a:xfrm>
            <a:off x="1440000" y="3420000"/>
            <a:ext cx="9360000" cy="90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2400">
                <a:solidFill>
                  <a:srgbClr val="6B5B4A"/>
                </a:solidFill>
                <a:latin typeface="Segoe UI Light"/>
                <a:ea typeface="Segoe UI Light"/>
              </a:rPr>
              <a:t>Together, we can build a sustainable future</a:t>
            </a:r>
          </a:p>
        </p:txBody>
      </p:sp>
      <p:sp>
        <p:nvSpPr>
          <p:cNvPr id="32" name="!!cta-web"/>
          <p:cNvSpPr/>
          <p:nvPr/>
        </p:nvSpPr>
        <p:spPr>
          <a:xfrm>
            <a:off x="1440000" y="4680000"/>
            <a:ext cx="9360000" cy="720000"/>
          </a:xfrm>
          <a:prstGeom prst="rect">
            <a:avLst/>
          </a:prstGeom>
          <a:noFill/>
        </p:spPr>
        <p:txBody>
          <a:bodyPr/>
          <a:lstStyle/>
          <a:p>
            <a:pPr algn="ctr"/>
            <a:r>
              <a:rPr lang="en-US" sz="1800">
                <a:solidFill>
                  <a:srgbClr val="9E8E7A"/>
                </a:solidFill>
                <a:latin typeface="Segoe UI Light"/>
                <a:ea typeface="Segoe UI Light"/>
              </a:rPr>
              <a:t>www.earthandsage.org</a:t>
            </a:r>
          </a:p>
        </p:txBody>
      </p:sp>
    </p:spTree>
  </p:cSld>
  <mc:AlternateContent>
    <mc:Choice Requires="p159">
      <p:transition xmlns:p159="http://schemas.microsoft.com/office/powerpoint/2015/09/main">
        <p159:morph option="byObject"/>
      </p:transition>
    </mc:Choice>
    <mc:Fallback>
      <p:transition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>
          <a:solidFill>
            <a:schemeClr val="phClr"/>
          </a:solidFill>
        </a:ln>
        <a:ln w="12700" cap="flat">
          <a:solidFill>
            <a:schemeClr val="phClr"/>
          </a:solidFill>
        </a:ln>
        <a:ln w="19050" cap="flat"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