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f8f24b22fd6f48e6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327e55a69bc5451f"/>
    <p:sldId id="257" r:id="R4fdcab295659473d"/>
    <p:sldId id="258" r:id="R3c8a3eee85a34528"/>
    <p:sldId id="259" r:id="Ref64c7b8710249b9"/>
    <p:sldId id="260" r:id="R67312c939a614ec4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327e55a69bc5451f" /><Relationship Type="http://schemas.openxmlformats.org/officeDocument/2006/relationships/slide" Target="/ppt/slides/slide2.xml" Id="R4fdcab295659473d" /><Relationship Type="http://schemas.openxmlformats.org/officeDocument/2006/relationships/slide" Target="/ppt/slides/slide3.xml" Id="R3c8a3eee85a34528" /><Relationship Type="http://schemas.openxmlformats.org/officeDocument/2006/relationships/slide" Target="/ppt/slides/slide4.xml" Id="Ref64c7b8710249b9" /><Relationship Type="http://schemas.openxmlformats.org/officeDocument/2006/relationships/slide" Target="/ppt/slides/slide5.xml" Id="R67312c939a614ec4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47bba44a07a4f50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d7be1e7582a4039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7eddb3db1224b57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98b3926e8ad4090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1fa040cab9614bcb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3e4914af59a457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eff54fef54404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998ba123f7439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137bc256f94ff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14da9ab7714135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line-h-top"/>
          <p:cNvSpPr/>
          <p:nvPr/>
        </p:nvSpPr>
        <p:spPr>
          <a:xfrm>
            <a:off x="0" y="540000"/>
            <a:ext cx="7200000" cy="180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line-h-mid"/>
          <p:cNvSpPr/>
          <p:nvPr/>
        </p:nvSpPr>
        <p:spPr>
          <a:xfrm>
            <a:off x="3600000" y="4680000"/>
            <a:ext cx="5400000" cy="10800"/>
          </a:xfrm>
          <a:prstGeom prst="rect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line-v-left"/>
          <p:cNvSpPr/>
          <p:nvPr/>
        </p:nvSpPr>
        <p:spPr>
          <a:xfrm>
            <a:off x="720000" y="0"/>
            <a:ext cx="18000" cy="43200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v-right"/>
          <p:cNvSpPr/>
          <p:nvPr/>
        </p:nvSpPr>
        <p:spPr>
          <a:xfrm>
            <a:off x="10800000" y="3960000"/>
            <a:ext cx="10800" cy="2880000"/>
          </a:xfrm>
          <a:prstGeom prst="rect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accent-1"/>
          <p:cNvSpPr/>
          <p:nvPr/>
        </p:nvSpPr>
        <p:spPr>
          <a:xfrm>
            <a:off x="10080000" y="5400000"/>
            <a:ext cx="360000" cy="360000"/>
          </a:xfrm>
          <a:prstGeom prst="ellipse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accent-2"/>
          <p:cNvSpPr/>
          <p:nvPr/>
        </p:nvSpPr>
        <p:spPr>
          <a:xfrm>
            <a:off x="11160000" y="5760000"/>
            <a:ext cx="288000" cy="288000"/>
          </a:xfrm>
          <a:prstGeom prst="ellipse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440000" y="180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Your Presentation Title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440000" y="3420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C8C8C8"/>
                </a:solidFill>
                <a:latin typeface="Segoe UI"/>
                <a:ea typeface="Segoe UI"/>
              </a:rPr>
              <a:t>Subtitle goes here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1A1A1A"/>
                </a:solidFill>
                <a:latin typeface="Segoe UI Light"/>
                <a:ea typeface="Segoe UI Light"/>
              </a:rPr>
              <a:t>The Big Idea</a:t>
            </a:r>
          </a:p>
        </p:txBody>
      </p:sp>
      <p:sp>
        <p:nvSpPr>
          <p:cNvPr id="11" name="!!pillar-1-num"/>
          <p:cNvSpPr/>
          <p:nvPr/>
        </p:nvSpPr>
        <p:spPr>
          <a:xfrm>
            <a:off x="12960000" y="36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01</a:t>
            </a:r>
          </a:p>
        </p:txBody>
      </p:sp>
      <p:sp>
        <p:nvSpPr>
          <p:cNvPr id="12" name="!!pillar-1-title"/>
          <p:cNvSpPr/>
          <p:nvPr/>
        </p:nvSpPr>
        <p:spPr>
          <a:xfrm>
            <a:off x="12960000" y="61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Strategy</a:t>
            </a:r>
          </a:p>
        </p:txBody>
      </p:sp>
      <p:sp>
        <p:nvSpPr>
          <p:cNvPr id="13" name="!!pillar-2-num"/>
          <p:cNvSpPr/>
          <p:nvPr/>
        </p:nvSpPr>
        <p:spPr>
          <a:xfrm>
            <a:off x="12960000" y="144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02</a:t>
            </a:r>
          </a:p>
        </p:txBody>
      </p:sp>
      <p:sp>
        <p:nvSpPr>
          <p:cNvPr id="14" name="!!pillar-2-title"/>
          <p:cNvSpPr/>
          <p:nvPr/>
        </p:nvSpPr>
        <p:spPr>
          <a:xfrm>
            <a:off x="12960000" y="43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Design</a:t>
            </a:r>
          </a:p>
        </p:txBody>
      </p:sp>
      <p:sp>
        <p:nvSpPr>
          <p:cNvPr id="15" name="!!pillar-3-num"/>
          <p:cNvSpPr/>
          <p:nvPr/>
        </p:nvSpPr>
        <p:spPr>
          <a:xfrm>
            <a:off x="12960000" y="72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03</a:t>
            </a:r>
          </a:p>
        </p:txBody>
      </p:sp>
      <p:sp>
        <p:nvSpPr>
          <p:cNvPr id="16" name="!!pillar-3-title"/>
          <p:cNvSpPr/>
          <p:nvPr/>
        </p:nvSpPr>
        <p:spPr>
          <a:xfrm>
            <a:off x="12960000" y="21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Growth</a:t>
            </a:r>
          </a:p>
        </p:txBody>
      </p:sp>
      <p:sp>
        <p:nvSpPr>
          <p:cNvPr id="17" name="!!metric-1-num"/>
          <p:cNvSpPr/>
          <p:nvPr/>
        </p:nvSpPr>
        <p:spPr>
          <a:xfrm>
            <a:off x="12960000" y="504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42%</a:t>
            </a:r>
          </a:p>
        </p:txBody>
      </p:sp>
      <p:sp>
        <p:nvSpPr>
          <p:cNvPr id="18" name="!!metric-1-label"/>
          <p:cNvSpPr/>
          <p:nvPr/>
        </p:nvSpPr>
        <p:spPr>
          <a:xfrm>
            <a:off x="12960000" y="79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Efficiency Gain</a:t>
            </a:r>
          </a:p>
        </p:txBody>
      </p:sp>
      <p:sp>
        <p:nvSpPr>
          <p:cNvPr id="19" name="!!metric-2-num"/>
          <p:cNvSpPr/>
          <p:nvPr/>
        </p:nvSpPr>
        <p:spPr>
          <a:xfrm>
            <a:off x="1296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3.2x</a:t>
            </a:r>
          </a:p>
        </p:txBody>
      </p:sp>
      <p:sp>
        <p:nvSpPr>
          <p:cNvPr id="20" name="!!metric-2-label"/>
          <p:cNvSpPr/>
          <p:nvPr/>
        </p:nvSpPr>
        <p:spPr>
          <a:xfrm>
            <a:off x="12960000" y="57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Growth Rate</a:t>
            </a:r>
          </a:p>
        </p:txBody>
      </p:sp>
      <p:sp>
        <p:nvSpPr>
          <p:cNvPr id="21" name="!!metric-3-num"/>
          <p:cNvSpPr/>
          <p:nvPr/>
        </p:nvSpPr>
        <p:spPr>
          <a:xfrm>
            <a:off x="12960000" y="864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98%</a:t>
            </a:r>
          </a:p>
        </p:txBody>
      </p:sp>
      <p:sp>
        <p:nvSpPr>
          <p:cNvPr id="22" name="!!metric-3-label"/>
          <p:cNvSpPr/>
          <p:nvPr/>
        </p:nvSpPr>
        <p:spPr>
          <a:xfrm>
            <a:off x="12960000" y="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Satisfaction</a:t>
            </a:r>
          </a:p>
        </p:txBody>
      </p:sp>
      <p:sp>
        <p:nvSpPr>
          <p:cNvPr id="23" name="!!cta-text"/>
          <p:cNvSpPr/>
          <p:nvPr/>
        </p:nvSpPr>
        <p:spPr>
          <a:xfrm>
            <a:off x="12960000" y="64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Let's Connect</a:t>
            </a:r>
          </a:p>
        </p:txBody>
      </p:sp>
      <p:sp>
        <p:nvSpPr>
          <p:cNvPr id="24" name="!!cta-sub"/>
          <p:cNvSpPr/>
          <p:nvPr/>
        </p:nvSpPr>
        <p:spPr>
          <a:xfrm>
            <a:off x="12960000" y="93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C8C8C8"/>
                </a:solidFill>
                <a:latin typeface="Segoe UI"/>
                <a:ea typeface="Segoe UI"/>
              </a:rPr>
              <a:t>hello@company.com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line-h-top"/>
          <p:cNvSpPr/>
          <p:nvPr/>
        </p:nvSpPr>
        <p:spPr>
          <a:xfrm>
            <a:off x="2520000" y="3420000"/>
            <a:ext cx="7200000" cy="180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line-h-mid"/>
          <p:cNvSpPr/>
          <p:nvPr/>
        </p:nvSpPr>
        <p:spPr>
          <a:xfrm>
            <a:off x="1800000" y="3420000"/>
            <a:ext cx="8640000" cy="10800"/>
          </a:xfrm>
          <a:prstGeom prst="rect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line-v-left"/>
          <p:cNvSpPr/>
          <p:nvPr/>
        </p:nvSpPr>
        <p:spPr>
          <a:xfrm>
            <a:off x="5940000" y="1080000"/>
            <a:ext cx="18000" cy="46800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v-right"/>
          <p:cNvSpPr/>
          <p:nvPr/>
        </p:nvSpPr>
        <p:spPr>
          <a:xfrm>
            <a:off x="6300000" y="1440000"/>
            <a:ext cx="10800" cy="3960000"/>
          </a:xfrm>
          <a:prstGeom prst="rect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accent-1"/>
          <p:cNvSpPr/>
          <p:nvPr/>
        </p:nvSpPr>
        <p:spPr>
          <a:xfrm>
            <a:off x="1080000" y="3240000"/>
            <a:ext cx="360000" cy="360000"/>
          </a:xfrm>
          <a:prstGeom prst="ellipse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accent-2"/>
          <p:cNvSpPr/>
          <p:nvPr/>
        </p:nvSpPr>
        <p:spPr>
          <a:xfrm>
            <a:off x="1620000" y="3780000"/>
            <a:ext cx="288000" cy="288000"/>
          </a:xfrm>
          <a:prstGeom prst="ellipse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Your Presentation Title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2960000" y="36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C8C8C8"/>
                </a:solidFill>
                <a:latin typeface="Segoe UI"/>
                <a:ea typeface="Segoe UI"/>
              </a:rPr>
              <a:t>Subtitle goes here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440000" y="1980000"/>
            <a:ext cx="936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>
                <a:solidFill>
                  <a:srgbClr val="1A1A1A"/>
                </a:solidFill>
                <a:latin typeface="Segoe UI Light"/>
                <a:ea typeface="Segoe UI Light"/>
              </a:rPr>
              <a:t>The Big Idea</a:t>
            </a:r>
          </a:p>
        </p:txBody>
      </p:sp>
      <p:sp>
        <p:nvSpPr>
          <p:cNvPr id="11" name="!!pillar-1-num"/>
          <p:cNvSpPr/>
          <p:nvPr/>
        </p:nvSpPr>
        <p:spPr>
          <a:xfrm>
            <a:off x="12960000" y="36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01</a:t>
            </a:r>
          </a:p>
        </p:txBody>
      </p:sp>
      <p:sp>
        <p:nvSpPr>
          <p:cNvPr id="12" name="!!pillar-1-title"/>
          <p:cNvSpPr/>
          <p:nvPr/>
        </p:nvSpPr>
        <p:spPr>
          <a:xfrm>
            <a:off x="12960000" y="61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Strategy</a:t>
            </a:r>
          </a:p>
        </p:txBody>
      </p:sp>
      <p:sp>
        <p:nvSpPr>
          <p:cNvPr id="13" name="!!pillar-2-num"/>
          <p:cNvSpPr/>
          <p:nvPr/>
        </p:nvSpPr>
        <p:spPr>
          <a:xfrm>
            <a:off x="12960000" y="144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02</a:t>
            </a:r>
          </a:p>
        </p:txBody>
      </p:sp>
      <p:sp>
        <p:nvSpPr>
          <p:cNvPr id="14" name="!!pillar-2-title"/>
          <p:cNvSpPr/>
          <p:nvPr/>
        </p:nvSpPr>
        <p:spPr>
          <a:xfrm>
            <a:off x="12960000" y="43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Design</a:t>
            </a:r>
          </a:p>
        </p:txBody>
      </p:sp>
      <p:sp>
        <p:nvSpPr>
          <p:cNvPr id="15" name="!!pillar-3-num"/>
          <p:cNvSpPr/>
          <p:nvPr/>
        </p:nvSpPr>
        <p:spPr>
          <a:xfrm>
            <a:off x="12960000" y="72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03</a:t>
            </a:r>
          </a:p>
        </p:txBody>
      </p:sp>
      <p:sp>
        <p:nvSpPr>
          <p:cNvPr id="16" name="!!pillar-3-title"/>
          <p:cNvSpPr/>
          <p:nvPr/>
        </p:nvSpPr>
        <p:spPr>
          <a:xfrm>
            <a:off x="12960000" y="21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Growth</a:t>
            </a:r>
          </a:p>
        </p:txBody>
      </p:sp>
      <p:sp>
        <p:nvSpPr>
          <p:cNvPr id="17" name="!!metric-1-num"/>
          <p:cNvSpPr/>
          <p:nvPr/>
        </p:nvSpPr>
        <p:spPr>
          <a:xfrm>
            <a:off x="12960000" y="504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42%</a:t>
            </a:r>
          </a:p>
        </p:txBody>
      </p:sp>
      <p:sp>
        <p:nvSpPr>
          <p:cNvPr id="18" name="!!metric-1-label"/>
          <p:cNvSpPr/>
          <p:nvPr/>
        </p:nvSpPr>
        <p:spPr>
          <a:xfrm>
            <a:off x="12960000" y="79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Efficiency Gain</a:t>
            </a:r>
          </a:p>
        </p:txBody>
      </p:sp>
      <p:sp>
        <p:nvSpPr>
          <p:cNvPr id="19" name="!!metric-2-num"/>
          <p:cNvSpPr/>
          <p:nvPr/>
        </p:nvSpPr>
        <p:spPr>
          <a:xfrm>
            <a:off x="1296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3.2x</a:t>
            </a:r>
          </a:p>
        </p:txBody>
      </p:sp>
      <p:sp>
        <p:nvSpPr>
          <p:cNvPr id="20" name="!!metric-2-label"/>
          <p:cNvSpPr/>
          <p:nvPr/>
        </p:nvSpPr>
        <p:spPr>
          <a:xfrm>
            <a:off x="12960000" y="57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Growth Rate</a:t>
            </a:r>
          </a:p>
        </p:txBody>
      </p:sp>
      <p:sp>
        <p:nvSpPr>
          <p:cNvPr id="21" name="!!metric-3-num"/>
          <p:cNvSpPr/>
          <p:nvPr/>
        </p:nvSpPr>
        <p:spPr>
          <a:xfrm>
            <a:off x="12960000" y="864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98%</a:t>
            </a:r>
          </a:p>
        </p:txBody>
      </p:sp>
      <p:sp>
        <p:nvSpPr>
          <p:cNvPr id="22" name="!!metric-3-label"/>
          <p:cNvSpPr/>
          <p:nvPr/>
        </p:nvSpPr>
        <p:spPr>
          <a:xfrm>
            <a:off x="12960000" y="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Satisfaction</a:t>
            </a:r>
          </a:p>
        </p:txBody>
      </p:sp>
      <p:sp>
        <p:nvSpPr>
          <p:cNvPr id="23" name="!!cta-text"/>
          <p:cNvSpPr/>
          <p:nvPr/>
        </p:nvSpPr>
        <p:spPr>
          <a:xfrm>
            <a:off x="12960000" y="64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Let's Connect</a:t>
            </a:r>
          </a:p>
        </p:txBody>
      </p:sp>
      <p:sp>
        <p:nvSpPr>
          <p:cNvPr id="24" name="!!cta-sub"/>
          <p:cNvSpPr/>
          <p:nvPr/>
        </p:nvSpPr>
        <p:spPr>
          <a:xfrm>
            <a:off x="12960000" y="93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C8C8C8"/>
                </a:solidFill>
                <a:latin typeface="Segoe UI"/>
                <a:ea typeface="Segoe UI"/>
              </a:rPr>
              <a:t>hello@company.com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line-h-top"/>
          <p:cNvSpPr/>
          <p:nvPr/>
        </p:nvSpPr>
        <p:spPr>
          <a:xfrm>
            <a:off x="432000" y="432000"/>
            <a:ext cx="11160000" cy="180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line-h-mid"/>
          <p:cNvSpPr/>
          <p:nvPr/>
        </p:nvSpPr>
        <p:spPr>
          <a:xfrm>
            <a:off x="432000" y="1620000"/>
            <a:ext cx="11160000" cy="10800"/>
          </a:xfrm>
          <a:prstGeom prst="rect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line-v-left"/>
          <p:cNvSpPr/>
          <p:nvPr/>
        </p:nvSpPr>
        <p:spPr>
          <a:xfrm>
            <a:off x="4140000" y="1800000"/>
            <a:ext cx="18000" cy="43200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v-right"/>
          <p:cNvSpPr/>
          <p:nvPr/>
        </p:nvSpPr>
        <p:spPr>
          <a:xfrm>
            <a:off x="8100000" y="1800000"/>
            <a:ext cx="10800" cy="4320000"/>
          </a:xfrm>
          <a:prstGeom prst="rect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accent-1"/>
          <p:cNvSpPr/>
          <p:nvPr/>
        </p:nvSpPr>
        <p:spPr>
          <a:xfrm>
            <a:off x="1800000" y="1008000"/>
            <a:ext cx="360000" cy="360000"/>
          </a:xfrm>
          <a:prstGeom prst="ellipse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accent-2"/>
          <p:cNvSpPr/>
          <p:nvPr/>
        </p:nvSpPr>
        <p:spPr>
          <a:xfrm>
            <a:off x="5760000" y="1008000"/>
            <a:ext cx="288000" cy="288000"/>
          </a:xfrm>
          <a:prstGeom prst="ellipse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Your Presentation Title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2960000" y="36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C8C8C8"/>
                </a:solidFill>
                <a:latin typeface="Segoe UI"/>
                <a:ea typeface="Segoe UI"/>
              </a:rPr>
              <a:t>Subtitle goes here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2960000" y="61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>
                <a:solidFill>
                  <a:srgbClr val="1A1A1A"/>
                </a:solidFill>
                <a:latin typeface="Segoe UI Light"/>
                <a:ea typeface="Segoe UI Light"/>
              </a:rPr>
              <a:t>The Big Idea</a:t>
            </a:r>
          </a:p>
        </p:txBody>
      </p:sp>
      <p:sp>
        <p:nvSpPr>
          <p:cNvPr id="11" name="!!pillar-1-num"/>
          <p:cNvSpPr/>
          <p:nvPr/>
        </p:nvSpPr>
        <p:spPr>
          <a:xfrm>
            <a:off x="720000" y="198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01</a:t>
            </a:r>
          </a:p>
        </p:txBody>
      </p:sp>
      <p:sp>
        <p:nvSpPr>
          <p:cNvPr id="12" name="!!pillar-1-title"/>
          <p:cNvSpPr/>
          <p:nvPr/>
        </p:nvSpPr>
        <p:spPr>
          <a:xfrm>
            <a:off x="720000" y="324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Strategy</a:t>
            </a:r>
          </a:p>
        </p:txBody>
      </p:sp>
      <p:sp>
        <p:nvSpPr>
          <p:cNvPr id="13" name="!!pillar-2-num"/>
          <p:cNvSpPr/>
          <p:nvPr/>
        </p:nvSpPr>
        <p:spPr>
          <a:xfrm>
            <a:off x="4680000" y="198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02</a:t>
            </a:r>
          </a:p>
        </p:txBody>
      </p:sp>
      <p:sp>
        <p:nvSpPr>
          <p:cNvPr id="14" name="!!pillar-2-title"/>
          <p:cNvSpPr/>
          <p:nvPr/>
        </p:nvSpPr>
        <p:spPr>
          <a:xfrm>
            <a:off x="4680000" y="324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Design</a:t>
            </a:r>
          </a:p>
        </p:txBody>
      </p:sp>
      <p:sp>
        <p:nvSpPr>
          <p:cNvPr id="15" name="!!pillar-3-num"/>
          <p:cNvSpPr/>
          <p:nvPr/>
        </p:nvSpPr>
        <p:spPr>
          <a:xfrm>
            <a:off x="8640000" y="198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03</a:t>
            </a:r>
          </a:p>
        </p:txBody>
      </p:sp>
      <p:sp>
        <p:nvSpPr>
          <p:cNvPr id="16" name="!!pillar-3-title"/>
          <p:cNvSpPr/>
          <p:nvPr/>
        </p:nvSpPr>
        <p:spPr>
          <a:xfrm>
            <a:off x="8640000" y="324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Growth</a:t>
            </a:r>
          </a:p>
        </p:txBody>
      </p:sp>
      <p:sp>
        <p:nvSpPr>
          <p:cNvPr id="17" name="!!metric-1-num"/>
          <p:cNvSpPr/>
          <p:nvPr/>
        </p:nvSpPr>
        <p:spPr>
          <a:xfrm>
            <a:off x="12960000" y="504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42%</a:t>
            </a:r>
          </a:p>
        </p:txBody>
      </p:sp>
      <p:sp>
        <p:nvSpPr>
          <p:cNvPr id="18" name="!!metric-1-label"/>
          <p:cNvSpPr/>
          <p:nvPr/>
        </p:nvSpPr>
        <p:spPr>
          <a:xfrm>
            <a:off x="12960000" y="79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Efficiency Gain</a:t>
            </a:r>
          </a:p>
        </p:txBody>
      </p:sp>
      <p:sp>
        <p:nvSpPr>
          <p:cNvPr id="19" name="!!metric-2-num"/>
          <p:cNvSpPr/>
          <p:nvPr/>
        </p:nvSpPr>
        <p:spPr>
          <a:xfrm>
            <a:off x="1296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3.2x</a:t>
            </a:r>
          </a:p>
        </p:txBody>
      </p:sp>
      <p:sp>
        <p:nvSpPr>
          <p:cNvPr id="20" name="!!metric-2-label"/>
          <p:cNvSpPr/>
          <p:nvPr/>
        </p:nvSpPr>
        <p:spPr>
          <a:xfrm>
            <a:off x="12960000" y="57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Growth Rate</a:t>
            </a:r>
          </a:p>
        </p:txBody>
      </p:sp>
      <p:sp>
        <p:nvSpPr>
          <p:cNvPr id="21" name="!!metric-3-num"/>
          <p:cNvSpPr/>
          <p:nvPr/>
        </p:nvSpPr>
        <p:spPr>
          <a:xfrm>
            <a:off x="12960000" y="864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98%</a:t>
            </a:r>
          </a:p>
        </p:txBody>
      </p:sp>
      <p:sp>
        <p:nvSpPr>
          <p:cNvPr id="22" name="!!metric-3-label"/>
          <p:cNvSpPr/>
          <p:nvPr/>
        </p:nvSpPr>
        <p:spPr>
          <a:xfrm>
            <a:off x="12960000" y="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Satisfaction</a:t>
            </a:r>
          </a:p>
        </p:txBody>
      </p:sp>
      <p:sp>
        <p:nvSpPr>
          <p:cNvPr id="23" name="!!cta-text"/>
          <p:cNvSpPr/>
          <p:nvPr/>
        </p:nvSpPr>
        <p:spPr>
          <a:xfrm>
            <a:off x="12960000" y="64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Let's Connect</a:t>
            </a:r>
          </a:p>
        </p:txBody>
      </p:sp>
      <p:sp>
        <p:nvSpPr>
          <p:cNvPr id="24" name="!!cta-sub"/>
          <p:cNvSpPr/>
          <p:nvPr/>
        </p:nvSpPr>
        <p:spPr>
          <a:xfrm>
            <a:off x="12960000" y="93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C8C8C8"/>
                </a:solidFill>
                <a:latin typeface="Segoe UI"/>
                <a:ea typeface="Segoe UI"/>
              </a:rPr>
              <a:t>hello@company.com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line-h-top"/>
          <p:cNvSpPr/>
          <p:nvPr/>
        </p:nvSpPr>
        <p:spPr>
          <a:xfrm>
            <a:off x="432000" y="2880000"/>
            <a:ext cx="11160000" cy="180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line-h-mid"/>
          <p:cNvSpPr/>
          <p:nvPr/>
        </p:nvSpPr>
        <p:spPr>
          <a:xfrm>
            <a:off x="7200000" y="5040000"/>
            <a:ext cx="4320000" cy="10800"/>
          </a:xfrm>
          <a:prstGeom prst="rect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line-v-left"/>
          <p:cNvSpPr/>
          <p:nvPr/>
        </p:nvSpPr>
        <p:spPr>
          <a:xfrm>
            <a:off x="6840000" y="360000"/>
            <a:ext cx="18000" cy="21600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v-right"/>
          <p:cNvSpPr/>
          <p:nvPr/>
        </p:nvSpPr>
        <p:spPr>
          <a:xfrm>
            <a:off x="11520000" y="3600000"/>
            <a:ext cx="10800" cy="2520000"/>
          </a:xfrm>
          <a:prstGeom prst="rect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accent-1"/>
          <p:cNvSpPr/>
          <p:nvPr/>
        </p:nvSpPr>
        <p:spPr>
          <a:xfrm>
            <a:off x="720000" y="1440000"/>
            <a:ext cx="360000" cy="360000"/>
          </a:xfrm>
          <a:prstGeom prst="ellipse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accent-2"/>
          <p:cNvSpPr/>
          <p:nvPr/>
        </p:nvSpPr>
        <p:spPr>
          <a:xfrm>
            <a:off x="4680000" y="1440000"/>
            <a:ext cx="288000" cy="288000"/>
          </a:xfrm>
          <a:prstGeom prst="ellipse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Your Presentation Title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2960000" y="36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C8C8C8"/>
                </a:solidFill>
                <a:latin typeface="Segoe UI"/>
                <a:ea typeface="Segoe UI"/>
              </a:rPr>
              <a:t>Subtitle goes here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2960000" y="61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>
                <a:solidFill>
                  <a:srgbClr val="1A1A1A"/>
                </a:solidFill>
                <a:latin typeface="Segoe UI Light"/>
                <a:ea typeface="Segoe UI Light"/>
              </a:rPr>
              <a:t>The Big Idea</a:t>
            </a:r>
          </a:p>
        </p:txBody>
      </p:sp>
      <p:sp>
        <p:nvSpPr>
          <p:cNvPr id="11" name="!!pillar-1-num"/>
          <p:cNvSpPr/>
          <p:nvPr/>
        </p:nvSpPr>
        <p:spPr>
          <a:xfrm>
            <a:off x="12960000" y="21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01</a:t>
            </a:r>
          </a:p>
        </p:txBody>
      </p:sp>
      <p:sp>
        <p:nvSpPr>
          <p:cNvPr id="12" name="!!pillar-1-title"/>
          <p:cNvSpPr/>
          <p:nvPr/>
        </p:nvSpPr>
        <p:spPr>
          <a:xfrm>
            <a:off x="12960000" y="504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Strategy</a:t>
            </a:r>
          </a:p>
        </p:txBody>
      </p:sp>
      <p:sp>
        <p:nvSpPr>
          <p:cNvPr id="13" name="!!pillar-2-num"/>
          <p:cNvSpPr/>
          <p:nvPr/>
        </p:nvSpPr>
        <p:spPr>
          <a:xfrm>
            <a:off x="12960000" y="79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02</a:t>
            </a:r>
          </a:p>
        </p:txBody>
      </p:sp>
      <p:sp>
        <p:nvSpPr>
          <p:cNvPr id="14" name="!!pillar-2-title"/>
          <p:cNvSpPr/>
          <p:nvPr/>
        </p:nvSpPr>
        <p:spPr>
          <a:xfrm>
            <a:off x="12960000" y="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Design</a:t>
            </a:r>
          </a:p>
        </p:txBody>
      </p:sp>
      <p:sp>
        <p:nvSpPr>
          <p:cNvPr id="15" name="!!pillar-3-num"/>
          <p:cNvSpPr/>
          <p:nvPr/>
        </p:nvSpPr>
        <p:spPr>
          <a:xfrm>
            <a:off x="1296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03</a:t>
            </a:r>
          </a:p>
        </p:txBody>
      </p:sp>
      <p:sp>
        <p:nvSpPr>
          <p:cNvPr id="16" name="!!pillar-3-title"/>
          <p:cNvSpPr/>
          <p:nvPr/>
        </p:nvSpPr>
        <p:spPr>
          <a:xfrm>
            <a:off x="12960000" y="57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Growth</a:t>
            </a:r>
          </a:p>
        </p:txBody>
      </p:sp>
      <p:sp>
        <p:nvSpPr>
          <p:cNvPr id="17" name="!!metric-1-num"/>
          <p:cNvSpPr/>
          <p:nvPr/>
        </p:nvSpPr>
        <p:spPr>
          <a:xfrm>
            <a:off x="1080000" y="720000"/>
            <a:ext cx="504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42%</a:t>
            </a:r>
          </a:p>
        </p:txBody>
      </p:sp>
      <p:sp>
        <p:nvSpPr>
          <p:cNvPr id="18" name="!!metric-1-label"/>
          <p:cNvSpPr/>
          <p:nvPr/>
        </p:nvSpPr>
        <p:spPr>
          <a:xfrm>
            <a:off x="1080000" y="216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Efficiency Gain</a:t>
            </a:r>
          </a:p>
        </p:txBody>
      </p:sp>
      <p:sp>
        <p:nvSpPr>
          <p:cNvPr id="19" name="!!metric-2-num"/>
          <p:cNvSpPr/>
          <p:nvPr/>
        </p:nvSpPr>
        <p:spPr>
          <a:xfrm>
            <a:off x="1080000" y="3240000"/>
            <a:ext cx="504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3.2x</a:t>
            </a:r>
          </a:p>
        </p:txBody>
      </p:sp>
      <p:sp>
        <p:nvSpPr>
          <p:cNvPr id="20" name="!!metric-2-label"/>
          <p:cNvSpPr/>
          <p:nvPr/>
        </p:nvSpPr>
        <p:spPr>
          <a:xfrm>
            <a:off x="1080000" y="46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Growth Rate</a:t>
            </a:r>
          </a:p>
        </p:txBody>
      </p:sp>
      <p:sp>
        <p:nvSpPr>
          <p:cNvPr id="21" name="!!metric-3-num"/>
          <p:cNvSpPr/>
          <p:nvPr/>
        </p:nvSpPr>
        <p:spPr>
          <a:xfrm>
            <a:off x="7200000" y="720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98%</a:t>
            </a:r>
          </a:p>
        </p:txBody>
      </p:sp>
      <p:sp>
        <p:nvSpPr>
          <p:cNvPr id="22" name="!!metric-3-label"/>
          <p:cNvSpPr/>
          <p:nvPr/>
        </p:nvSpPr>
        <p:spPr>
          <a:xfrm>
            <a:off x="7200000" y="2160000"/>
            <a:ext cx="432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Satisfaction</a:t>
            </a:r>
          </a:p>
        </p:txBody>
      </p:sp>
      <p:sp>
        <p:nvSpPr>
          <p:cNvPr id="23" name="!!cta-text"/>
          <p:cNvSpPr/>
          <p:nvPr/>
        </p:nvSpPr>
        <p:spPr>
          <a:xfrm>
            <a:off x="12960000" y="64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Let's Connect</a:t>
            </a:r>
          </a:p>
        </p:txBody>
      </p:sp>
      <p:sp>
        <p:nvSpPr>
          <p:cNvPr id="24" name="!!cta-sub"/>
          <p:cNvSpPr/>
          <p:nvPr/>
        </p:nvSpPr>
        <p:spPr>
          <a:xfrm>
            <a:off x="12960000" y="93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C8C8C8"/>
                </a:solidFill>
                <a:latin typeface="Segoe UI"/>
                <a:ea typeface="Segoe UI"/>
              </a:rPr>
              <a:t>hello@company.com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line-h-top"/>
          <p:cNvSpPr/>
          <p:nvPr/>
        </p:nvSpPr>
        <p:spPr>
          <a:xfrm>
            <a:off x="0" y="288000"/>
            <a:ext cx="12193200" cy="180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line-h-mid"/>
          <p:cNvSpPr/>
          <p:nvPr/>
        </p:nvSpPr>
        <p:spPr>
          <a:xfrm>
            <a:off x="0" y="6552000"/>
            <a:ext cx="12193200" cy="10800"/>
          </a:xfrm>
          <a:prstGeom prst="rect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line-v-left"/>
          <p:cNvSpPr/>
          <p:nvPr/>
        </p:nvSpPr>
        <p:spPr>
          <a:xfrm>
            <a:off x="432000" y="0"/>
            <a:ext cx="18000" cy="68580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v-right"/>
          <p:cNvSpPr/>
          <p:nvPr/>
        </p:nvSpPr>
        <p:spPr>
          <a:xfrm>
            <a:off x="11736000" y="0"/>
            <a:ext cx="10800" cy="6858000"/>
          </a:xfrm>
          <a:prstGeom prst="rect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accent-1"/>
          <p:cNvSpPr/>
          <p:nvPr/>
        </p:nvSpPr>
        <p:spPr>
          <a:xfrm>
            <a:off x="5760000" y="4680000"/>
            <a:ext cx="360000" cy="360000"/>
          </a:xfrm>
          <a:prstGeom prst="ellipse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accent-2"/>
          <p:cNvSpPr/>
          <p:nvPr/>
        </p:nvSpPr>
        <p:spPr>
          <a:xfrm>
            <a:off x="6300000" y="4860000"/>
            <a:ext cx="288000" cy="288000"/>
          </a:xfrm>
          <a:prstGeom prst="ellipse">
            <a:avLst/>
          </a:prstGeom>
          <a:solidFill>
            <a:srgbClr val="C8C8C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Your Presentation Title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2960000" y="36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C8C8C8"/>
                </a:solidFill>
                <a:latin typeface="Segoe UI"/>
                <a:ea typeface="Segoe UI"/>
              </a:rPr>
              <a:t>Subtitle goes here</a:t>
            </a:r>
          </a:p>
        </p:txBody>
      </p:sp>
      <p:sp>
        <p:nvSpPr>
          <p:cNvPr id="10" name="!!statement-text"/>
          <p:cNvSpPr/>
          <p:nvPr/>
        </p:nvSpPr>
        <p:spPr>
          <a:xfrm>
            <a:off x="12960000" y="61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>
                <a:solidFill>
                  <a:srgbClr val="1A1A1A"/>
                </a:solidFill>
                <a:latin typeface="Segoe UI Light"/>
                <a:ea typeface="Segoe UI Light"/>
              </a:rPr>
              <a:t>The Big Idea</a:t>
            </a:r>
          </a:p>
        </p:txBody>
      </p:sp>
      <p:sp>
        <p:nvSpPr>
          <p:cNvPr id="11" name="!!pillar-1-num"/>
          <p:cNvSpPr/>
          <p:nvPr/>
        </p:nvSpPr>
        <p:spPr>
          <a:xfrm>
            <a:off x="12960000" y="21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01</a:t>
            </a:r>
          </a:p>
        </p:txBody>
      </p:sp>
      <p:sp>
        <p:nvSpPr>
          <p:cNvPr id="12" name="!!pillar-1-title"/>
          <p:cNvSpPr/>
          <p:nvPr/>
        </p:nvSpPr>
        <p:spPr>
          <a:xfrm>
            <a:off x="12960000" y="504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Strategy</a:t>
            </a:r>
          </a:p>
        </p:txBody>
      </p:sp>
      <p:sp>
        <p:nvSpPr>
          <p:cNvPr id="13" name="!!pillar-2-num"/>
          <p:cNvSpPr/>
          <p:nvPr/>
        </p:nvSpPr>
        <p:spPr>
          <a:xfrm>
            <a:off x="12960000" y="79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02</a:t>
            </a:r>
          </a:p>
        </p:txBody>
      </p:sp>
      <p:sp>
        <p:nvSpPr>
          <p:cNvPr id="14" name="!!pillar-2-title"/>
          <p:cNvSpPr/>
          <p:nvPr/>
        </p:nvSpPr>
        <p:spPr>
          <a:xfrm>
            <a:off x="12960000" y="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Design</a:t>
            </a:r>
          </a:p>
        </p:txBody>
      </p:sp>
      <p:sp>
        <p:nvSpPr>
          <p:cNvPr id="15" name="!!pillar-3-num"/>
          <p:cNvSpPr/>
          <p:nvPr/>
        </p:nvSpPr>
        <p:spPr>
          <a:xfrm>
            <a:off x="1296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>
                <a:solidFill>
                  <a:srgbClr val="C8C8C8"/>
                </a:solidFill>
                <a:latin typeface="Segoe UI Light"/>
                <a:ea typeface="Segoe UI Light"/>
              </a:rPr>
              <a:t>03</a:t>
            </a:r>
          </a:p>
        </p:txBody>
      </p:sp>
      <p:sp>
        <p:nvSpPr>
          <p:cNvPr id="16" name="!!pillar-3-title"/>
          <p:cNvSpPr/>
          <p:nvPr/>
        </p:nvSpPr>
        <p:spPr>
          <a:xfrm>
            <a:off x="12960000" y="57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1A1A1A"/>
                </a:solidFill>
                <a:latin typeface="Segoe UI Light"/>
                <a:ea typeface="Segoe UI Light"/>
              </a:rPr>
              <a:t>Growth</a:t>
            </a:r>
          </a:p>
        </p:txBody>
      </p:sp>
      <p:sp>
        <p:nvSpPr>
          <p:cNvPr id="17" name="!!metric-1-num"/>
          <p:cNvSpPr/>
          <p:nvPr/>
        </p:nvSpPr>
        <p:spPr>
          <a:xfrm>
            <a:off x="12960000" y="288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42%</a:t>
            </a:r>
          </a:p>
        </p:txBody>
      </p:sp>
      <p:sp>
        <p:nvSpPr>
          <p:cNvPr id="18" name="!!metric-1-label"/>
          <p:cNvSpPr/>
          <p:nvPr/>
        </p:nvSpPr>
        <p:spPr>
          <a:xfrm>
            <a:off x="12960000" y="576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Efficiency Gain</a:t>
            </a:r>
          </a:p>
        </p:txBody>
      </p:sp>
      <p:sp>
        <p:nvSpPr>
          <p:cNvPr id="19" name="!!metric-2-num"/>
          <p:cNvSpPr/>
          <p:nvPr/>
        </p:nvSpPr>
        <p:spPr>
          <a:xfrm>
            <a:off x="12960000" y="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3.2x</a:t>
            </a:r>
          </a:p>
        </p:txBody>
      </p:sp>
      <p:sp>
        <p:nvSpPr>
          <p:cNvPr id="20" name="!!metric-2-label"/>
          <p:cNvSpPr/>
          <p:nvPr/>
        </p:nvSpPr>
        <p:spPr>
          <a:xfrm>
            <a:off x="12960000" y="864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Growth Rate</a:t>
            </a:r>
          </a:p>
        </p:txBody>
      </p:sp>
      <p:sp>
        <p:nvSpPr>
          <p:cNvPr id="21" name="!!metric-3-num"/>
          <p:cNvSpPr/>
          <p:nvPr/>
        </p:nvSpPr>
        <p:spPr>
          <a:xfrm>
            <a:off x="12960000" y="72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98%</a:t>
            </a:r>
          </a:p>
        </p:txBody>
      </p:sp>
      <p:sp>
        <p:nvSpPr>
          <p:cNvPr id="22" name="!!metric-3-label"/>
          <p:cNvSpPr/>
          <p:nvPr/>
        </p:nvSpPr>
        <p:spPr>
          <a:xfrm>
            <a:off x="12960000" y="3600000"/>
            <a:ext cx="36000" cy="3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8C8C8"/>
                </a:solidFill>
                <a:latin typeface="Segoe UI"/>
                <a:ea typeface="Segoe UI"/>
              </a:rPr>
              <a:t>Satisfaction</a:t>
            </a:r>
          </a:p>
        </p:txBody>
      </p:sp>
      <p:sp>
        <p:nvSpPr>
          <p:cNvPr id="23" name="!!cta-text"/>
          <p:cNvSpPr/>
          <p:nvPr/>
        </p:nvSpPr>
        <p:spPr>
          <a:xfrm>
            <a:off x="1800000" y="1800000"/>
            <a:ext cx="864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>
                <a:solidFill>
                  <a:srgbClr val="1A1A1A"/>
                </a:solidFill>
                <a:latin typeface="Segoe UI Light"/>
                <a:ea typeface="Segoe UI Light"/>
              </a:rPr>
              <a:t>Let's Connect</a:t>
            </a:r>
          </a:p>
        </p:txBody>
      </p:sp>
      <p:sp>
        <p:nvSpPr>
          <p:cNvPr id="24" name="!!cta-sub"/>
          <p:cNvSpPr/>
          <p:nvPr/>
        </p:nvSpPr>
        <p:spPr>
          <a:xfrm>
            <a:off x="2880000" y="3780000"/>
            <a:ext cx="64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C8C8C8"/>
                </a:solidFill>
                <a:latin typeface="Segoe UI"/>
                <a:ea typeface="Segoe UI"/>
              </a:rPr>
              <a:t>hello@company.com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