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daf19a6d4044a76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d8c048bf5e4472c"/>
    <p:sldId id="257" r:id="R9b9686182a9547f2"/>
    <p:sldId id="258" r:id="R238a8815a3e545a0"/>
    <p:sldId id="259" r:id="R0c3858f12284469e"/>
    <p:sldId id="260" r:id="R586b4b3f4e8e4b1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d8c048bf5e4472c" /><Relationship Type="http://schemas.openxmlformats.org/officeDocument/2006/relationships/slide" Target="/ppt/slides/slide2.xml" Id="R9b9686182a9547f2" /><Relationship Type="http://schemas.openxmlformats.org/officeDocument/2006/relationships/slide" Target="/ppt/slides/slide3.xml" Id="R238a8815a3e545a0" /><Relationship Type="http://schemas.openxmlformats.org/officeDocument/2006/relationships/slide" Target="/ppt/slides/slide4.xml" Id="R0c3858f12284469e" /><Relationship Type="http://schemas.openxmlformats.org/officeDocument/2006/relationships/slide" Target="/ppt/slides/slide5.xml" Id="R586b4b3f4e8e4b1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1102fd0fcb743b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bafbce27763413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cf3116852494b7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8a40f9a8c0e44f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0361d308b164daa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30a60007a642e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bbf69cd2fc4df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c00036c456481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51babf009c4b3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ce54e7cb7b45e1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>
            <a:off x="1440000" y="3060000"/>
            <a:ext cx="720000" cy="36000"/>
          </a:xfrm>
          <a:prstGeom prst="rect">
            <a:avLst/>
          </a:prstGeom>
          <a:solidFill>
            <a:srgbClr val="D4AF37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rand-title"/>
          <p:cNvSpPr/>
          <p:nvPr/>
        </p:nvSpPr>
        <p:spPr>
          <a:xfrm>
            <a:off x="1440000" y="3240000"/>
            <a:ext cx="90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000" b="1">
                <a:solidFill>
                  <a:srgbClr val="FFFFFF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>
            <a:off x="1512000" y="432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>
            <a:off x="12960000" y="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>
            <a:off x="12960000" y="360000"/>
            <a:ext cx="7200000" cy="144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在喧嚣的都市中，我们坚持做减法。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>
            <a:off x="12960000" y="72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>
            <a:off x="12960000" y="108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box1-title"/>
          <p:cNvSpPr/>
          <p:nvPr/>
        </p:nvSpPr>
        <p:spPr>
          <a:xfrm>
            <a:off x="12960000" y="144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>
            <a:off x="12960000" y="180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>
            <a:off x="12960000" y="216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box2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>
            <a:off x="12960000" y="288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>
            <a:off x="12960000" y="324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box3-title"/>
          <p:cNvSpPr/>
          <p:nvPr/>
        </p:nvSpPr>
        <p:spPr>
          <a:xfrm>
            <a:off x="12960000" y="360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>
            <a:off x="12960000" y="39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>
            <a:off x="12960000" y="4320000"/>
            <a:ext cx="36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1000" b="1">
                <a:solidFill>
                  <a:srgbClr val="D4AF37"/>
                </a:solidFill>
                <a:latin typeface="Arial"/>
                <a:ea typeface="Arial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>
            <a:off x="12960000" y="4680000"/>
            <a:ext cx="432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FFFFFF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>
            <a:off x="12960000" y="504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>
            <a:off x="12960000" y="540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>
            <a:off x="12960000" y="576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>
            <a:off x="12960000" y="6120000"/>
            <a:ext cx="90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>
                <a:solidFill>
                  <a:srgbClr val="FFFFFF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>
            <a:off x="12960000" y="648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>
            <a:off x="12960000" y="666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>
            <a:off x="1440000" y="2520000"/>
            <a:ext cx="360000" cy="36000"/>
          </a:xfrm>
          <a:prstGeom prst="rect">
            <a:avLst/>
          </a:prstGeom>
          <a:solidFill>
            <a:srgbClr val="D4AF37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rand-title"/>
          <p:cNvSpPr/>
          <p:nvPr/>
        </p:nvSpPr>
        <p:spPr>
          <a:xfrm>
            <a:off x="1440000" y="72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 b="1">
                <a:solidFill>
                  <a:srgbClr val="555555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>
            <a:off x="12960000" y="432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>
            <a:off x="1440000" y="288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>
            <a:off x="1440000" y="3960000"/>
            <a:ext cx="7200000" cy="144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在喧嚣的都市中，我们坚持做减法。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>
            <a:off x="12960000" y="72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>
            <a:off x="12960000" y="108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box1-title"/>
          <p:cNvSpPr/>
          <p:nvPr/>
        </p:nvSpPr>
        <p:spPr>
          <a:xfrm>
            <a:off x="12960000" y="144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>
            <a:off x="12960000" y="180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>
            <a:off x="12960000" y="216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box2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>
            <a:off x="12960000" y="288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>
            <a:off x="12960000" y="324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box3-title"/>
          <p:cNvSpPr/>
          <p:nvPr/>
        </p:nvSpPr>
        <p:spPr>
          <a:xfrm>
            <a:off x="12960000" y="360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>
            <a:off x="12960000" y="39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>
            <a:off x="12960000" y="4320000"/>
            <a:ext cx="36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1000" b="1">
                <a:solidFill>
                  <a:srgbClr val="D4AF37"/>
                </a:solidFill>
                <a:latin typeface="Arial"/>
                <a:ea typeface="Arial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>
            <a:off x="12960000" y="4680000"/>
            <a:ext cx="432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FFFFFF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>
            <a:off x="12960000" y="504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>
            <a:off x="12960000" y="540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>
            <a:off x="12960000" y="576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>
            <a:off x="12960000" y="6120000"/>
            <a:ext cx="90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>
                <a:solidFill>
                  <a:srgbClr val="FFFFFF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>
            <a:off x="12960000" y="648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>
            <a:off x="12960000" y="666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>
            <a:off x="1440000" y="1620000"/>
            <a:ext cx="1800000" cy="36000"/>
          </a:xfrm>
          <a:prstGeom prst="rect">
            <a:avLst/>
          </a:prstGeom>
          <a:solidFill>
            <a:srgbClr val="D4AF37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rand-title"/>
          <p:cNvSpPr/>
          <p:nvPr/>
        </p:nvSpPr>
        <p:spPr>
          <a:xfrm>
            <a:off x="1440000" y="72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 b="1">
                <a:solidFill>
                  <a:srgbClr val="555555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>
            <a:off x="12960000" y="432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>
            <a:off x="12960000" y="288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>
            <a:off x="12960000" y="3960000"/>
            <a:ext cx="7200000" cy="144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在喧嚣的都市中，我们坚持做减法。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>
            <a:off x="1440000" y="108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>
            <a:off x="144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box1-title"/>
          <p:cNvSpPr/>
          <p:nvPr/>
        </p:nvSpPr>
        <p:spPr>
          <a:xfrm>
            <a:off x="162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>
            <a:off x="162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>
            <a:off x="486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box2-title"/>
          <p:cNvSpPr/>
          <p:nvPr/>
        </p:nvSpPr>
        <p:spPr>
          <a:xfrm>
            <a:off x="504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>
            <a:off x="504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>
            <a:off x="828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box3-title"/>
          <p:cNvSpPr/>
          <p:nvPr/>
        </p:nvSpPr>
        <p:spPr>
          <a:xfrm>
            <a:off x="84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>
            <a:off x="846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>
            <a:off x="12960000" y="4320000"/>
            <a:ext cx="36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1000" b="1">
                <a:solidFill>
                  <a:srgbClr val="D4AF37"/>
                </a:solidFill>
                <a:latin typeface="Arial"/>
                <a:ea typeface="Arial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>
            <a:off x="12960000" y="4680000"/>
            <a:ext cx="432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FFFFFF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>
            <a:off x="12960000" y="504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>
            <a:off x="12960000" y="540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>
            <a:off x="12960000" y="576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>
            <a:off x="12960000" y="6120000"/>
            <a:ext cx="90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>
                <a:solidFill>
                  <a:srgbClr val="FFFFFF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>
            <a:off x="12960000" y="648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>
            <a:off x="12960000" y="666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>
            <a:off x="5400000" y="3780000"/>
            <a:ext cx="1080000" cy="36000"/>
          </a:xfrm>
          <a:prstGeom prst="rect">
            <a:avLst/>
          </a:prstGeom>
          <a:solidFill>
            <a:srgbClr val="D4AF37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rand-title"/>
          <p:cNvSpPr/>
          <p:nvPr/>
        </p:nvSpPr>
        <p:spPr>
          <a:xfrm>
            <a:off x="1440000" y="72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 b="1">
                <a:solidFill>
                  <a:srgbClr val="555555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>
            <a:off x="12960000" y="432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>
            <a:off x="12960000" y="288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>
            <a:off x="12960000" y="3960000"/>
            <a:ext cx="7200000" cy="144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在喧嚣的都市中，我们坚持做减法。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>
            <a:off x="12960000" y="108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>
            <a:off x="1296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box1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>
            <a:off x="1296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>
            <a:off x="1296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box2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>
            <a:off x="1296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>
            <a:off x="1296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box3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>
            <a:off x="1296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>
            <a:off x="1440000" y="2520000"/>
            <a:ext cx="36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1000" b="1">
                <a:solidFill>
                  <a:srgbClr val="D4AF37"/>
                </a:solidFill>
                <a:latin typeface="Arial"/>
                <a:ea typeface="Arial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>
            <a:off x="1440000" y="4320000"/>
            <a:ext cx="432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FFFFFF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>
            <a:off x="5400000" y="252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>
            <a:off x="5400000" y="306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>
            <a:off x="5400000" y="432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>
            <a:off x="12960000" y="6120000"/>
            <a:ext cx="90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>
                <a:solidFill>
                  <a:srgbClr val="FFFFFF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>
            <a:off x="12960000" y="648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>
            <a:off x="12960000" y="666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11111"/>
        </a:solidFill>
      </p:bgPr>
    </p:bg>
    <p:spTree>
      <p:nvGrpSpPr>
        <p:cNvPr id="1" name=""/>
        <p:cNvGrpSpPr/>
        <p:nvPr/>
      </p:nvGrpSpPr>
      <p:grpSpPr/>
      <p:sp>
        <p:nvSpPr>
          <p:cNvPr id="2" name="!!deco-line"/>
          <p:cNvSpPr/>
          <p:nvPr/>
        </p:nvSpPr>
        <p:spPr>
          <a:xfrm>
            <a:off x="1440000" y="2520000"/>
            <a:ext cx="720000" cy="36000"/>
          </a:xfrm>
          <a:prstGeom prst="rect">
            <a:avLst/>
          </a:prstGeom>
          <a:solidFill>
            <a:srgbClr val="D4AF37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rand-title"/>
          <p:cNvSpPr/>
          <p:nvPr/>
        </p:nvSpPr>
        <p:spPr>
          <a:xfrm>
            <a:off x="1440000" y="432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 b="1">
                <a:solidFill>
                  <a:srgbClr val="555555"/>
                </a:solidFill>
                <a:latin typeface="Helvetica"/>
                <a:ea typeface="Helvetica"/>
              </a:rPr>
              <a:t>AURA COFFEE</a:t>
            </a:r>
          </a:p>
        </p:txBody>
      </p:sp>
      <p:sp>
        <p:nvSpPr>
          <p:cNvPr id="4" name="!!brand-sub"/>
          <p:cNvSpPr/>
          <p:nvPr/>
        </p:nvSpPr>
        <p:spPr>
          <a:xfrm>
            <a:off x="12960000" y="4320000"/>
            <a:ext cx="9000000" cy="360000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纯 粹 之 境 | 极简高级精品咖啡</a:t>
            </a:r>
          </a:p>
        </p:txBody>
      </p:sp>
      <p:sp>
        <p:nvSpPr>
          <p:cNvPr id="5" name="!!statement-main"/>
          <p:cNvSpPr/>
          <p:nvPr/>
        </p:nvSpPr>
        <p:spPr>
          <a:xfrm>
            <a:off x="12960000" y="2880000"/>
            <a:ext cx="90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FFFFFF"/>
                </a:solidFill>
                <a:latin typeface="Helvetica"/>
                <a:ea typeface="Helvetica"/>
              </a:rPr>
              <a:t>少即是多，剥离繁杂，只为一杯纯粹好咖啡。</a:t>
            </a:r>
          </a:p>
        </p:txBody>
      </p:sp>
      <p:sp>
        <p:nvSpPr>
          <p:cNvPr id="6" name="!!statement-sub"/>
          <p:cNvSpPr/>
          <p:nvPr/>
        </p:nvSpPr>
        <p:spPr>
          <a:xfrm>
            <a:off x="12960000" y="3960000"/>
            <a:ext cx="7200000" cy="144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在喧嚣的都市中，我们坚持做减法。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拒绝过度包装与人工添加，让咖啡回归最本真的风味，</a:t>
            </a:r>
          </a:p>
          <a:p>
            <a:pPr>
              <a:lnSpc>
                <a:spcPct val="180000"/>
              </a:lnSpc>
            </a:pPr>
            <a:r>
              <a:rPr lang="en-US" sz="1600">
                <a:solidFill>
                  <a:srgbClr val="888888"/>
                </a:solidFill>
                <a:latin typeface="Helvetica"/>
                <a:ea typeface="Helvetica"/>
              </a:rPr>
              <a:t>这是 AURA 的美学，也是对品质的极致专注。</a:t>
            </a:r>
          </a:p>
        </p:txBody>
      </p:sp>
      <p:sp>
        <p:nvSpPr>
          <p:cNvPr id="7" name="!!pillar-title"/>
          <p:cNvSpPr/>
          <p:nvPr/>
        </p:nvSpPr>
        <p:spPr>
          <a:xfrm>
            <a:off x="12960000" y="108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Helvetica"/>
                <a:ea typeface="Helvetica"/>
              </a:rPr>
              <a:t>三大核心原则</a:t>
            </a:r>
          </a:p>
        </p:txBody>
      </p:sp>
      <p:sp>
        <p:nvSpPr>
          <p:cNvPr id="8" name="!!box1-line"/>
          <p:cNvSpPr/>
          <p:nvPr/>
        </p:nvSpPr>
        <p:spPr>
          <a:xfrm>
            <a:off x="1296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box1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01. 严苛寻豆</a:t>
            </a:r>
          </a:p>
        </p:txBody>
      </p:sp>
      <p:sp>
        <p:nvSpPr>
          <p:cNvPr id="10" name="!!box1-desc"/>
          <p:cNvSpPr/>
          <p:nvPr/>
        </p:nvSpPr>
        <p:spPr>
          <a:xfrm>
            <a:off x="1296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深入埃塞俄比亚、哥伦比亚等原产地，仅甄选海拔 1500 米以上的 SCA 85+ 级精品生豆。</a:t>
            </a:r>
          </a:p>
        </p:txBody>
      </p:sp>
      <p:sp>
        <p:nvSpPr>
          <p:cNvPr id="11" name="!!box2-line"/>
          <p:cNvSpPr/>
          <p:nvPr/>
        </p:nvSpPr>
        <p:spPr>
          <a:xfrm>
            <a:off x="1296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!!box2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02. 精准烘焙</a:t>
            </a:r>
          </a:p>
        </p:txBody>
      </p:sp>
      <p:sp>
        <p:nvSpPr>
          <p:cNvPr id="13" name="!!box2-desc"/>
          <p:cNvSpPr/>
          <p:nvPr/>
        </p:nvSpPr>
        <p:spPr>
          <a:xfrm>
            <a:off x="1296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采用德国 Probat 烘焙机，结合气象数据微调曲线，激发每一支豆子的风土之味。</a:t>
            </a:r>
          </a:p>
        </p:txBody>
      </p:sp>
      <p:sp>
        <p:nvSpPr>
          <p:cNvPr id="14" name="!!box3-line"/>
          <p:cNvSpPr/>
          <p:nvPr/>
        </p:nvSpPr>
        <p:spPr>
          <a:xfrm>
            <a:off x="12960000" y="2520000"/>
            <a:ext cx="36000" cy="2520000"/>
          </a:xfrm>
          <a:prstGeom prst="rect">
            <a:avLst/>
          </a:prstGeom>
          <a:solidFill>
            <a:srgbClr val="333333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box3-title"/>
          <p:cNvSpPr/>
          <p:nvPr/>
        </p:nvSpPr>
        <p:spPr>
          <a:xfrm>
            <a:off x="12960000" y="252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FFFFFF"/>
                </a:solidFill>
                <a:latin typeface="Helvetica"/>
                <a:ea typeface="Helvetica"/>
              </a:rPr>
              <a:t>03. 科学萃取</a:t>
            </a:r>
          </a:p>
        </p:txBody>
      </p:sp>
      <p:sp>
        <p:nvSpPr>
          <p:cNvPr id="16" name="!!box3-desc"/>
          <p:cNvSpPr/>
          <p:nvPr/>
        </p:nvSpPr>
        <p:spPr>
          <a:xfrm>
            <a:off x="12960000" y="3060000"/>
            <a:ext cx="2700000" cy="1800000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60000"/>
              </a:lnSpc>
            </a:pPr>
            <a:r>
              <a:rPr lang="en-US" sz="1400">
                <a:solidFill>
                  <a:srgbClr val="888888"/>
                </a:solidFill>
                <a:latin typeface="Helvetica"/>
                <a:ea typeface="Helvetica"/>
              </a:rPr>
              <a:t>精准控制 93°C 水温与 9 Bar 压力，金杯法则护航，确保每一杯出品的稳定与完美。</a:t>
            </a:r>
          </a:p>
        </p:txBody>
      </p:sp>
      <p:sp>
        <p:nvSpPr>
          <p:cNvPr id="17" name="!!ev-number"/>
          <p:cNvSpPr/>
          <p:nvPr/>
        </p:nvSpPr>
        <p:spPr>
          <a:xfrm>
            <a:off x="12960000" y="2520000"/>
            <a:ext cx="36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1000" b="1">
                <a:solidFill>
                  <a:srgbClr val="D4AF37"/>
                </a:solidFill>
                <a:latin typeface="Arial"/>
                <a:ea typeface="Arial"/>
              </a:rPr>
              <a:t>1%</a:t>
            </a:r>
          </a:p>
        </p:txBody>
      </p:sp>
      <p:sp>
        <p:nvSpPr>
          <p:cNvPr id="18" name="!!ev-title"/>
          <p:cNvSpPr/>
          <p:nvPr/>
        </p:nvSpPr>
        <p:spPr>
          <a:xfrm>
            <a:off x="12960000" y="4320000"/>
            <a:ext cx="432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FFFFFF"/>
                </a:solidFill>
                <a:latin typeface="Helvetica"/>
                <a:ea typeface="Helvetica"/>
              </a:rPr>
              <a:t>全球前 1% 极微批次特选</a:t>
            </a:r>
          </a:p>
        </p:txBody>
      </p:sp>
      <p:sp>
        <p:nvSpPr>
          <p:cNvPr id="19" name="!!ev-desc1"/>
          <p:cNvSpPr/>
          <p:nvPr/>
        </p:nvSpPr>
        <p:spPr>
          <a:xfrm>
            <a:off x="12960000" y="252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年度限量供应 500kg 庄园级瑰夏</a:t>
            </a:r>
          </a:p>
        </p:txBody>
      </p:sp>
      <p:sp>
        <p:nvSpPr>
          <p:cNvPr id="20" name="!!ev-desc2"/>
          <p:cNvSpPr/>
          <p:nvPr/>
        </p:nvSpPr>
        <p:spPr>
          <a:xfrm>
            <a:off x="12960000" y="306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100% 环保可降解极简材质包装</a:t>
            </a:r>
          </a:p>
        </p:txBody>
      </p:sp>
      <p:sp>
        <p:nvSpPr>
          <p:cNvPr id="21" name="!!ev-desc3"/>
          <p:cNvSpPr/>
          <p:nvPr/>
        </p:nvSpPr>
        <p:spPr>
          <a:xfrm>
            <a:off x="12960000" y="432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CCCCC"/>
                </a:solidFill>
                <a:latin typeface="Helvetica"/>
                <a:ea typeface="Helvetica"/>
              </a:rPr>
              <a:t>• 多位 Q-Grader 国际品鉴师严格把控</a:t>
            </a:r>
          </a:p>
        </p:txBody>
      </p:sp>
      <p:sp>
        <p:nvSpPr>
          <p:cNvPr id="22" name="!!cta-title"/>
          <p:cNvSpPr/>
          <p:nvPr/>
        </p:nvSpPr>
        <p:spPr>
          <a:xfrm>
            <a:off x="1440000" y="2880000"/>
            <a:ext cx="90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400">
                <a:solidFill>
                  <a:srgbClr val="FFFFFF"/>
                </a:solidFill>
                <a:latin typeface="Helvetica"/>
                <a:ea typeface="Helvetica"/>
              </a:rPr>
              <a:t>品味纯粹，即刻启程</a:t>
            </a:r>
          </a:p>
        </p:txBody>
      </p:sp>
      <p:sp>
        <p:nvSpPr>
          <p:cNvPr id="23" name="!!cta-web"/>
          <p:cNvSpPr/>
          <p:nvPr/>
        </p:nvSpPr>
        <p:spPr>
          <a:xfrm>
            <a:off x="1440000" y="504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www.auracoffee.com</a:t>
            </a:r>
          </a:p>
        </p:txBody>
      </p:sp>
      <p:sp>
        <p:nvSpPr>
          <p:cNvPr id="24" name="!!cta-email"/>
          <p:cNvSpPr/>
          <p:nvPr/>
        </p:nvSpPr>
        <p:spPr>
          <a:xfrm>
            <a:off x="3600000" y="5040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555555"/>
                </a:solidFill>
                <a:latin typeface="Helvetica"/>
                <a:ea typeface="Helvetica"/>
              </a:rPr>
              <a:t>partner@auracoffee.com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