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850e3dc61324c98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11bc44dfe214c0d"/>
    <p:sldId id="257" r:id="Ra3fbd0f63b1142f4"/>
    <p:sldId id="258" r:id="R12a8d8bcb16240e0"/>
    <p:sldId id="259" r:id="Rd07f7317160d48f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11bc44dfe214c0d" /><Relationship Type="http://schemas.openxmlformats.org/officeDocument/2006/relationships/slide" Target="/ppt/slides/slide2.xml" Id="Ra3fbd0f63b1142f4" /><Relationship Type="http://schemas.openxmlformats.org/officeDocument/2006/relationships/slide" Target="/ppt/slides/slide3.xml" Id="R12a8d8bcb16240e0" /><Relationship Type="http://schemas.openxmlformats.org/officeDocument/2006/relationships/slide" Target="/ppt/slides/slide4.xml" Id="Rd07f7317160d48f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16ee41206994c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041f50e03741aa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f6a335a3c7f406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0973f08c4784102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5eda0d576e6a408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fcf457521e4d3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e1933e31d444d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b4cb6064594d9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42b2da9e99486c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>
            <a:off x="8640000" y="2880000"/>
            <a:ext cx="4320000" cy="4320000"/>
          </a:xfrm>
          <a:prstGeom prst="ellipse">
            <a:avLst/>
          </a:prstGeom>
          <a:solidFill>
            <a:srgbClr val="1E3A5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>
            <a:off x="7560000" y="1800000"/>
            <a:ext cx="6480000" cy="6480000"/>
          </a:xfrm>
          <a:prstGeom prst="ellipse">
            <a:avLst/>
          </a:prstGeom>
          <a:solidFill>
            <a:srgbClr val="4A5FFF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>
            <a:off x="1800000" y="1080000"/>
            <a:ext cx="288000" cy="288000"/>
          </a:xfrm>
          <a:prstGeom prst="star5">
            <a:avLst/>
          </a:prstGeom>
          <a:solidFill>
            <a:srgbClr val="FFD700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>
            <a:off x="2880000" y="2520000"/>
            <a:ext cx="216000" cy="216000"/>
          </a:xfrm>
          <a:prstGeom prst="star5">
            <a:avLst/>
          </a:prstGeom>
          <a:solidFill>
            <a:srgbClr val="FF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>
            <a:off x="10080000" y="1440000"/>
            <a:ext cx="252000" cy="252000"/>
          </a:xfrm>
          <a:prstGeom prst="star5">
            <a:avLst/>
          </a:prstGeom>
          <a:solidFill>
            <a:srgbClr val="FFD70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>
            <a:off x="6480000" y="1440000"/>
            <a:ext cx="7200000" cy="7200000"/>
          </a:xfrm>
          <a:prstGeom prst="ellipse">
            <a:avLst/>
          </a:prstGeom>
          <a:noFill/>
          <a:ln w="54000">
            <a:solidFill>
              <a:srgbClr val="4A90E2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>
            <a:off x="1080000" y="5400000"/>
            <a:ext cx="144000" cy="144000"/>
          </a:xfrm>
          <a:prstGeom prst="ellipse">
            <a:avLst/>
          </a:prstGeom>
          <a:solidFill>
            <a:srgbClr val="00D9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hero-title"/>
          <p:cNvSpPr/>
          <p:nvPr/>
        </p:nvSpPr>
        <p:spPr>
          <a:xfrm>
            <a:off x="1440000" y="2160000"/>
            <a:ext cx="936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#s1-hero-subtitle"/>
          <p:cNvSpPr/>
          <p:nvPr/>
        </p:nvSpPr>
        <p:spPr>
          <a:xfrm>
            <a:off x="1440000" y="3780000"/>
            <a:ext cx="936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#s2-statement-title"/>
          <p:cNvSpPr/>
          <p:nvPr/>
        </p:nvSpPr>
        <p:spPr>
          <a:xfrm>
            <a:off x="12960000" y="1440000"/>
            <a:ext cx="100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200" b="1">
                <a:solidFill>
                  <a:srgbClr val="FFFFFF"/>
                </a:solidFill>
                <a:latin typeface="苹方-简"/>
                <a:ea typeface="苹方-简"/>
              </a:rPr>
              <a:t>仰望星空，是人类与生俱来的本能</a:t>
            </a:r>
          </a:p>
        </p:txBody>
      </p:sp>
      <p:sp>
        <p:nvSpPr>
          <p:cNvPr id="12" name="!!#s2-statement-text"/>
          <p:cNvSpPr/>
          <p:nvPr/>
        </p:nvSpPr>
        <p:spPr>
          <a:xfrm>
            <a:off x="12960000" y="3060000"/>
            <a:ext cx="9360000" cy="21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1800">
                <a:solidFill>
                  <a:srgbClr val="D0D8E5"/>
                </a:solidFill>
                <a:latin typeface="苹方-简"/>
                <a:ea typeface="苹方-简"/>
              </a:rPr>
              <a:t>从古代天文学家绘制星图，到伽利略用望远镜观测木星卫星，再到现代火箭技术的诞生，人类从未停止探索宇宙的脚步。20世纪中叶，太空时代的大门终于被推开。</a:t>
            </a:r>
          </a:p>
        </p:txBody>
      </p:sp>
      <p:sp>
        <p:nvSpPr>
          <p:cNvPr id="13" name="!!#s3-pillar-title"/>
          <p:cNvSpPr/>
          <p:nvPr/>
        </p:nvSpPr>
        <p:spPr>
          <a:xfrm>
            <a:off x="12960000" y="72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突破大气层：太空时代的黎明</a:t>
            </a:r>
          </a:p>
        </p:txBody>
      </p:sp>
      <p:sp>
        <p:nvSpPr>
          <p:cNvPr id="14" name="!!#s3-p1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1957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人造卫星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苏联发射斯普特尼克1号，人类第一颗人造卫星进入轨道，标志着太空时代开启</a:t>
            </a:r>
          </a:p>
        </p:txBody>
      </p:sp>
      <p:sp>
        <p:nvSpPr>
          <p:cNvPr id="17" name="!!#s3-p2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1961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载人飞行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尤里·加加林乘坐东方1号完成108分钟环绕地球飞行，成为第一个进入太空的人类</a:t>
            </a:r>
          </a:p>
        </p:txBody>
      </p:sp>
      <p:sp>
        <p:nvSpPr>
          <p:cNvPr id="20" name="!!#s3-p3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1965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太空行走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列昂诺夫完成人类首次舱外活动，在太空中漂浮12分钟</a:t>
            </a:r>
          </a:p>
        </p:txBody>
      </p:sp>
      <p:sp>
        <p:nvSpPr>
          <p:cNvPr id="23" name="!!#s4-title"/>
          <p:cNvSpPr/>
          <p:nvPr/>
        </p:nvSpPr>
        <p:spPr>
          <a:xfrm>
            <a:off x="12960000" y="900000"/>
            <a:ext cx="72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月球征程</a:t>
            </a:r>
          </a:p>
        </p:txBody>
      </p:sp>
      <p:sp>
        <p:nvSpPr>
          <p:cNvPr id="24" name="!!#s4-quote"/>
          <p:cNvSpPr/>
          <p:nvPr/>
        </p:nvSpPr>
        <p:spPr>
          <a:xfrm>
            <a:off x="12960000" y="2340000"/>
            <a:ext cx="6480000" cy="144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3200" b="1">
                <a:solidFill>
                  <a:srgbClr val="FFD700"/>
                </a:solidFill>
                <a:latin typeface="苹方-简"/>
                <a:ea typeface="苹方-简"/>
              </a:rPr>
              <a:t>这是一个人的一小步，却是人类的一大步</a:t>
            </a:r>
          </a:p>
        </p:txBody>
      </p:sp>
      <p:sp>
        <p:nvSpPr>
          <p:cNvPr id="25" name="!!#s4-data1"/>
          <p:cNvSpPr/>
          <p:nvPr/>
        </p:nvSpPr>
        <p:spPr>
          <a:xfrm>
            <a:off x="12960000" y="3960000"/>
            <a:ext cx="648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000">
                <a:solidFill>
                  <a:srgbClr val="E5EAF3"/>
                </a:solidFill>
                <a:latin typeface="苹方-简"/>
                <a:ea typeface="苹方-简"/>
              </a:rPr>
              <a:t>1969年7月20日，阿波罗11号成功登月，38万公里的旅程</a:t>
            </a:r>
          </a:p>
        </p:txBody>
      </p:sp>
      <p:sp>
        <p:nvSpPr>
          <p:cNvPr id="26" name="!!#s4-data2"/>
          <p:cNvSpPr/>
          <p:nvPr/>
        </p:nvSpPr>
        <p:spPr>
          <a:xfrm>
            <a:off x="12960000" y="5220000"/>
            <a:ext cx="64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800">
                <a:solidFill>
                  <a:srgbClr val="B8C5D6"/>
                </a:solidFill>
                <a:latin typeface="苹方-简"/>
                <a:ea typeface="苹方-简"/>
              </a:rPr>
              <a:t>6次成功登月任务（1969-1972）</a:t>
            </a:r>
          </a:p>
        </p:txBody>
      </p:sp>
      <p:sp>
        <p:nvSpPr>
          <p:cNvPr id="27" name="!!#s5-title"/>
          <p:cNvSpPr/>
          <p:nvPr/>
        </p:nvSpPr>
        <p:spPr>
          <a:xfrm>
            <a:off x="12960000" y="90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空间站时代：在轨道上生活</a:t>
            </a:r>
          </a:p>
        </p:txBody>
      </p:sp>
      <p:sp>
        <p:nvSpPr>
          <p:cNvPr id="28" name="!!#s5-station1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和平号空间站</a:t>
            </a:r>
          </a:p>
        </p:txBody>
      </p:sp>
      <p:sp>
        <p:nvSpPr>
          <p:cNvPr id="29" name="!!#s5-station1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00D9FF"/>
                </a:solidFill>
                <a:latin typeface="苹方-简"/>
                <a:ea typeface="苹方-简"/>
              </a:rPr>
              <a:t>1986-2001</a:t>
            </a:r>
          </a:p>
        </p:txBody>
      </p:sp>
      <p:sp>
        <p:nvSpPr>
          <p:cNvPr id="30" name="!!#s5-station1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运行15年，累计接待137名宇航员，证明人类可以在太空长期生活</a:t>
            </a:r>
          </a:p>
        </p:txBody>
      </p:sp>
      <p:sp>
        <p:nvSpPr>
          <p:cNvPr id="31" name="!!#s5-station2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国际空间站</a:t>
            </a:r>
          </a:p>
        </p:txBody>
      </p:sp>
      <p:sp>
        <p:nvSpPr>
          <p:cNvPr id="32" name="!!#s5-station2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4A90E2"/>
                </a:solidFill>
                <a:latin typeface="苹方-简"/>
                <a:ea typeface="苹方-简"/>
              </a:rPr>
              <a:t>1998-至今</a:t>
            </a:r>
          </a:p>
        </p:txBody>
      </p:sp>
      <p:sp>
        <p:nvSpPr>
          <p:cNvPr id="33" name="!!#s5-station2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16国合作，400km轨道高度，持续有人驻守超过23年</a:t>
            </a:r>
          </a:p>
        </p:txBody>
      </p:sp>
      <p:sp>
        <p:nvSpPr>
          <p:cNvPr id="34" name="!!#s5-station3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中国空间站</a:t>
            </a:r>
          </a:p>
        </p:txBody>
      </p:sp>
      <p:sp>
        <p:nvSpPr>
          <p:cNvPr id="35" name="!!#s5-station3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5865F2"/>
                </a:solidFill>
                <a:latin typeface="苹方-简"/>
                <a:ea typeface="苹方-简"/>
              </a:rPr>
              <a:t>2021-至今</a:t>
            </a:r>
          </a:p>
        </p:txBody>
      </p:sp>
      <p:sp>
        <p:nvSpPr>
          <p:cNvPr id="36" name="!!#s5-station3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自主研发，T字构型，可容纳3-6名航天员长期工作</a:t>
            </a:r>
          </a:p>
        </p:txBody>
      </p:sp>
      <p:sp>
        <p:nvSpPr>
          <p:cNvPr id="37" name="!!#s6-title"/>
          <p:cNvSpPr/>
          <p:nvPr/>
        </p:nvSpPr>
        <p:spPr>
          <a:xfrm>
            <a:off x="12960000" y="900000"/>
            <a:ext cx="54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火星梦想</a:t>
            </a:r>
          </a:p>
        </p:txBody>
      </p:sp>
      <p:sp>
        <p:nvSpPr>
          <p:cNvPr id="38" name="!!#s6-subtitle"/>
          <p:cNvSpPr/>
          <p:nvPr/>
        </p:nvSpPr>
        <p:spPr>
          <a:xfrm>
            <a:off x="12960000" y="2160000"/>
            <a:ext cx="540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600" b="1">
                <a:solidFill>
                  <a:srgbClr val="FF8A65"/>
                </a:solidFill>
                <a:latin typeface="苹方-简"/>
                <a:ea typeface="苹方-简"/>
              </a:rPr>
              <a:t>下一个人类的家园</a:t>
            </a:r>
          </a:p>
        </p:txBody>
      </p:sp>
      <p:sp>
        <p:nvSpPr>
          <p:cNvPr id="39" name="!!#s6-section-title"/>
          <p:cNvSpPr/>
          <p:nvPr/>
        </p:nvSpPr>
        <p:spPr>
          <a:xfrm>
            <a:off x="12960000" y="3420000"/>
            <a:ext cx="5040000" cy="5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200" b="1">
                <a:solidFill>
                  <a:srgbClr val="FFFFFF"/>
                </a:solidFill>
                <a:latin typeface="苹方-简"/>
                <a:ea typeface="苹方-简"/>
              </a:rPr>
              <a:t>探测器先行</a:t>
            </a:r>
          </a:p>
        </p:txBody>
      </p:sp>
      <p:sp>
        <p:nvSpPr>
          <p:cNvPr id="40" name="!!#s6-point1"/>
          <p:cNvSpPr/>
          <p:nvPr/>
        </p:nvSpPr>
        <p:spPr>
          <a:xfrm>
            <a:off x="12960000" y="39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已有10+个火星探测器成功着陆，毅力号、祝融号正在工作</a:t>
            </a:r>
          </a:p>
        </p:txBody>
      </p:sp>
      <p:sp>
        <p:nvSpPr>
          <p:cNvPr id="41" name="!!#s6-point2"/>
          <p:cNvSpPr/>
          <p:nvPr/>
        </p:nvSpPr>
        <p:spPr>
          <a:xfrm>
            <a:off x="12960000" y="48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技术突破 | SpaceX星舰可重复使用，NASA Artemis重返月球为火星铺路</a:t>
            </a:r>
          </a:p>
        </p:txBody>
      </p:sp>
      <p:sp>
        <p:nvSpPr>
          <p:cNvPr id="42" name="!!#s6-timeline"/>
          <p:cNvSpPr/>
          <p:nvPr/>
        </p:nvSpPr>
        <p:spPr>
          <a:xfrm>
            <a:off x="12960000" y="28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2800" b="1">
                <a:solidFill>
                  <a:srgbClr val="FFD700"/>
                </a:solidFill>
                <a:latin typeface="苹方-简"/>
                <a:ea typeface="苹方-简"/>
              </a:rPr>
              <a:t>2030年代</a:t>
            </a:r>
          </a:p>
        </p:txBody>
      </p:sp>
      <p:sp>
        <p:nvSpPr>
          <p:cNvPr id="43" name="!!#s6-timeline-text"/>
          <p:cNvSpPr/>
          <p:nvPr/>
        </p:nvSpPr>
        <p:spPr>
          <a:xfrm>
            <a:off x="12960000" y="37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>NASA计划实现载人登陆火星</a:t>
            </a:r>
          </a:p>
        </p:txBody>
      </p:sp>
      <p:sp>
        <p:nvSpPr>
          <p:cNvPr id="44" name="!!#s7-title"/>
          <p:cNvSpPr/>
          <p:nvPr/>
        </p:nvSpPr>
        <p:spPr>
          <a:xfrm>
            <a:off x="12960000" y="1980000"/>
            <a:ext cx="9360000" cy="12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苹方-简"/>
                <a:ea typeface="苹方-简"/>
              </a:rPr>
              <a:t>征途未完</a:t>
            </a:r>
          </a:p>
        </p:txBody>
      </p:sp>
      <p:sp>
        <p:nvSpPr>
          <p:cNvPr id="45" name="!!#s7-text"/>
          <p:cNvSpPr/>
          <p:nvPr/>
        </p:nvSpPr>
        <p:spPr>
          <a:xfrm>
            <a:off x="12960000" y="3600000"/>
            <a:ext cx="9360000" cy="180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B8C5D6"/>
                </a:solidFill>
                <a:latin typeface="苹方-简"/>
                <a:ea typeface="苹方-简"/>
              </a:rPr>
              <a:t>从第一颗卫星到空间站，从月球漫步到火星梦想，人类的探索永不止步。星辰大海，就在前方。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>
            <a:off x="720000" y="720000"/>
            <a:ext cx="2880000" cy="2880000"/>
          </a:xfrm>
          <a:prstGeom prst="ellipse">
            <a:avLst/>
          </a:prstGeom>
          <a:solidFill>
            <a:srgbClr val="1E3A5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>
            <a:off x="0" y="0"/>
            <a:ext cx="5400000" cy="5400000"/>
          </a:xfrm>
          <a:prstGeom prst="ellipse">
            <a:avLst/>
          </a:prstGeom>
          <a:solidFill>
            <a:srgbClr val="4A5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>
            <a:off x="9360000" y="1800000"/>
            <a:ext cx="288000" cy="288000"/>
          </a:xfrm>
          <a:prstGeom prst="star5">
            <a:avLst/>
          </a:prstGeom>
          <a:solidFill>
            <a:srgbClr val="FFD700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>
            <a:off x="10440000" y="5040000"/>
            <a:ext cx="216000" cy="216000"/>
          </a:xfrm>
          <a:prstGeom prst="star5">
            <a:avLst/>
          </a:prstGeom>
          <a:solidFill>
            <a:srgbClr val="FF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>
            <a:off x="3600000" y="720000"/>
            <a:ext cx="252000" cy="252000"/>
          </a:xfrm>
          <a:prstGeom prst="star5">
            <a:avLst/>
          </a:prstGeom>
          <a:solidFill>
            <a:srgbClr val="FFD70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>
            <a:off x="12960000" y="0"/>
            <a:ext cx="7200000" cy="7200000"/>
          </a:xfrm>
          <a:prstGeom prst="ellipse">
            <a:avLst/>
          </a:prstGeom>
          <a:noFill/>
          <a:ln w="54000">
            <a:solidFill>
              <a:srgbClr val="4A90E2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>
            <a:off x="10080000" y="6120000"/>
            <a:ext cx="144000" cy="144000"/>
          </a:xfrm>
          <a:prstGeom prst="ellipse">
            <a:avLst/>
          </a:prstGeom>
          <a:solidFill>
            <a:srgbClr val="00D9FF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hero-title"/>
          <p:cNvSpPr/>
          <p:nvPr/>
        </p:nvSpPr>
        <p:spPr>
          <a:xfrm>
            <a:off x="12960000" y="0"/>
            <a:ext cx="936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#s1-hero-subtitle"/>
          <p:cNvSpPr/>
          <p:nvPr/>
        </p:nvSpPr>
        <p:spPr>
          <a:xfrm>
            <a:off x="12960000" y="1800000"/>
            <a:ext cx="936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#s2-statement-title"/>
          <p:cNvSpPr/>
          <p:nvPr/>
        </p:nvSpPr>
        <p:spPr>
          <a:xfrm>
            <a:off x="1080000" y="1440000"/>
            <a:ext cx="100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200" b="1">
                <a:solidFill>
                  <a:srgbClr val="FFFFFF"/>
                </a:solidFill>
                <a:latin typeface="苹方-简"/>
                <a:ea typeface="苹方-简"/>
              </a:rPr>
              <a:t>仰望星空，是人类与生俱来的本能</a:t>
            </a:r>
          </a:p>
        </p:txBody>
      </p:sp>
      <p:sp>
        <p:nvSpPr>
          <p:cNvPr id="12" name="!!#s2-statement-text"/>
          <p:cNvSpPr/>
          <p:nvPr/>
        </p:nvSpPr>
        <p:spPr>
          <a:xfrm>
            <a:off x="1440000" y="3060000"/>
            <a:ext cx="9360000" cy="21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1800">
                <a:solidFill>
                  <a:srgbClr val="D0D8E5"/>
                </a:solidFill>
                <a:latin typeface="苹方-简"/>
                <a:ea typeface="苹方-简"/>
              </a:rPr>
              <a:t>从古代天文学家绘制星图，到伽利略用望远镜观测木星卫星，再到现代火箭技术的诞生，人类从未停止探索宇宙的脚步。20世纪中叶，太空时代的大门终于被推开。</a:t>
            </a:r>
          </a:p>
        </p:txBody>
      </p:sp>
      <p:sp>
        <p:nvSpPr>
          <p:cNvPr id="13" name="!!#s3-pillar-title"/>
          <p:cNvSpPr/>
          <p:nvPr/>
        </p:nvSpPr>
        <p:spPr>
          <a:xfrm>
            <a:off x="12960000" y="72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突破大气层：太空时代的黎明</a:t>
            </a:r>
          </a:p>
        </p:txBody>
      </p:sp>
      <p:sp>
        <p:nvSpPr>
          <p:cNvPr id="14" name="!!#s3-p1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1957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人造卫星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苏联发射斯普特尼克1号，人类第一颗人造卫星进入轨道，标志着太空时代开启</a:t>
            </a:r>
          </a:p>
        </p:txBody>
      </p:sp>
      <p:sp>
        <p:nvSpPr>
          <p:cNvPr id="17" name="!!#s3-p2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1961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载人飞行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尤里·加加林乘坐东方1号完成108分钟环绕地球飞行，成为第一个进入太空的人类</a:t>
            </a:r>
          </a:p>
        </p:txBody>
      </p:sp>
      <p:sp>
        <p:nvSpPr>
          <p:cNvPr id="20" name="!!#s3-p3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1965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太空行走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列昂诺夫完成人类首次舱外活动，在太空中漂浮12分钟</a:t>
            </a:r>
          </a:p>
        </p:txBody>
      </p:sp>
      <p:sp>
        <p:nvSpPr>
          <p:cNvPr id="23" name="!!#s4-title"/>
          <p:cNvSpPr/>
          <p:nvPr/>
        </p:nvSpPr>
        <p:spPr>
          <a:xfrm>
            <a:off x="12960000" y="900000"/>
            <a:ext cx="72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月球征程</a:t>
            </a:r>
          </a:p>
        </p:txBody>
      </p:sp>
      <p:sp>
        <p:nvSpPr>
          <p:cNvPr id="24" name="!!#s4-quote"/>
          <p:cNvSpPr/>
          <p:nvPr/>
        </p:nvSpPr>
        <p:spPr>
          <a:xfrm>
            <a:off x="12960000" y="2340000"/>
            <a:ext cx="6480000" cy="144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3200" b="1">
                <a:solidFill>
                  <a:srgbClr val="FFD700"/>
                </a:solidFill>
                <a:latin typeface="苹方-简"/>
                <a:ea typeface="苹方-简"/>
              </a:rPr>
              <a:t>这是一个人的一小步，却是人类的一大步</a:t>
            </a:r>
          </a:p>
        </p:txBody>
      </p:sp>
      <p:sp>
        <p:nvSpPr>
          <p:cNvPr id="25" name="!!#s4-data1"/>
          <p:cNvSpPr/>
          <p:nvPr/>
        </p:nvSpPr>
        <p:spPr>
          <a:xfrm>
            <a:off x="12960000" y="3960000"/>
            <a:ext cx="648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000">
                <a:solidFill>
                  <a:srgbClr val="E5EAF3"/>
                </a:solidFill>
                <a:latin typeface="苹方-简"/>
                <a:ea typeface="苹方-简"/>
              </a:rPr>
              <a:t>1969年7月20日，阿波罗11号成功登月，38万公里的旅程</a:t>
            </a:r>
          </a:p>
        </p:txBody>
      </p:sp>
      <p:sp>
        <p:nvSpPr>
          <p:cNvPr id="26" name="!!#s4-data2"/>
          <p:cNvSpPr/>
          <p:nvPr/>
        </p:nvSpPr>
        <p:spPr>
          <a:xfrm>
            <a:off x="12960000" y="5220000"/>
            <a:ext cx="64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800">
                <a:solidFill>
                  <a:srgbClr val="B8C5D6"/>
                </a:solidFill>
                <a:latin typeface="苹方-简"/>
                <a:ea typeface="苹方-简"/>
              </a:rPr>
              <a:t>6次成功登月任务（1969-1972）</a:t>
            </a:r>
          </a:p>
        </p:txBody>
      </p:sp>
      <p:sp>
        <p:nvSpPr>
          <p:cNvPr id="27" name="!!#s5-title"/>
          <p:cNvSpPr/>
          <p:nvPr/>
        </p:nvSpPr>
        <p:spPr>
          <a:xfrm>
            <a:off x="12960000" y="90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空间站时代：在轨道上生活</a:t>
            </a:r>
          </a:p>
        </p:txBody>
      </p:sp>
      <p:sp>
        <p:nvSpPr>
          <p:cNvPr id="28" name="!!#s5-station1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和平号空间站</a:t>
            </a:r>
          </a:p>
        </p:txBody>
      </p:sp>
      <p:sp>
        <p:nvSpPr>
          <p:cNvPr id="29" name="!!#s5-station1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00D9FF"/>
                </a:solidFill>
                <a:latin typeface="苹方-简"/>
                <a:ea typeface="苹方-简"/>
              </a:rPr>
              <a:t>1986-2001</a:t>
            </a:r>
          </a:p>
        </p:txBody>
      </p:sp>
      <p:sp>
        <p:nvSpPr>
          <p:cNvPr id="30" name="!!#s5-station1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运行15年，累计接待137名宇航员，证明人类可以在太空长期生活</a:t>
            </a:r>
          </a:p>
        </p:txBody>
      </p:sp>
      <p:sp>
        <p:nvSpPr>
          <p:cNvPr id="31" name="!!#s5-station2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国际空间站</a:t>
            </a:r>
          </a:p>
        </p:txBody>
      </p:sp>
      <p:sp>
        <p:nvSpPr>
          <p:cNvPr id="32" name="!!#s5-station2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4A90E2"/>
                </a:solidFill>
                <a:latin typeface="苹方-简"/>
                <a:ea typeface="苹方-简"/>
              </a:rPr>
              <a:t>1998-至今</a:t>
            </a:r>
          </a:p>
        </p:txBody>
      </p:sp>
      <p:sp>
        <p:nvSpPr>
          <p:cNvPr id="33" name="!!#s5-station2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16国合作，400km轨道高度，持续有人驻守超过23年</a:t>
            </a:r>
          </a:p>
        </p:txBody>
      </p:sp>
      <p:sp>
        <p:nvSpPr>
          <p:cNvPr id="34" name="!!#s5-station3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中国空间站</a:t>
            </a:r>
          </a:p>
        </p:txBody>
      </p:sp>
      <p:sp>
        <p:nvSpPr>
          <p:cNvPr id="35" name="!!#s5-station3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5865F2"/>
                </a:solidFill>
                <a:latin typeface="苹方-简"/>
                <a:ea typeface="苹方-简"/>
              </a:rPr>
              <a:t>2021-至今</a:t>
            </a:r>
          </a:p>
        </p:txBody>
      </p:sp>
      <p:sp>
        <p:nvSpPr>
          <p:cNvPr id="36" name="!!#s5-station3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自主研发，T字构型，可容纳3-6名航天员长期工作</a:t>
            </a:r>
          </a:p>
        </p:txBody>
      </p:sp>
      <p:sp>
        <p:nvSpPr>
          <p:cNvPr id="37" name="!!#s6-title"/>
          <p:cNvSpPr/>
          <p:nvPr/>
        </p:nvSpPr>
        <p:spPr>
          <a:xfrm>
            <a:off x="12960000" y="900000"/>
            <a:ext cx="54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火星梦想</a:t>
            </a:r>
          </a:p>
        </p:txBody>
      </p:sp>
      <p:sp>
        <p:nvSpPr>
          <p:cNvPr id="38" name="!!#s6-subtitle"/>
          <p:cNvSpPr/>
          <p:nvPr/>
        </p:nvSpPr>
        <p:spPr>
          <a:xfrm>
            <a:off x="12960000" y="2160000"/>
            <a:ext cx="540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600" b="1">
                <a:solidFill>
                  <a:srgbClr val="FF8A65"/>
                </a:solidFill>
                <a:latin typeface="苹方-简"/>
                <a:ea typeface="苹方-简"/>
              </a:rPr>
              <a:t>下一个人类的家园</a:t>
            </a:r>
          </a:p>
        </p:txBody>
      </p:sp>
      <p:sp>
        <p:nvSpPr>
          <p:cNvPr id="39" name="!!#s6-section-title"/>
          <p:cNvSpPr/>
          <p:nvPr/>
        </p:nvSpPr>
        <p:spPr>
          <a:xfrm>
            <a:off x="12960000" y="3420000"/>
            <a:ext cx="5040000" cy="5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200" b="1">
                <a:solidFill>
                  <a:srgbClr val="FFFFFF"/>
                </a:solidFill>
                <a:latin typeface="苹方-简"/>
                <a:ea typeface="苹方-简"/>
              </a:rPr>
              <a:t>探测器先行</a:t>
            </a:r>
          </a:p>
        </p:txBody>
      </p:sp>
      <p:sp>
        <p:nvSpPr>
          <p:cNvPr id="40" name="!!#s6-point1"/>
          <p:cNvSpPr/>
          <p:nvPr/>
        </p:nvSpPr>
        <p:spPr>
          <a:xfrm>
            <a:off x="12960000" y="39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已有10+个火星探测器成功着陆，毅力号、祝融号正在工作</a:t>
            </a:r>
          </a:p>
        </p:txBody>
      </p:sp>
      <p:sp>
        <p:nvSpPr>
          <p:cNvPr id="41" name="!!#s6-point2"/>
          <p:cNvSpPr/>
          <p:nvPr/>
        </p:nvSpPr>
        <p:spPr>
          <a:xfrm>
            <a:off x="12960000" y="48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技术突破 | SpaceX星舰可重复使用，NASA Artemis重返月球为火星铺路</a:t>
            </a:r>
          </a:p>
        </p:txBody>
      </p:sp>
      <p:sp>
        <p:nvSpPr>
          <p:cNvPr id="42" name="!!#s6-timeline"/>
          <p:cNvSpPr/>
          <p:nvPr/>
        </p:nvSpPr>
        <p:spPr>
          <a:xfrm>
            <a:off x="12960000" y="28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2800" b="1">
                <a:solidFill>
                  <a:srgbClr val="FFD700"/>
                </a:solidFill>
                <a:latin typeface="苹方-简"/>
                <a:ea typeface="苹方-简"/>
              </a:rPr>
              <a:t>2030年代</a:t>
            </a:r>
          </a:p>
        </p:txBody>
      </p:sp>
      <p:sp>
        <p:nvSpPr>
          <p:cNvPr id="43" name="!!#s6-timeline-text"/>
          <p:cNvSpPr/>
          <p:nvPr/>
        </p:nvSpPr>
        <p:spPr>
          <a:xfrm>
            <a:off x="12960000" y="37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>NASA计划实现载人登陆火星</a:t>
            </a:r>
          </a:p>
        </p:txBody>
      </p:sp>
      <p:sp>
        <p:nvSpPr>
          <p:cNvPr id="44" name="!!#s7-title"/>
          <p:cNvSpPr/>
          <p:nvPr/>
        </p:nvSpPr>
        <p:spPr>
          <a:xfrm>
            <a:off x="12960000" y="1980000"/>
            <a:ext cx="9360000" cy="12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苹方-简"/>
                <a:ea typeface="苹方-简"/>
              </a:rPr>
              <a:t>征途未完</a:t>
            </a:r>
          </a:p>
        </p:txBody>
      </p:sp>
      <p:sp>
        <p:nvSpPr>
          <p:cNvPr id="45" name="!!#s7-text"/>
          <p:cNvSpPr/>
          <p:nvPr/>
        </p:nvSpPr>
        <p:spPr>
          <a:xfrm>
            <a:off x="12960000" y="3600000"/>
            <a:ext cx="9360000" cy="180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B8C5D6"/>
                </a:solidFill>
                <a:latin typeface="苹方-简"/>
                <a:ea typeface="苹方-简"/>
              </a:rPr>
              <a:t>从第一颗卫星到空间站，从月球漫步到火星梦想，人类的探索永不止步。星辰大海，就在前方。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>
            <a:off x="900000" y="1800000"/>
            <a:ext cx="2880000" cy="3960000"/>
          </a:xfrm>
          <a:prstGeom prst="roundRect">
            <a:avLst/>
          </a:prstGeom>
          <a:solidFill>
            <a:srgbClr val="2A4A6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>
            <a:off x="4680000" y="1800000"/>
            <a:ext cx="2880000" cy="3960000"/>
          </a:xfrm>
          <a:prstGeom prst="roundRect">
            <a:avLst/>
          </a:prstGeom>
          <a:solidFill>
            <a:srgbClr val="2A4A6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>
            <a:off x="8640000" y="4320000"/>
            <a:ext cx="216000" cy="216000"/>
          </a:xfrm>
          <a:prstGeom prst="star5">
            <a:avLst/>
          </a:prstGeom>
          <a:solidFill>
            <a:srgbClr val="FFD700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>
            <a:off x="6480000" y="1080000"/>
            <a:ext cx="180000" cy="180000"/>
          </a:xfrm>
          <a:prstGeom prst="star5">
            <a:avLst/>
          </a:prstGeom>
          <a:solidFill>
            <a:srgbClr val="FF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>
            <a:off x="10800000" y="2880000"/>
            <a:ext cx="252000" cy="252000"/>
          </a:xfrm>
          <a:prstGeom prst="star5">
            <a:avLst/>
          </a:prstGeom>
          <a:solidFill>
            <a:srgbClr val="FFD70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>
            <a:off x="12960000" y="1800000"/>
            <a:ext cx="7200000" cy="7200000"/>
          </a:xfrm>
          <a:prstGeom prst="ellipse">
            <a:avLst/>
          </a:prstGeom>
          <a:noFill/>
          <a:ln w="54000">
            <a:solidFill>
              <a:srgbClr val="4A90E2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>
            <a:off x="8460000" y="1800000"/>
            <a:ext cx="2880000" cy="3960000"/>
          </a:xfrm>
          <a:prstGeom prst="roundRect">
            <a:avLst/>
          </a:prstGeom>
          <a:solidFill>
            <a:srgbClr val="2A4A6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hero-title"/>
          <p:cNvSpPr/>
          <p:nvPr/>
        </p:nvSpPr>
        <p:spPr>
          <a:xfrm>
            <a:off x="12960000" y="2160000"/>
            <a:ext cx="936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#s1-hero-subtitle"/>
          <p:cNvSpPr/>
          <p:nvPr/>
        </p:nvSpPr>
        <p:spPr>
          <a:xfrm>
            <a:off x="12960000" y="3780000"/>
            <a:ext cx="936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#s2-statement-title"/>
          <p:cNvSpPr/>
          <p:nvPr/>
        </p:nvSpPr>
        <p:spPr>
          <a:xfrm>
            <a:off x="12960000" y="1440000"/>
            <a:ext cx="100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200" b="1">
                <a:solidFill>
                  <a:srgbClr val="FFFFFF"/>
                </a:solidFill>
                <a:latin typeface="苹方-简"/>
                <a:ea typeface="苹方-简"/>
              </a:rPr>
              <a:t>仰望星空，是人类与生俱来的本能</a:t>
            </a:r>
          </a:p>
        </p:txBody>
      </p:sp>
      <p:sp>
        <p:nvSpPr>
          <p:cNvPr id="12" name="!!#s2-statement-text"/>
          <p:cNvSpPr/>
          <p:nvPr/>
        </p:nvSpPr>
        <p:spPr>
          <a:xfrm>
            <a:off x="12960000" y="3060000"/>
            <a:ext cx="9360000" cy="21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1800">
                <a:solidFill>
                  <a:srgbClr val="D0D8E5"/>
                </a:solidFill>
                <a:latin typeface="苹方-简"/>
                <a:ea typeface="苹方-简"/>
              </a:rPr>
              <a:t>从古代天文学家绘制星图，到伽利略用望远镜观测木星卫星，再到现代火箭技术的诞生，人类从未停止探索宇宙的脚步。20世纪中叶，太空时代的大门终于被推开。</a:t>
            </a:r>
          </a:p>
        </p:txBody>
      </p:sp>
      <p:sp>
        <p:nvSpPr>
          <p:cNvPr id="13" name="!!#s3-pillar-title"/>
          <p:cNvSpPr/>
          <p:nvPr/>
        </p:nvSpPr>
        <p:spPr>
          <a:xfrm>
            <a:off x="900000" y="72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突破大气层：太空时代的黎明</a:t>
            </a:r>
          </a:p>
        </p:txBody>
      </p:sp>
      <p:sp>
        <p:nvSpPr>
          <p:cNvPr id="14" name="!!#s3-p1-year"/>
          <p:cNvSpPr/>
          <p:nvPr/>
        </p:nvSpPr>
        <p:spPr>
          <a:xfrm>
            <a:off x="90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1957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90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人造卫星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08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苏联发射斯普特尼克1号，人类第一颗人造卫星进入轨道，标志着太空时代开启</a:t>
            </a:r>
          </a:p>
        </p:txBody>
      </p:sp>
      <p:sp>
        <p:nvSpPr>
          <p:cNvPr id="17" name="!!#s3-p2-year"/>
          <p:cNvSpPr/>
          <p:nvPr/>
        </p:nvSpPr>
        <p:spPr>
          <a:xfrm>
            <a:off x="468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1961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468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载人飞行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48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尤里·加加林乘坐东方1号完成108分钟环绕地球飞行，成为第一个进入太空的人类</a:t>
            </a:r>
          </a:p>
        </p:txBody>
      </p:sp>
      <p:sp>
        <p:nvSpPr>
          <p:cNvPr id="20" name="!!#s3-p3-year"/>
          <p:cNvSpPr/>
          <p:nvPr/>
        </p:nvSpPr>
        <p:spPr>
          <a:xfrm>
            <a:off x="84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1965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84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太空行走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864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列昂诺夫完成人类首次舱外活动，在太空中漂浮12分钟</a:t>
            </a:r>
          </a:p>
        </p:txBody>
      </p:sp>
      <p:sp>
        <p:nvSpPr>
          <p:cNvPr id="23" name="!!#s4-title"/>
          <p:cNvSpPr/>
          <p:nvPr/>
        </p:nvSpPr>
        <p:spPr>
          <a:xfrm>
            <a:off x="12960000" y="900000"/>
            <a:ext cx="72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月球征程</a:t>
            </a:r>
          </a:p>
        </p:txBody>
      </p:sp>
      <p:sp>
        <p:nvSpPr>
          <p:cNvPr id="24" name="!!#s4-quote"/>
          <p:cNvSpPr/>
          <p:nvPr/>
        </p:nvSpPr>
        <p:spPr>
          <a:xfrm>
            <a:off x="12960000" y="2340000"/>
            <a:ext cx="6480000" cy="144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3200" b="1">
                <a:solidFill>
                  <a:srgbClr val="FFD700"/>
                </a:solidFill>
                <a:latin typeface="苹方-简"/>
                <a:ea typeface="苹方-简"/>
              </a:rPr>
              <a:t>这是一个人的一小步，却是人类的一大步</a:t>
            </a:r>
          </a:p>
        </p:txBody>
      </p:sp>
      <p:sp>
        <p:nvSpPr>
          <p:cNvPr id="25" name="!!#s4-data1"/>
          <p:cNvSpPr/>
          <p:nvPr/>
        </p:nvSpPr>
        <p:spPr>
          <a:xfrm>
            <a:off x="12960000" y="3960000"/>
            <a:ext cx="648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000">
                <a:solidFill>
                  <a:srgbClr val="E5EAF3"/>
                </a:solidFill>
                <a:latin typeface="苹方-简"/>
                <a:ea typeface="苹方-简"/>
              </a:rPr>
              <a:t>1969年7月20日，阿波罗11号成功登月，38万公里的旅程</a:t>
            </a:r>
          </a:p>
        </p:txBody>
      </p:sp>
      <p:sp>
        <p:nvSpPr>
          <p:cNvPr id="26" name="!!#s4-data2"/>
          <p:cNvSpPr/>
          <p:nvPr/>
        </p:nvSpPr>
        <p:spPr>
          <a:xfrm>
            <a:off x="12960000" y="5220000"/>
            <a:ext cx="64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800">
                <a:solidFill>
                  <a:srgbClr val="B8C5D6"/>
                </a:solidFill>
                <a:latin typeface="苹方-简"/>
                <a:ea typeface="苹方-简"/>
              </a:rPr>
              <a:t>6次成功登月任务（1969-1972）</a:t>
            </a:r>
          </a:p>
        </p:txBody>
      </p:sp>
      <p:sp>
        <p:nvSpPr>
          <p:cNvPr id="27" name="!!#s5-title"/>
          <p:cNvSpPr/>
          <p:nvPr/>
        </p:nvSpPr>
        <p:spPr>
          <a:xfrm>
            <a:off x="12960000" y="90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空间站时代：在轨道上生活</a:t>
            </a:r>
          </a:p>
        </p:txBody>
      </p:sp>
      <p:sp>
        <p:nvSpPr>
          <p:cNvPr id="28" name="!!#s5-station1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和平号空间站</a:t>
            </a:r>
          </a:p>
        </p:txBody>
      </p:sp>
      <p:sp>
        <p:nvSpPr>
          <p:cNvPr id="29" name="!!#s5-station1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00D9FF"/>
                </a:solidFill>
                <a:latin typeface="苹方-简"/>
                <a:ea typeface="苹方-简"/>
              </a:rPr>
              <a:t>1986-2001</a:t>
            </a:r>
          </a:p>
        </p:txBody>
      </p:sp>
      <p:sp>
        <p:nvSpPr>
          <p:cNvPr id="30" name="!!#s5-station1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运行15年，累计接待137名宇航员，证明人类可以在太空长期生活</a:t>
            </a:r>
          </a:p>
        </p:txBody>
      </p:sp>
      <p:sp>
        <p:nvSpPr>
          <p:cNvPr id="31" name="!!#s5-station2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国际空间站</a:t>
            </a:r>
          </a:p>
        </p:txBody>
      </p:sp>
      <p:sp>
        <p:nvSpPr>
          <p:cNvPr id="32" name="!!#s5-station2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4A90E2"/>
                </a:solidFill>
                <a:latin typeface="苹方-简"/>
                <a:ea typeface="苹方-简"/>
              </a:rPr>
              <a:t>1998-至今</a:t>
            </a:r>
          </a:p>
        </p:txBody>
      </p:sp>
      <p:sp>
        <p:nvSpPr>
          <p:cNvPr id="33" name="!!#s5-station2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16国合作，400km轨道高度，持续有人驻守超过23年</a:t>
            </a:r>
          </a:p>
        </p:txBody>
      </p:sp>
      <p:sp>
        <p:nvSpPr>
          <p:cNvPr id="34" name="!!#s5-station3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中国空间站</a:t>
            </a:r>
          </a:p>
        </p:txBody>
      </p:sp>
      <p:sp>
        <p:nvSpPr>
          <p:cNvPr id="35" name="!!#s5-station3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5865F2"/>
                </a:solidFill>
                <a:latin typeface="苹方-简"/>
                <a:ea typeface="苹方-简"/>
              </a:rPr>
              <a:t>2021-至今</a:t>
            </a:r>
          </a:p>
        </p:txBody>
      </p:sp>
      <p:sp>
        <p:nvSpPr>
          <p:cNvPr id="36" name="!!#s5-station3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自主研发，T字构型，可容纳3-6名航天员长期工作</a:t>
            </a:r>
          </a:p>
        </p:txBody>
      </p:sp>
      <p:sp>
        <p:nvSpPr>
          <p:cNvPr id="37" name="!!#s6-title"/>
          <p:cNvSpPr/>
          <p:nvPr/>
        </p:nvSpPr>
        <p:spPr>
          <a:xfrm>
            <a:off x="12960000" y="900000"/>
            <a:ext cx="54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火星梦想</a:t>
            </a:r>
          </a:p>
        </p:txBody>
      </p:sp>
      <p:sp>
        <p:nvSpPr>
          <p:cNvPr id="38" name="!!#s6-subtitle"/>
          <p:cNvSpPr/>
          <p:nvPr/>
        </p:nvSpPr>
        <p:spPr>
          <a:xfrm>
            <a:off x="12960000" y="2160000"/>
            <a:ext cx="540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600" b="1">
                <a:solidFill>
                  <a:srgbClr val="FF8A65"/>
                </a:solidFill>
                <a:latin typeface="苹方-简"/>
                <a:ea typeface="苹方-简"/>
              </a:rPr>
              <a:t>下一个人类的家园</a:t>
            </a:r>
          </a:p>
        </p:txBody>
      </p:sp>
      <p:sp>
        <p:nvSpPr>
          <p:cNvPr id="39" name="!!#s6-section-title"/>
          <p:cNvSpPr/>
          <p:nvPr/>
        </p:nvSpPr>
        <p:spPr>
          <a:xfrm>
            <a:off x="12960000" y="3420000"/>
            <a:ext cx="5040000" cy="5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200" b="1">
                <a:solidFill>
                  <a:srgbClr val="FFFFFF"/>
                </a:solidFill>
                <a:latin typeface="苹方-简"/>
                <a:ea typeface="苹方-简"/>
              </a:rPr>
              <a:t>探测器先行</a:t>
            </a:r>
          </a:p>
        </p:txBody>
      </p:sp>
      <p:sp>
        <p:nvSpPr>
          <p:cNvPr id="40" name="!!#s6-point1"/>
          <p:cNvSpPr/>
          <p:nvPr/>
        </p:nvSpPr>
        <p:spPr>
          <a:xfrm>
            <a:off x="12960000" y="39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已有10+个火星探测器成功着陆，毅力号、祝融号正在工作</a:t>
            </a:r>
          </a:p>
        </p:txBody>
      </p:sp>
      <p:sp>
        <p:nvSpPr>
          <p:cNvPr id="41" name="!!#s6-point2"/>
          <p:cNvSpPr/>
          <p:nvPr/>
        </p:nvSpPr>
        <p:spPr>
          <a:xfrm>
            <a:off x="12960000" y="48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技术突破 | SpaceX星舰可重复使用，NASA Artemis重返月球为火星铺路</a:t>
            </a:r>
          </a:p>
        </p:txBody>
      </p:sp>
      <p:sp>
        <p:nvSpPr>
          <p:cNvPr id="42" name="!!#s6-timeline"/>
          <p:cNvSpPr/>
          <p:nvPr/>
        </p:nvSpPr>
        <p:spPr>
          <a:xfrm>
            <a:off x="12960000" y="28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2800" b="1">
                <a:solidFill>
                  <a:srgbClr val="FFD700"/>
                </a:solidFill>
                <a:latin typeface="苹方-简"/>
                <a:ea typeface="苹方-简"/>
              </a:rPr>
              <a:t>2030年代</a:t>
            </a:r>
          </a:p>
        </p:txBody>
      </p:sp>
      <p:sp>
        <p:nvSpPr>
          <p:cNvPr id="43" name="!!#s6-timeline-text"/>
          <p:cNvSpPr/>
          <p:nvPr/>
        </p:nvSpPr>
        <p:spPr>
          <a:xfrm>
            <a:off x="12960000" y="37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>NASA计划实现载人登陆火星</a:t>
            </a:r>
          </a:p>
        </p:txBody>
      </p:sp>
      <p:sp>
        <p:nvSpPr>
          <p:cNvPr id="44" name="!!#s7-title"/>
          <p:cNvSpPr/>
          <p:nvPr/>
        </p:nvSpPr>
        <p:spPr>
          <a:xfrm>
            <a:off x="12960000" y="1980000"/>
            <a:ext cx="9360000" cy="12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苹方-简"/>
                <a:ea typeface="苹方-简"/>
              </a:rPr>
              <a:t>征途未完</a:t>
            </a:r>
          </a:p>
        </p:txBody>
      </p:sp>
      <p:sp>
        <p:nvSpPr>
          <p:cNvPr id="45" name="!!#s7-text"/>
          <p:cNvSpPr/>
          <p:nvPr/>
        </p:nvSpPr>
        <p:spPr>
          <a:xfrm>
            <a:off x="12960000" y="3600000"/>
            <a:ext cx="9360000" cy="180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B8C5D6"/>
                </a:solidFill>
                <a:latin typeface="苹方-简"/>
                <a:ea typeface="苹方-简"/>
              </a:rPr>
              <a:t>从第一颗卫星到空间站，从月球漫步到火星梦想，人类的探索永不止步。星辰大海，就在前方。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A0E27"/>
        </a:solidFill>
      </p:bgPr>
    </p:bg>
    <p:spTree>
      <p:nvGrpSpPr>
        <p:cNvPr id="1" name=""/>
        <p:cNvGrpSpPr/>
        <p:nvPr/>
      </p:nvGrpSpPr>
      <p:grpSpPr/>
      <p:sp>
        <p:nvSpPr>
          <p:cNvPr id="2" name="!!planet-main"/>
          <p:cNvSpPr/>
          <p:nvPr/>
        </p:nvSpPr>
        <p:spPr>
          <a:xfrm>
            <a:off x="7200000" y="2160000"/>
            <a:ext cx="5040000" cy="5040000"/>
          </a:xfrm>
          <a:prstGeom prst="ellipse">
            <a:avLst/>
          </a:prstGeom>
          <a:solidFill>
            <a:srgbClr val="F5A623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glow-accent"/>
          <p:cNvSpPr/>
          <p:nvPr/>
        </p:nvSpPr>
        <p:spPr>
          <a:xfrm>
            <a:off x="8280000" y="2880000"/>
            <a:ext cx="3600000" cy="3600000"/>
          </a:xfrm>
          <a:prstGeom prst="ellipse">
            <a:avLst/>
          </a:prstGeom>
          <a:solidFill>
            <a:srgbClr val="FFD700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r-1"/>
          <p:cNvSpPr/>
          <p:nvPr/>
        </p:nvSpPr>
        <p:spPr>
          <a:xfrm>
            <a:off x="720000" y="5400000"/>
            <a:ext cx="288000" cy="288000"/>
          </a:xfrm>
          <a:prstGeom prst="star5">
            <a:avLst/>
          </a:prstGeom>
          <a:solidFill>
            <a:srgbClr val="FFD700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r-2"/>
          <p:cNvSpPr/>
          <p:nvPr/>
        </p:nvSpPr>
        <p:spPr>
          <a:xfrm>
            <a:off x="11160000" y="1080000"/>
            <a:ext cx="216000" cy="216000"/>
          </a:xfrm>
          <a:prstGeom prst="star5">
            <a:avLst/>
          </a:prstGeom>
          <a:solidFill>
            <a:srgbClr val="FFFFFF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tar-3"/>
          <p:cNvSpPr/>
          <p:nvPr/>
        </p:nvSpPr>
        <p:spPr>
          <a:xfrm>
            <a:off x="1800000" y="1440000"/>
            <a:ext cx="252000" cy="252000"/>
          </a:xfrm>
          <a:prstGeom prst="star5">
            <a:avLst/>
          </a:prstGeom>
          <a:solidFill>
            <a:srgbClr val="FFD70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line-orbit"/>
          <p:cNvSpPr/>
          <p:nvPr/>
        </p:nvSpPr>
        <p:spPr>
          <a:xfrm>
            <a:off x="12960000" y="3600000"/>
            <a:ext cx="7200000" cy="7200000"/>
          </a:xfrm>
          <a:prstGeom prst="ellipse">
            <a:avLst/>
          </a:prstGeom>
          <a:noFill/>
          <a:ln w="54000">
            <a:solidFill>
              <a:srgbClr val="4A90E2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small"/>
          <p:cNvSpPr/>
          <p:nvPr/>
        </p:nvSpPr>
        <p:spPr>
          <a:xfrm>
            <a:off x="720000" y="720000"/>
            <a:ext cx="432000" cy="432000"/>
          </a:xfrm>
          <a:prstGeom prst="ellipse">
            <a:avLst/>
          </a:prstGeom>
          <a:solidFill>
            <a:srgbClr val="F5A62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hero-title"/>
          <p:cNvSpPr/>
          <p:nvPr/>
        </p:nvSpPr>
        <p:spPr>
          <a:xfrm>
            <a:off x="12960000" y="2160000"/>
            <a:ext cx="9360000" cy="144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800" b="1">
                <a:solidFill>
                  <a:srgbClr val="FFFFFF"/>
                </a:solidFill>
                <a:latin typeface="苹方-简"/>
                <a:ea typeface="苹方-简"/>
              </a:rPr>
              <a:t>太空探索历程</a:t>
            </a:r>
          </a:p>
        </p:txBody>
      </p:sp>
      <p:sp>
        <p:nvSpPr>
          <p:cNvPr id="10" name="!!#s1-hero-subtitle"/>
          <p:cNvSpPr/>
          <p:nvPr/>
        </p:nvSpPr>
        <p:spPr>
          <a:xfrm>
            <a:off x="12960000" y="3780000"/>
            <a:ext cx="9360000" cy="72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400">
                <a:solidFill>
                  <a:srgbClr val="B8C5D6"/>
                </a:solidFill>
                <a:latin typeface="苹方-简"/>
                <a:ea typeface="苹方-简"/>
              </a:rPr>
              <a:t>从地球到星辰大海的伟大征程</a:t>
            </a:r>
          </a:p>
        </p:txBody>
      </p:sp>
      <p:sp>
        <p:nvSpPr>
          <p:cNvPr id="11" name="!!#s2-statement-title"/>
          <p:cNvSpPr/>
          <p:nvPr/>
        </p:nvSpPr>
        <p:spPr>
          <a:xfrm>
            <a:off x="12960000" y="1440000"/>
            <a:ext cx="10080000" cy="108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200" b="1">
                <a:solidFill>
                  <a:srgbClr val="FFFFFF"/>
                </a:solidFill>
                <a:latin typeface="苹方-简"/>
                <a:ea typeface="苹方-简"/>
              </a:rPr>
              <a:t>仰望星空，是人类与生俱来的本能</a:t>
            </a:r>
          </a:p>
        </p:txBody>
      </p:sp>
      <p:sp>
        <p:nvSpPr>
          <p:cNvPr id="12" name="!!#s2-statement-text"/>
          <p:cNvSpPr/>
          <p:nvPr/>
        </p:nvSpPr>
        <p:spPr>
          <a:xfrm>
            <a:off x="12960000" y="3060000"/>
            <a:ext cx="9360000" cy="21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1800">
                <a:solidFill>
                  <a:srgbClr val="D0D8E5"/>
                </a:solidFill>
                <a:latin typeface="苹方-简"/>
                <a:ea typeface="苹方-简"/>
              </a:rPr>
              <a:t>从古代天文学家绘制星图，到伽利略用望远镜观测木星卫星，再到现代火箭技术的诞生，人类从未停止探索宇宙的脚步。20世纪中叶，太空时代的大门终于被推开。</a:t>
            </a:r>
          </a:p>
        </p:txBody>
      </p:sp>
      <p:sp>
        <p:nvSpPr>
          <p:cNvPr id="13" name="!!#s3-pillar-title"/>
          <p:cNvSpPr/>
          <p:nvPr/>
        </p:nvSpPr>
        <p:spPr>
          <a:xfrm>
            <a:off x="12960000" y="72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突破大气层：太空时代的黎明</a:t>
            </a:r>
          </a:p>
        </p:txBody>
      </p:sp>
      <p:sp>
        <p:nvSpPr>
          <p:cNvPr id="14" name="!!#s3-p1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1957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人造卫星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苏联发射斯普特尼克1号，人类第一颗人造卫星进入轨道，标志着太空时代开启</a:t>
            </a:r>
          </a:p>
        </p:txBody>
      </p:sp>
      <p:sp>
        <p:nvSpPr>
          <p:cNvPr id="17" name="!!#s3-p2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1961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载人飞行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尤里·加加林乘坐东方1号完成108分钟环绕地球飞行，成为第一个进入太空的人类</a:t>
            </a:r>
          </a:p>
        </p:txBody>
      </p:sp>
      <p:sp>
        <p:nvSpPr>
          <p:cNvPr id="20" name="!!#s3-p3-year"/>
          <p:cNvSpPr/>
          <p:nvPr/>
        </p:nvSpPr>
        <p:spPr>
          <a:xfrm>
            <a:off x="12960000" y="1980000"/>
            <a:ext cx="2880000" cy="108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5600" b="1">
                <a:solidFill>
                  <a:srgbClr val="FFD700"/>
                </a:solidFill>
                <a:latin typeface="苹方-简"/>
                <a:ea typeface="苹方-简"/>
              </a:rPr>
              <a:t>1965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12960000" y="324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800" b="1">
                <a:solidFill>
                  <a:srgbClr val="FFFFFF"/>
                </a:solidFill>
                <a:latin typeface="苹方-简"/>
                <a:ea typeface="苹方-简"/>
              </a:rPr>
              <a:t>太空行走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12960000" y="4140000"/>
            <a:ext cx="252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列昂诺夫完成人类首次舱外活动，在太空中漂浮12分钟</a:t>
            </a:r>
          </a:p>
        </p:txBody>
      </p:sp>
      <p:sp>
        <p:nvSpPr>
          <p:cNvPr id="23" name="!!#s4-title"/>
          <p:cNvSpPr/>
          <p:nvPr/>
        </p:nvSpPr>
        <p:spPr>
          <a:xfrm>
            <a:off x="900000" y="900000"/>
            <a:ext cx="72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月球征程</a:t>
            </a:r>
          </a:p>
        </p:txBody>
      </p:sp>
      <p:sp>
        <p:nvSpPr>
          <p:cNvPr id="24" name="!!#s4-quote"/>
          <p:cNvSpPr/>
          <p:nvPr/>
        </p:nvSpPr>
        <p:spPr>
          <a:xfrm>
            <a:off x="900000" y="2340000"/>
            <a:ext cx="6480000" cy="1440000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3200" b="1">
                <a:solidFill>
                  <a:srgbClr val="FFD700"/>
                </a:solidFill>
                <a:latin typeface="苹方-简"/>
                <a:ea typeface="苹方-简"/>
              </a:rPr>
              <a:t>这是一个人的一小步，却是人类的一大步</a:t>
            </a:r>
          </a:p>
        </p:txBody>
      </p:sp>
      <p:sp>
        <p:nvSpPr>
          <p:cNvPr id="25" name="!!#s4-data1"/>
          <p:cNvSpPr/>
          <p:nvPr/>
        </p:nvSpPr>
        <p:spPr>
          <a:xfrm>
            <a:off x="900000" y="3960000"/>
            <a:ext cx="648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000">
                <a:solidFill>
                  <a:srgbClr val="E5EAF3"/>
                </a:solidFill>
                <a:latin typeface="苹方-简"/>
                <a:ea typeface="苹方-简"/>
              </a:rPr>
              <a:t>1969年7月20日，阿波罗11号成功登月，38万公里的旅程</a:t>
            </a:r>
          </a:p>
        </p:txBody>
      </p:sp>
      <p:sp>
        <p:nvSpPr>
          <p:cNvPr id="26" name="!!#s4-data2"/>
          <p:cNvSpPr/>
          <p:nvPr/>
        </p:nvSpPr>
        <p:spPr>
          <a:xfrm>
            <a:off x="12960000" y="5220000"/>
            <a:ext cx="64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800">
                <a:solidFill>
                  <a:srgbClr val="B8C5D6"/>
                </a:solidFill>
                <a:latin typeface="苹方-简"/>
                <a:ea typeface="苹方-简"/>
              </a:rPr>
              <a:t>6次成功登月任务（1969-1972）</a:t>
            </a:r>
          </a:p>
        </p:txBody>
      </p:sp>
      <p:sp>
        <p:nvSpPr>
          <p:cNvPr id="27" name="!!#s5-title"/>
          <p:cNvSpPr/>
          <p:nvPr/>
        </p:nvSpPr>
        <p:spPr>
          <a:xfrm>
            <a:off x="12960000" y="900000"/>
            <a:ext cx="10080000" cy="72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200" b="1">
                <a:solidFill>
                  <a:srgbClr val="FFFFFF"/>
                </a:solidFill>
                <a:latin typeface="苹方-简"/>
                <a:ea typeface="苹方-简"/>
              </a:rPr>
              <a:t>空间站时代：在轨道上生活</a:t>
            </a:r>
          </a:p>
        </p:txBody>
      </p:sp>
      <p:sp>
        <p:nvSpPr>
          <p:cNvPr id="28" name="!!#s5-station1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和平号空间站</a:t>
            </a:r>
          </a:p>
        </p:txBody>
      </p:sp>
      <p:sp>
        <p:nvSpPr>
          <p:cNvPr id="29" name="!!#s5-station1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00D9FF"/>
                </a:solidFill>
                <a:latin typeface="苹方-简"/>
                <a:ea typeface="苹方-简"/>
              </a:rPr>
              <a:t>1986-2001</a:t>
            </a:r>
          </a:p>
        </p:txBody>
      </p:sp>
      <p:sp>
        <p:nvSpPr>
          <p:cNvPr id="30" name="!!#s5-station1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运行15年，累计接待137名宇航员，证明人类可以在太空长期生活</a:t>
            </a:r>
          </a:p>
        </p:txBody>
      </p:sp>
      <p:sp>
        <p:nvSpPr>
          <p:cNvPr id="31" name="!!#s5-station2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国际空间站</a:t>
            </a:r>
          </a:p>
        </p:txBody>
      </p:sp>
      <p:sp>
        <p:nvSpPr>
          <p:cNvPr id="32" name="!!#s5-station2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4A90E2"/>
                </a:solidFill>
                <a:latin typeface="苹方-简"/>
                <a:ea typeface="苹方-简"/>
              </a:rPr>
              <a:t>1998-至今</a:t>
            </a:r>
          </a:p>
        </p:txBody>
      </p:sp>
      <p:sp>
        <p:nvSpPr>
          <p:cNvPr id="33" name="!!#s5-station2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16国合作，400km轨道高度，持续有人驻守超过23年</a:t>
            </a:r>
          </a:p>
        </p:txBody>
      </p:sp>
      <p:sp>
        <p:nvSpPr>
          <p:cNvPr id="34" name="!!#s5-station3-title"/>
          <p:cNvSpPr/>
          <p:nvPr/>
        </p:nvSpPr>
        <p:spPr>
          <a:xfrm>
            <a:off x="12960000" y="2160000"/>
            <a:ext cx="2880000" cy="72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苹方-简"/>
                <a:ea typeface="苹方-简"/>
              </a:rPr>
              <a:t>中国空间站</a:t>
            </a:r>
          </a:p>
        </p:txBody>
      </p:sp>
      <p:sp>
        <p:nvSpPr>
          <p:cNvPr id="35" name="!!#s5-station3-year"/>
          <p:cNvSpPr/>
          <p:nvPr/>
        </p:nvSpPr>
        <p:spPr>
          <a:xfrm>
            <a:off x="12960000" y="3060000"/>
            <a:ext cx="2880000" cy="540000"/>
          </a:xfrm>
          <a:prstGeom prst="rect">
            <a:avLst/>
          </a:prstGeom>
        </p:spPr>
        <p:txBody>
          <a:bodyPr anchor="t"/>
          <a:lstStyle/>
          <a:p>
            <a:pPr algn="ctr"/>
            <a:r>
              <a:rPr lang="en-US" sz="2000">
                <a:solidFill>
                  <a:srgbClr val="5865F2"/>
                </a:solidFill>
                <a:latin typeface="苹方-简"/>
                <a:ea typeface="苹方-简"/>
              </a:rPr>
              <a:t>2021-至今</a:t>
            </a:r>
          </a:p>
        </p:txBody>
      </p:sp>
      <p:sp>
        <p:nvSpPr>
          <p:cNvPr id="36" name="!!#s5-station3-desc"/>
          <p:cNvSpPr/>
          <p:nvPr/>
        </p:nvSpPr>
        <p:spPr>
          <a:xfrm>
            <a:off x="12960000" y="3780000"/>
            <a:ext cx="2700000" cy="14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C0CAD9"/>
                </a:solidFill>
                <a:latin typeface="苹方-简"/>
                <a:ea typeface="苹方-简"/>
              </a:rPr>
              <a:t>自主研发，T字构型，可容纳3-6名航天员长期工作</a:t>
            </a:r>
          </a:p>
        </p:txBody>
      </p:sp>
      <p:sp>
        <p:nvSpPr>
          <p:cNvPr id="37" name="!!#s6-title"/>
          <p:cNvSpPr/>
          <p:nvPr/>
        </p:nvSpPr>
        <p:spPr>
          <a:xfrm>
            <a:off x="12960000" y="900000"/>
            <a:ext cx="5400000" cy="108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4800" b="1">
                <a:solidFill>
                  <a:srgbClr val="FFFFFF"/>
                </a:solidFill>
                <a:latin typeface="苹方-简"/>
                <a:ea typeface="苹方-简"/>
              </a:rPr>
              <a:t>火星梦想</a:t>
            </a:r>
          </a:p>
        </p:txBody>
      </p:sp>
      <p:sp>
        <p:nvSpPr>
          <p:cNvPr id="38" name="!!#s6-subtitle"/>
          <p:cNvSpPr/>
          <p:nvPr/>
        </p:nvSpPr>
        <p:spPr>
          <a:xfrm>
            <a:off x="12960000" y="2160000"/>
            <a:ext cx="540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3600" b="1">
                <a:solidFill>
                  <a:srgbClr val="FF8A65"/>
                </a:solidFill>
                <a:latin typeface="苹方-简"/>
                <a:ea typeface="苹方-简"/>
              </a:rPr>
              <a:t>下一个人类的家园</a:t>
            </a:r>
          </a:p>
        </p:txBody>
      </p:sp>
      <p:sp>
        <p:nvSpPr>
          <p:cNvPr id="39" name="!!#s6-section-title"/>
          <p:cNvSpPr/>
          <p:nvPr/>
        </p:nvSpPr>
        <p:spPr>
          <a:xfrm>
            <a:off x="12960000" y="3420000"/>
            <a:ext cx="5040000" cy="54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2200" b="1">
                <a:solidFill>
                  <a:srgbClr val="FFFFFF"/>
                </a:solidFill>
                <a:latin typeface="苹方-简"/>
                <a:ea typeface="苹方-简"/>
              </a:rPr>
              <a:t>探测器先行</a:t>
            </a:r>
          </a:p>
        </p:txBody>
      </p:sp>
      <p:sp>
        <p:nvSpPr>
          <p:cNvPr id="40" name="!!#s6-point1"/>
          <p:cNvSpPr/>
          <p:nvPr/>
        </p:nvSpPr>
        <p:spPr>
          <a:xfrm>
            <a:off x="12960000" y="39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已有10+个火星探测器成功着陆，毅力号、祝融号正在工作</a:t>
            </a:r>
          </a:p>
        </p:txBody>
      </p:sp>
      <p:sp>
        <p:nvSpPr>
          <p:cNvPr id="41" name="!!#s6-point2"/>
          <p:cNvSpPr/>
          <p:nvPr/>
        </p:nvSpPr>
        <p:spPr>
          <a:xfrm>
            <a:off x="12960000" y="4860000"/>
            <a:ext cx="5040000" cy="900000"/>
          </a:xfrm>
          <a:prstGeom prst="rect">
            <a:avLst/>
          </a:prstGeom>
        </p:spPr>
        <p:txBody>
          <a:bodyPr anchor="t"/>
          <a:lstStyle/>
          <a:p>
            <a:pPr algn="l"/>
            <a:r>
              <a:rPr lang="en-US" sz="1600">
                <a:solidFill>
                  <a:srgbClr val="D0D8E5"/>
                </a:solidFill>
                <a:latin typeface="苹方-简"/>
                <a:ea typeface="苹方-简"/>
              </a:rPr>
              <a:t>技术突破 | SpaceX星舰可重复使用，NASA Artemis重返月球为火星铺路</a:t>
            </a:r>
          </a:p>
        </p:txBody>
      </p:sp>
      <p:sp>
        <p:nvSpPr>
          <p:cNvPr id="42" name="!!#s6-timeline"/>
          <p:cNvSpPr/>
          <p:nvPr/>
        </p:nvSpPr>
        <p:spPr>
          <a:xfrm>
            <a:off x="12960000" y="28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2800" b="1">
                <a:solidFill>
                  <a:srgbClr val="FFD700"/>
                </a:solidFill>
                <a:latin typeface="苹方-简"/>
                <a:ea typeface="苹方-简"/>
              </a:rPr>
              <a:t>2030年代</a:t>
            </a:r>
          </a:p>
        </p:txBody>
      </p:sp>
      <p:sp>
        <p:nvSpPr>
          <p:cNvPr id="43" name="!!#s6-timeline-text"/>
          <p:cNvSpPr/>
          <p:nvPr/>
        </p:nvSpPr>
        <p:spPr>
          <a:xfrm>
            <a:off x="12960000" y="3780000"/>
            <a:ext cx="3600000" cy="720000"/>
          </a:xfrm>
          <a:prstGeom prst="rect">
            <a:avLst/>
          </a:prstGeom>
        </p:spPr>
        <p:txBody>
          <a:bodyPr anchor="ctr"/>
          <a:lstStyle/>
          <a:p>
            <a:pPr algn="r"/>
            <a:r>
              <a:rPr lang="en-US" sz="1800">
                <a:solidFill>
                  <a:srgbClr val="FFFFFF"/>
                </a:solidFill>
                <a:latin typeface="苹方-简"/>
                <a:ea typeface="苹方-简"/>
              </a:rPr>
              <a:t>NASA计划实现载人登陆火星</a:t>
            </a:r>
          </a:p>
        </p:txBody>
      </p:sp>
      <p:sp>
        <p:nvSpPr>
          <p:cNvPr id="44" name="!!#s7-title"/>
          <p:cNvSpPr/>
          <p:nvPr/>
        </p:nvSpPr>
        <p:spPr>
          <a:xfrm>
            <a:off x="12960000" y="1980000"/>
            <a:ext cx="9360000" cy="126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苹方-简"/>
                <a:ea typeface="苹方-简"/>
              </a:rPr>
              <a:t>征途未完</a:t>
            </a:r>
          </a:p>
        </p:txBody>
      </p:sp>
      <p:sp>
        <p:nvSpPr>
          <p:cNvPr id="45" name="!!#s7-text"/>
          <p:cNvSpPr/>
          <p:nvPr/>
        </p:nvSpPr>
        <p:spPr>
          <a:xfrm>
            <a:off x="12960000" y="3600000"/>
            <a:ext cx="9360000" cy="1800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2000">
                <a:solidFill>
                  <a:srgbClr val="B8C5D6"/>
                </a:solidFill>
                <a:latin typeface="苹方-简"/>
                <a:ea typeface="苹方-简"/>
              </a:rPr>
              <a:t>从第一颗卫星到空间站，从月球漫步到火星梦想，人类的探索永不止步。星辰大海，就在前方。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