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65898e2380749b7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278d0cb8a0242bc"/>
    <p:sldId id="257" r:id="Rf611cebabf02491d"/>
    <p:sldId id="258" r:id="R7b3f77fda64a439f"/>
    <p:sldId id="259" r:id="R09fd42aae7cc4367"/>
    <p:sldId id="260" r:id="Raa5b2aa8eb7f41c7"/>
    <p:sldId id="261" r:id="R3aaea626bbe2421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278d0cb8a0242bc" /><Relationship Type="http://schemas.openxmlformats.org/officeDocument/2006/relationships/slide" Target="/ppt/slides/slide2.xml" Id="Rf611cebabf02491d" /><Relationship Type="http://schemas.openxmlformats.org/officeDocument/2006/relationships/slide" Target="/ppt/slides/slide3.xml" Id="R7b3f77fda64a439f" /><Relationship Type="http://schemas.openxmlformats.org/officeDocument/2006/relationships/slide" Target="/ppt/slides/slide4.xml" Id="R09fd42aae7cc4367" /><Relationship Type="http://schemas.openxmlformats.org/officeDocument/2006/relationships/slide" Target="/ppt/slides/slide5.xml" Id="Raa5b2aa8eb7f41c7" /><Relationship Type="http://schemas.openxmlformats.org/officeDocument/2006/relationships/slide" Target="/ppt/slides/slide6.xml" Id="R3aaea626bbe2421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64e56ce4c8246c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64b24beaa4e437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a77d3cf302b41c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b755e46fa5749d8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6c56049aeaa478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f12ae0453a4b0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8734820e54495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c188c534574a9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584fa72dfb45c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008179e93e42a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21cfadda25485c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g-panel"/>
          <p:cNvSpPr/>
          <p:nvPr/>
        </p:nvSpPr>
        <p:spPr>
          <a:xfrm>
            <a:off x="7513200" y="0"/>
            <a:ext cx="4680000" cy="6876000"/>
          </a:xfrm>
          <a:prstGeom prst="rect">
            <a:avLst/>
          </a:prstGeom>
          <a:solidFill>
            <a:srgbClr val="B5D5E3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hero-img"/>
          <p:cNvSpPr/>
          <p:nvPr/>
        </p:nvSpPr>
        <p:spPr>
          <a:xfrm>
            <a:off x="6660000" y="900000"/>
            <a:ext cx="5400000" cy="5076000"/>
          </a:xfrm>
          <a:prstGeom prst="roundRect">
            <a:avLst/>
          </a:prstGeom>
          <a:solidFill>
            <a:srgbClr val="4F92B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300">
                <a:solidFill>
                  <a:srgbClr val="FFFFFF"/>
                </a:solidFill>
              </a:rPr>
              <a:t>[ Architecture Image ]</a:t>
            </a:r>
          </a:p>
        </p:txBody>
      </p:sp>
      <p:sp>
        <p:nvSpPr>
          <p:cNvPr id="4" name="!!pill-bg"/>
          <p:cNvSpPr/>
          <p:nvPr/>
        </p:nvSpPr>
        <p:spPr>
          <a:xfrm>
            <a:off x="360000" y="151200"/>
            <a:ext cx="1548000" cy="295200"/>
          </a:xfrm>
          <a:prstGeom prst="roundRect">
            <a:avLst/>
          </a:prstGeom>
          <a:solidFill>
            <a:srgbClr val="E3F1F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op-label"/>
          <p:cNvSpPr/>
          <p:nvPr/>
        </p:nvSpPr>
        <p:spPr>
          <a:xfrm>
            <a:off x="396000" y="172800"/>
            <a:ext cx="1476000" cy="25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900">
                <a:solidFill>
                  <a:srgbClr val="8BA0AE"/>
                </a:solidFill>
              </a:rPr>
              <a:t>Your Project</a:t>
            </a:r>
          </a:p>
        </p:txBody>
      </p:sp>
      <p:sp>
        <p:nvSpPr>
          <p:cNvPr id="6" name="!!biz-label"/>
          <p:cNvSpPr/>
          <p:nvPr/>
        </p:nvSpPr>
        <p:spPr>
          <a:xfrm>
            <a:off x="4320000" y="172800"/>
            <a:ext cx="21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8BA0AE"/>
                </a:solidFill>
              </a:rPr>
              <a:t>Business Plan</a:t>
            </a:r>
          </a:p>
        </p:txBody>
      </p:sp>
      <p:sp>
        <p:nvSpPr>
          <p:cNvPr id="7" name="TextBox 7"/>
          <p:cNvSpPr/>
          <p:nvPr/>
        </p:nvSpPr>
        <p:spPr>
          <a:xfrm>
            <a:off x="10620000" y="172800"/>
            <a:ext cx="12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b="1">
                <a:solidFill>
                  <a:srgbClr val="18293B"/>
                </a:solidFill>
              </a:rPr>
              <a:t>01 / 06</a:t>
            </a:r>
          </a:p>
        </p:txBody>
      </p:sp>
      <p:cxnSp>
        <p:nvCxnSpPr>
          <p:cNvPr id="10" name="!!top-line"/>
          <p:cNvCxnSpPr/>
          <p:nvPr/>
        </p:nvCxnSpPr>
        <p:spPr>
          <a:xfrm>
            <a:off x="360000" y="511200"/>
            <a:ext cx="6480000" cy="0"/>
          </a:xfrm>
          <a:prstGeom prst="straightConnector1">
            <a:avLst/>
          </a:prstGeom>
          <a:ln w="6350">
            <a:solidFill>
              <a:srgbClr val="DCE8EF"/>
            </a:solidFill>
          </a:ln>
        </p:spPr>
      </p:cxnSp>
      <p:sp>
        <p:nvSpPr>
          <p:cNvPr id="11" name="!!star-circle"/>
          <p:cNvSpPr/>
          <p:nvPr/>
        </p:nvSpPr>
        <p:spPr>
          <a:xfrm>
            <a:off x="360000" y="1224000"/>
            <a:ext cx="828000" cy="828000"/>
          </a:xfrm>
          <a:prstGeom prst="ellipse">
            <a:avLst/>
          </a:prstGeom>
          <a:solidFill>
            <a:srgbClr val="FEF0C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eco-star"/>
          <p:cNvSpPr/>
          <p:nvPr/>
        </p:nvSpPr>
        <p:spPr>
          <a:xfrm>
            <a:off x="360000" y="1224000"/>
            <a:ext cx="828000" cy="828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600">
                <a:solidFill>
                  <a:srgbClr val="F0BE3C"/>
                </a:solidFill>
              </a:rPr>
              <a:t>✦</a:t>
            </a:r>
          </a:p>
        </p:txBody>
      </p:sp>
      <p:sp>
        <p:nvSpPr>
          <p:cNvPr id="13" name="TextBox 13"/>
          <p:cNvSpPr/>
          <p:nvPr/>
        </p:nvSpPr>
        <p:spPr>
          <a:xfrm>
            <a:off x="1332000" y="1116000"/>
            <a:ext cx="5292000" cy="194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6000" b="1">
                <a:solidFill>
                  <a:srgbClr val="18293B"/>
                </a:solidFill>
              </a:rPr>
              <a:t>Architectural</a:t>
            </a:r>
          </a:p>
          <a:p>
            <a:pPr>
              <a:lnSpc>
                <a:spcPct val="105000"/>
              </a:lnSpc>
            </a:pPr>
            <a:r>
              <a:rPr lang="en-US" sz="6000" b="1">
                <a:solidFill>
                  <a:srgbClr val="18293B"/>
                </a:solidFill>
              </a:rPr>
              <a:t>Business Plan</a:t>
            </a:r>
          </a:p>
        </p:txBody>
      </p:sp>
      <p:cxnSp>
        <p:nvCxnSpPr>
          <p:cNvPr id="14" name="!!title-accent"/>
          <p:cNvCxnSpPr/>
          <p:nvPr/>
        </p:nvCxnSpPr>
        <p:spPr>
          <a:xfrm>
            <a:off x="1332000" y="3150000"/>
            <a:ext cx="2340000" cy="0"/>
          </a:xfrm>
          <a:prstGeom prst="straightConnector1">
            <a:avLst/>
          </a:prstGeom>
          <a:ln w="31750">
            <a:solidFill>
              <a:srgbClr val="F0BE3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360000" y="3348000"/>
            <a:ext cx="612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Lorem ipsum dolor sit amet, consectetur adipiscing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elit, sed do eiusmod tempor incididunt ut labore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et dolore magna aliqua. Ut enim ad minim.</a:t>
            </a:r>
          </a:p>
        </p:txBody>
      </p:sp>
      <p:sp>
        <p:nvSpPr>
          <p:cNvPr id="16" name="!!cta-btn"/>
          <p:cNvSpPr/>
          <p:nvPr/>
        </p:nvSpPr>
        <p:spPr>
          <a:xfrm>
            <a:off x="360000" y="4788000"/>
            <a:ext cx="2088000" cy="486000"/>
          </a:xfrm>
          <a:prstGeom prst="roundRect">
            <a:avLst/>
          </a:prstGeom>
          <a:solidFill>
            <a:srgbClr val="18293B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50" b="1">
                <a:solidFill>
                  <a:srgbClr val="FFFFFF"/>
                </a:solidFill>
              </a:rPr>
              <a:t>Get Started  →</a:t>
            </a:r>
          </a:p>
        </p:txBody>
      </p:sp>
      <p:cxnSp>
        <p:nvCxnSpPr>
          <p:cNvPr id="17" name="Connector 17"/>
          <p:cNvCxnSpPr/>
          <p:nvPr/>
        </p:nvCxnSpPr>
        <p:spPr>
          <a:xfrm>
            <a:off x="2628000" y="5544000"/>
            <a:ext cx="0" cy="828000"/>
          </a:xfrm>
          <a:prstGeom prst="straightConnector1">
            <a:avLst/>
          </a:prstGeom>
          <a:ln w="7620">
            <a:solidFill>
              <a:srgbClr val="C8D8E2"/>
            </a:solidFill>
          </a:ln>
        </p:spPr>
      </p:cxnSp>
      <p:sp>
        <p:nvSpPr>
          <p:cNvPr id="18" name="!!stat1-num"/>
          <p:cNvSpPr/>
          <p:nvPr/>
        </p:nvSpPr>
        <p:spPr>
          <a:xfrm>
            <a:off x="360000" y="5508000"/>
            <a:ext cx="1980000" cy="48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3800" b="1">
                <a:solidFill>
                  <a:srgbClr val="18293B"/>
                </a:solidFill>
              </a:rPr>
              <a:t>450+</a:t>
            </a:r>
          </a:p>
        </p:txBody>
      </p:sp>
      <p:sp>
        <p:nvSpPr>
          <p:cNvPr id="19" name="!!stat1-lbl"/>
          <p:cNvSpPr/>
          <p:nvPr/>
        </p:nvSpPr>
        <p:spPr>
          <a:xfrm>
            <a:off x="360000" y="5994000"/>
            <a:ext cx="1980000" cy="28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850">
                <a:solidFill>
                  <a:srgbClr val="8BA0AE"/>
                </a:solidFill>
              </a:rPr>
              <a:t>Projects Completed</a:t>
            </a:r>
          </a:p>
        </p:txBody>
      </p:sp>
      <p:sp>
        <p:nvSpPr>
          <p:cNvPr id="20" name="!!stat2-num"/>
          <p:cNvSpPr/>
          <p:nvPr/>
        </p:nvSpPr>
        <p:spPr>
          <a:xfrm>
            <a:off x="2880000" y="5508000"/>
            <a:ext cx="1800000" cy="48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3800" b="1">
                <a:solidFill>
                  <a:srgbClr val="18293B"/>
                </a:solidFill>
              </a:rPr>
              <a:t>230+</a:t>
            </a:r>
          </a:p>
        </p:txBody>
      </p:sp>
      <p:sp>
        <p:nvSpPr>
          <p:cNvPr id="21" name="!!stat2-lbl"/>
          <p:cNvSpPr/>
          <p:nvPr/>
        </p:nvSpPr>
        <p:spPr>
          <a:xfrm>
            <a:off x="2880000" y="5994000"/>
            <a:ext cx="1800000" cy="28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850">
                <a:solidFill>
                  <a:srgbClr val="8BA0AE"/>
                </a:solidFill>
              </a:rPr>
              <a:t>Awards Won</a:t>
            </a:r>
          </a:p>
        </p:txBody>
      </p:sp>
      <p:cxnSp>
        <p:nvCxnSpPr>
          <p:cNvPr id="22" name="!!footer-line"/>
          <p:cNvCxnSpPr/>
          <p:nvPr/>
        </p:nvCxnSpPr>
        <p:spPr>
          <a:xfrm>
            <a:off x="360000" y="6426000"/>
            <a:ext cx="11484000" cy="0"/>
          </a:xfrm>
          <a:prstGeom prst="straightConnector1">
            <a:avLst/>
          </a:prstGeom>
          <a:ln w="6350">
            <a:solidFill>
              <a:srgbClr val="DAE9F0"/>
            </a:solidFill>
          </a:ln>
        </p:spPr>
      </p:cxnSp>
      <p:sp>
        <p:nvSpPr>
          <p:cNvPr id="23" name="TextBox 23"/>
          <p:cNvSpPr/>
          <p:nvPr/>
        </p:nvSpPr>
        <p:spPr>
          <a:xfrm>
            <a:off x="360000" y="6508800"/>
            <a:ext cx="432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50">
                <a:solidFill>
                  <a:srgbClr val="8BA0AE"/>
                </a:solidFill>
              </a:rPr>
              <a:t>Business Plan  ·  Architecture  ·  2025</a:t>
            </a:r>
          </a:p>
        </p:txBody>
      </p:sp>
      <p:sp>
        <p:nvSpPr>
          <p:cNvPr id="24" name="TextBox 24"/>
          <p:cNvSpPr/>
          <p:nvPr/>
        </p:nvSpPr>
        <p:spPr>
          <a:xfrm>
            <a:off x="5050800" y="6606000"/>
            <a:ext cx="136800" cy="136800"/>
          </a:xfrm>
          <a:prstGeom prst="ellipse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5338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5626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5914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6202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649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g-panel"/>
          <p:cNvSpPr/>
          <p:nvPr/>
        </p:nvSpPr>
        <p:spPr>
          <a:xfrm>
            <a:off x="0" y="0"/>
            <a:ext cx="4680000" cy="6876000"/>
          </a:xfrm>
          <a:prstGeom prst="rect">
            <a:avLst/>
          </a:prstGeom>
          <a:solidFill>
            <a:srgbClr val="B5D5E3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hero-img"/>
          <p:cNvSpPr/>
          <p:nvPr/>
        </p:nvSpPr>
        <p:spPr>
          <a:xfrm>
            <a:off x="180000" y="900000"/>
            <a:ext cx="5400000" cy="5076000"/>
          </a:xfrm>
          <a:prstGeom prst="roundRect">
            <a:avLst/>
          </a:prstGeom>
          <a:solidFill>
            <a:srgbClr val="4F92B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300">
                <a:solidFill>
                  <a:srgbClr val="FFFFFF"/>
                </a:solidFill>
              </a:rPr>
              <a:t>[ Architecture Image ]</a:t>
            </a:r>
          </a:p>
        </p:txBody>
      </p:sp>
      <p:sp>
        <p:nvSpPr>
          <p:cNvPr id="4" name="!!pill-bg"/>
          <p:cNvSpPr/>
          <p:nvPr/>
        </p:nvSpPr>
        <p:spPr>
          <a:xfrm>
            <a:off x="5688000" y="151200"/>
            <a:ext cx="1548000" cy="295200"/>
          </a:xfrm>
          <a:prstGeom prst="roundRect">
            <a:avLst/>
          </a:prstGeom>
          <a:solidFill>
            <a:srgbClr val="E3F1F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op-label"/>
          <p:cNvSpPr/>
          <p:nvPr/>
        </p:nvSpPr>
        <p:spPr>
          <a:xfrm>
            <a:off x="5724000" y="172800"/>
            <a:ext cx="1476000" cy="25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900">
                <a:solidFill>
                  <a:srgbClr val="8BA0AE"/>
                </a:solidFill>
              </a:rPr>
              <a:t>Your Project</a:t>
            </a:r>
          </a:p>
        </p:txBody>
      </p:sp>
      <p:sp>
        <p:nvSpPr>
          <p:cNvPr id="6" name="!!biz-label"/>
          <p:cNvSpPr/>
          <p:nvPr/>
        </p:nvSpPr>
        <p:spPr>
          <a:xfrm>
            <a:off x="7740000" y="172800"/>
            <a:ext cx="21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8BA0AE"/>
                </a:solidFill>
              </a:rPr>
              <a:t>Business Plan</a:t>
            </a:r>
          </a:p>
        </p:txBody>
      </p:sp>
      <p:sp>
        <p:nvSpPr>
          <p:cNvPr id="7" name="TextBox 7"/>
          <p:cNvSpPr/>
          <p:nvPr/>
        </p:nvSpPr>
        <p:spPr>
          <a:xfrm>
            <a:off x="10620000" y="172800"/>
            <a:ext cx="12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b="1">
                <a:solidFill>
                  <a:srgbClr val="18293B"/>
                </a:solidFill>
              </a:rPr>
              <a:t>02 / 06</a:t>
            </a:r>
          </a:p>
        </p:txBody>
      </p:sp>
      <p:cxnSp>
        <p:nvCxnSpPr>
          <p:cNvPr id="10" name="!!top-line"/>
          <p:cNvCxnSpPr/>
          <p:nvPr/>
        </p:nvCxnSpPr>
        <p:spPr>
          <a:xfrm>
            <a:off x="5688000" y="511200"/>
            <a:ext cx="6120000" cy="0"/>
          </a:xfrm>
          <a:prstGeom prst="straightConnector1">
            <a:avLst/>
          </a:prstGeom>
          <a:ln w="6350">
            <a:solidFill>
              <a:srgbClr val="DCE8EF"/>
            </a:solidFill>
          </a:ln>
        </p:spPr>
      </p:cxnSp>
      <p:sp>
        <p:nvSpPr>
          <p:cNvPr id="11" name="!!star-circle"/>
          <p:cNvSpPr/>
          <p:nvPr/>
        </p:nvSpPr>
        <p:spPr>
          <a:xfrm>
            <a:off x="5760000" y="936000"/>
            <a:ext cx="720000" cy="720000"/>
          </a:xfrm>
          <a:prstGeom prst="ellipse">
            <a:avLst/>
          </a:prstGeom>
          <a:solidFill>
            <a:srgbClr val="FEF0C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eco-star"/>
          <p:cNvSpPr/>
          <p:nvPr/>
        </p:nvSpPr>
        <p:spPr>
          <a:xfrm>
            <a:off x="5760000" y="936000"/>
            <a:ext cx="7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600">
                <a:solidFill>
                  <a:srgbClr val="F0BE3C"/>
                </a:solidFill>
              </a:rPr>
              <a:t>✦</a:t>
            </a:r>
          </a:p>
        </p:txBody>
      </p:sp>
      <p:sp>
        <p:nvSpPr>
          <p:cNvPr id="13" name="TextBox 13"/>
          <p:cNvSpPr/>
          <p:nvPr/>
        </p:nvSpPr>
        <p:spPr>
          <a:xfrm>
            <a:off x="6552000" y="828000"/>
            <a:ext cx="5040000" cy="187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Our Specialized</a:t>
            </a:r>
          </a:p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Offerings</a:t>
            </a:r>
          </a:p>
        </p:txBody>
      </p:sp>
      <p:cxnSp>
        <p:nvCxnSpPr>
          <p:cNvPr id="14" name="!!title-accent"/>
          <p:cNvCxnSpPr/>
          <p:nvPr/>
        </p:nvCxnSpPr>
        <p:spPr>
          <a:xfrm>
            <a:off x="6552000" y="2754000"/>
            <a:ext cx="1980000" cy="0"/>
          </a:xfrm>
          <a:prstGeom prst="straightConnector1">
            <a:avLst/>
          </a:prstGeom>
          <a:ln w="31750">
            <a:solidFill>
              <a:srgbClr val="F0BE3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5688000" y="2952000"/>
            <a:ext cx="6192000" cy="79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We bring architectural vision to life through innovative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design, precision engineering and sustainable solutions.</a:t>
            </a:r>
          </a:p>
        </p:txBody>
      </p:sp>
      <p:sp>
        <p:nvSpPr>
          <p:cNvPr id="16" name="TextBox 16"/>
          <p:cNvSpPr/>
          <p:nvPr/>
        </p:nvSpPr>
        <p:spPr>
          <a:xfrm>
            <a:off x="5688000" y="3960000"/>
            <a:ext cx="1980000" cy="2088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5688000" y="3960000"/>
            <a:ext cx="100800" cy="2088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5688000" y="3960000"/>
            <a:ext cx="1980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01</a:t>
            </a:r>
          </a:p>
        </p:txBody>
      </p:sp>
      <p:sp>
        <p:nvSpPr>
          <p:cNvPr id="19" name="TextBox 19"/>
          <p:cNvSpPr/>
          <p:nvPr/>
        </p:nvSpPr>
        <p:spPr>
          <a:xfrm>
            <a:off x="5688000" y="4356000"/>
            <a:ext cx="1980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Residential Design</a:t>
            </a:r>
          </a:p>
        </p:txBody>
      </p:sp>
      <p:sp>
        <p:nvSpPr>
          <p:cNvPr id="20" name="TextBox 20"/>
          <p:cNvSpPr/>
          <p:nvPr/>
        </p:nvSpPr>
        <p:spPr>
          <a:xfrm>
            <a:off x="5688000" y="4716000"/>
            <a:ext cx="1980000" cy="1332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Private homes and luxury villas crafted to perfection.</a:t>
            </a:r>
          </a:p>
        </p:txBody>
      </p:sp>
      <p:sp>
        <p:nvSpPr>
          <p:cNvPr id="21" name="TextBox 21"/>
          <p:cNvSpPr/>
          <p:nvPr/>
        </p:nvSpPr>
        <p:spPr>
          <a:xfrm>
            <a:off x="7884000" y="3960000"/>
            <a:ext cx="1980000" cy="2088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7884000" y="3960000"/>
            <a:ext cx="100800" cy="2088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884000" y="3960000"/>
            <a:ext cx="1980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02</a:t>
            </a:r>
          </a:p>
        </p:txBody>
      </p:sp>
      <p:sp>
        <p:nvSpPr>
          <p:cNvPr id="24" name="TextBox 24"/>
          <p:cNvSpPr/>
          <p:nvPr/>
        </p:nvSpPr>
        <p:spPr>
          <a:xfrm>
            <a:off x="7884000" y="4356000"/>
            <a:ext cx="1980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Commercial Projects</a:t>
            </a:r>
          </a:p>
        </p:txBody>
      </p:sp>
      <p:sp>
        <p:nvSpPr>
          <p:cNvPr id="25" name="TextBox 25"/>
          <p:cNvSpPr/>
          <p:nvPr/>
        </p:nvSpPr>
        <p:spPr>
          <a:xfrm>
            <a:off x="7884000" y="4716000"/>
            <a:ext cx="1980000" cy="1332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Offices, retail, and public spaces built for lasting impact.</a:t>
            </a:r>
          </a:p>
        </p:txBody>
      </p:sp>
      <p:sp>
        <p:nvSpPr>
          <p:cNvPr id="26" name="TextBox 26"/>
          <p:cNvSpPr/>
          <p:nvPr/>
        </p:nvSpPr>
        <p:spPr>
          <a:xfrm>
            <a:off x="10080000" y="3960000"/>
            <a:ext cx="1980000" cy="2088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10080000" y="3960000"/>
            <a:ext cx="100800" cy="2088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10080000" y="3960000"/>
            <a:ext cx="1980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03</a:t>
            </a:r>
          </a:p>
        </p:txBody>
      </p:sp>
      <p:sp>
        <p:nvSpPr>
          <p:cNvPr id="29" name="TextBox 29"/>
          <p:cNvSpPr/>
          <p:nvPr/>
        </p:nvSpPr>
        <p:spPr>
          <a:xfrm>
            <a:off x="10080000" y="4356000"/>
            <a:ext cx="1980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Urban Planning</a:t>
            </a:r>
          </a:p>
        </p:txBody>
      </p:sp>
      <p:sp>
        <p:nvSpPr>
          <p:cNvPr id="30" name="TextBox 30"/>
          <p:cNvSpPr/>
          <p:nvPr/>
        </p:nvSpPr>
        <p:spPr>
          <a:xfrm>
            <a:off x="10080000" y="4716000"/>
            <a:ext cx="1980000" cy="1332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Master planning that shapes communities for generations.</a:t>
            </a:r>
          </a:p>
        </p:txBody>
      </p:sp>
      <p:sp>
        <p:nvSpPr>
          <p:cNvPr id="31" name="!!stat1-num"/>
          <p:cNvSpPr/>
          <p:nvPr/>
        </p:nvSpPr>
        <p:spPr>
          <a:xfrm>
            <a:off x="5688000" y="6120000"/>
            <a:ext cx="1980000" cy="30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2200" b="1">
                <a:solidFill>
                  <a:srgbClr val="18293B"/>
                </a:solidFill>
              </a:rPr>
              <a:t>450+</a:t>
            </a:r>
          </a:p>
        </p:txBody>
      </p:sp>
      <p:sp>
        <p:nvSpPr>
          <p:cNvPr id="32" name="!!stat1-lbl"/>
          <p:cNvSpPr/>
          <p:nvPr/>
        </p:nvSpPr>
        <p:spPr>
          <a:xfrm>
            <a:off x="5688000" y="6426000"/>
            <a:ext cx="1980000" cy="21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800">
                <a:solidFill>
                  <a:srgbClr val="8BA0AE"/>
                </a:solidFill>
              </a:rPr>
              <a:t>Projects Completed</a:t>
            </a:r>
          </a:p>
        </p:txBody>
      </p:sp>
      <p:sp>
        <p:nvSpPr>
          <p:cNvPr id="33" name="!!stat2-num"/>
          <p:cNvSpPr/>
          <p:nvPr/>
        </p:nvSpPr>
        <p:spPr>
          <a:xfrm>
            <a:off x="7740000" y="6120000"/>
            <a:ext cx="1800000" cy="30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2200" b="1">
                <a:solidFill>
                  <a:srgbClr val="18293B"/>
                </a:solidFill>
              </a:rPr>
              <a:t>230+</a:t>
            </a:r>
          </a:p>
        </p:txBody>
      </p:sp>
      <p:sp>
        <p:nvSpPr>
          <p:cNvPr id="34" name="!!stat2-lbl"/>
          <p:cNvSpPr/>
          <p:nvPr/>
        </p:nvSpPr>
        <p:spPr>
          <a:xfrm>
            <a:off x="7740000" y="6426000"/>
            <a:ext cx="1800000" cy="21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800">
                <a:solidFill>
                  <a:srgbClr val="8BA0AE"/>
                </a:solidFill>
              </a:rPr>
              <a:t>Awards Won</a:t>
            </a:r>
          </a:p>
        </p:txBody>
      </p:sp>
      <p:sp>
        <p:nvSpPr>
          <p:cNvPr id="35" name="!!cta-btn"/>
          <p:cNvSpPr/>
          <p:nvPr/>
        </p:nvSpPr>
        <p:spPr>
          <a:xfrm>
            <a:off x="9900000" y="6120000"/>
            <a:ext cx="1980000" cy="486000"/>
          </a:xfrm>
          <a:prstGeom prst="roundRect">
            <a:avLst/>
          </a:prstGeom>
          <a:solidFill>
            <a:srgbClr val="18293B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00" b="1">
                <a:solidFill>
                  <a:srgbClr val="FFFFFF"/>
                </a:solidFill>
              </a:rPr>
              <a:t>Explore More  →</a:t>
            </a:r>
          </a:p>
        </p:txBody>
      </p:sp>
      <p:cxnSp>
        <p:nvCxnSpPr>
          <p:cNvPr id="36" name="!!footer-line"/>
          <p:cNvCxnSpPr/>
          <p:nvPr/>
        </p:nvCxnSpPr>
        <p:spPr>
          <a:xfrm>
            <a:off x="360000" y="6426000"/>
            <a:ext cx="11484000" cy="0"/>
          </a:xfrm>
          <a:prstGeom prst="straightConnector1">
            <a:avLst/>
          </a:prstGeom>
          <a:ln w="6350">
            <a:solidFill>
              <a:srgbClr val="DAE9F0"/>
            </a:solidFill>
          </a:ln>
        </p:spPr>
      </p:cxnSp>
      <p:sp>
        <p:nvSpPr>
          <p:cNvPr id="37" name="TextBox 37"/>
          <p:cNvSpPr/>
          <p:nvPr/>
        </p:nvSpPr>
        <p:spPr>
          <a:xfrm>
            <a:off x="360000" y="6508800"/>
            <a:ext cx="432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50">
                <a:solidFill>
                  <a:srgbClr val="8BA0AE"/>
                </a:solidFill>
              </a:rPr>
              <a:t>Business Plan  ·  Architecture  ·  2025</a:t>
            </a:r>
          </a:p>
        </p:txBody>
      </p:sp>
      <p:sp>
        <p:nvSpPr>
          <p:cNvPr id="38" name="TextBox 38"/>
          <p:cNvSpPr/>
          <p:nvPr/>
        </p:nvSpPr>
        <p:spPr>
          <a:xfrm>
            <a:off x="505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5338800" y="6606000"/>
            <a:ext cx="136800" cy="136800"/>
          </a:xfrm>
          <a:prstGeom prst="ellipse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5626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1" name="TextBox 41"/>
          <p:cNvSpPr/>
          <p:nvPr/>
        </p:nvSpPr>
        <p:spPr>
          <a:xfrm>
            <a:off x="5914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2" name="TextBox 42"/>
          <p:cNvSpPr/>
          <p:nvPr/>
        </p:nvSpPr>
        <p:spPr>
          <a:xfrm>
            <a:off x="6202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3" name="TextBox 43"/>
          <p:cNvSpPr/>
          <p:nvPr/>
        </p:nvSpPr>
        <p:spPr>
          <a:xfrm>
            <a:off x="649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g-panel"/>
          <p:cNvSpPr/>
          <p:nvPr/>
        </p:nvSpPr>
        <p:spPr>
          <a:xfrm>
            <a:off x="7513200" y="0"/>
            <a:ext cx="4680000" cy="6876000"/>
          </a:xfrm>
          <a:prstGeom prst="rect">
            <a:avLst/>
          </a:prstGeom>
          <a:solidFill>
            <a:srgbClr val="B5D5E3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hero-img"/>
          <p:cNvSpPr/>
          <p:nvPr/>
        </p:nvSpPr>
        <p:spPr>
          <a:xfrm>
            <a:off x="6660000" y="900000"/>
            <a:ext cx="5400000" cy="5076000"/>
          </a:xfrm>
          <a:prstGeom prst="roundRect">
            <a:avLst/>
          </a:prstGeom>
          <a:solidFill>
            <a:srgbClr val="4F92B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300">
                <a:solidFill>
                  <a:srgbClr val="FFFFFF"/>
                </a:solidFill>
              </a:rPr>
              <a:t>[ Architecture Image ]</a:t>
            </a:r>
          </a:p>
        </p:txBody>
      </p:sp>
      <p:sp>
        <p:nvSpPr>
          <p:cNvPr id="4" name="!!pill-bg"/>
          <p:cNvSpPr/>
          <p:nvPr/>
        </p:nvSpPr>
        <p:spPr>
          <a:xfrm>
            <a:off x="360000" y="151200"/>
            <a:ext cx="1548000" cy="295200"/>
          </a:xfrm>
          <a:prstGeom prst="roundRect">
            <a:avLst/>
          </a:prstGeom>
          <a:solidFill>
            <a:srgbClr val="E3F1F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op-label"/>
          <p:cNvSpPr/>
          <p:nvPr/>
        </p:nvSpPr>
        <p:spPr>
          <a:xfrm>
            <a:off x="396000" y="172800"/>
            <a:ext cx="1476000" cy="25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900">
                <a:solidFill>
                  <a:srgbClr val="8BA0AE"/>
                </a:solidFill>
              </a:rPr>
              <a:t>Your Project</a:t>
            </a:r>
          </a:p>
        </p:txBody>
      </p:sp>
      <p:sp>
        <p:nvSpPr>
          <p:cNvPr id="6" name="!!biz-label"/>
          <p:cNvSpPr/>
          <p:nvPr/>
        </p:nvSpPr>
        <p:spPr>
          <a:xfrm>
            <a:off x="4320000" y="172800"/>
            <a:ext cx="21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8BA0AE"/>
                </a:solidFill>
              </a:rPr>
              <a:t>Business Plan</a:t>
            </a:r>
          </a:p>
        </p:txBody>
      </p:sp>
      <p:sp>
        <p:nvSpPr>
          <p:cNvPr id="7" name="TextBox 7"/>
          <p:cNvSpPr/>
          <p:nvPr/>
        </p:nvSpPr>
        <p:spPr>
          <a:xfrm>
            <a:off x="10620000" y="172800"/>
            <a:ext cx="12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b="1">
                <a:solidFill>
                  <a:srgbClr val="18293B"/>
                </a:solidFill>
              </a:rPr>
              <a:t>03 / 06</a:t>
            </a:r>
          </a:p>
        </p:txBody>
      </p:sp>
      <p:cxnSp>
        <p:nvCxnSpPr>
          <p:cNvPr id="10" name="!!top-line"/>
          <p:cNvCxnSpPr/>
          <p:nvPr/>
        </p:nvCxnSpPr>
        <p:spPr>
          <a:xfrm>
            <a:off x="360000" y="511200"/>
            <a:ext cx="6480000" cy="0"/>
          </a:xfrm>
          <a:prstGeom prst="straightConnector1">
            <a:avLst/>
          </a:prstGeom>
          <a:ln w="6350">
            <a:solidFill>
              <a:srgbClr val="DCE8EF"/>
            </a:solidFill>
          </a:ln>
        </p:spPr>
      </p:cxnSp>
      <p:sp>
        <p:nvSpPr>
          <p:cNvPr id="11" name="!!star-circle"/>
          <p:cNvSpPr/>
          <p:nvPr/>
        </p:nvSpPr>
        <p:spPr>
          <a:xfrm>
            <a:off x="360000" y="1080000"/>
            <a:ext cx="720000" cy="720000"/>
          </a:xfrm>
          <a:prstGeom prst="ellipse">
            <a:avLst/>
          </a:prstGeom>
          <a:solidFill>
            <a:srgbClr val="FEF0C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eco-star"/>
          <p:cNvSpPr/>
          <p:nvPr/>
        </p:nvSpPr>
        <p:spPr>
          <a:xfrm>
            <a:off x="360000" y="1080000"/>
            <a:ext cx="7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600">
                <a:solidFill>
                  <a:srgbClr val="F0BE3C"/>
                </a:solidFill>
              </a:rPr>
              <a:t>✦</a:t>
            </a:r>
          </a:p>
        </p:txBody>
      </p:sp>
      <p:sp>
        <p:nvSpPr>
          <p:cNvPr id="13" name="TextBox 13"/>
          <p:cNvSpPr/>
          <p:nvPr/>
        </p:nvSpPr>
        <p:spPr>
          <a:xfrm>
            <a:off x="1152000" y="972000"/>
            <a:ext cx="5400000" cy="187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Vision &amp; Mission</a:t>
            </a:r>
          </a:p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Statement</a:t>
            </a:r>
          </a:p>
        </p:txBody>
      </p:sp>
      <p:cxnSp>
        <p:nvCxnSpPr>
          <p:cNvPr id="14" name="!!title-accent"/>
          <p:cNvCxnSpPr/>
          <p:nvPr/>
        </p:nvCxnSpPr>
        <p:spPr>
          <a:xfrm>
            <a:off x="1152000" y="2880000"/>
            <a:ext cx="1980000" cy="0"/>
          </a:xfrm>
          <a:prstGeom prst="straightConnector1">
            <a:avLst/>
          </a:prstGeom>
          <a:ln w="31750">
            <a:solidFill>
              <a:srgbClr val="F0BE3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360000" y="3168000"/>
            <a:ext cx="100800" cy="126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TextBox 16"/>
          <p:cNvSpPr/>
          <p:nvPr/>
        </p:nvSpPr>
        <p:spPr>
          <a:xfrm>
            <a:off x="612000" y="3168000"/>
            <a:ext cx="540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1200" b="1">
                <a:solidFill>
                  <a:srgbClr val="18293B"/>
                </a:solidFill>
              </a:rPr>
              <a:t>Our Vision</a:t>
            </a:r>
          </a:p>
        </p:txBody>
      </p:sp>
      <p:sp>
        <p:nvSpPr>
          <p:cNvPr id="17" name="TextBox 17"/>
          <p:cNvSpPr/>
          <p:nvPr/>
        </p:nvSpPr>
        <p:spPr>
          <a:xfrm>
            <a:off x="612000" y="3528000"/>
            <a:ext cx="5940000" cy="9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rgbClr val="4A5B68"/>
                </a:solidFill>
              </a:rPr>
              <a:t>To be the leading architectural firm that transforms</a:t>
            </a:r>
          </a:p>
          <a:p>
            <a:pPr>
              <a:lnSpc>
                <a:spcPct val="150000"/>
              </a:lnSpc>
            </a:pPr>
            <a:r>
              <a:rPr lang="en-US" sz="1050">
                <a:solidFill>
                  <a:srgbClr val="4A5B68"/>
                </a:solidFill>
              </a:rPr>
              <a:t>urban landscapes through innovative, sustainable design</a:t>
            </a:r>
          </a:p>
          <a:p>
            <a:pPr>
              <a:lnSpc>
                <a:spcPct val="150000"/>
              </a:lnSpc>
            </a:pPr>
            <a:r>
              <a:rPr lang="en-US" sz="1050">
                <a:solidFill>
                  <a:srgbClr val="4A5B68"/>
                </a:solidFill>
              </a:rPr>
              <a:t>that inspires communities for generations to come.</a:t>
            </a:r>
          </a:p>
        </p:txBody>
      </p:sp>
      <p:sp>
        <p:nvSpPr>
          <p:cNvPr id="18" name="TextBox 18"/>
          <p:cNvSpPr/>
          <p:nvPr/>
        </p:nvSpPr>
        <p:spPr>
          <a:xfrm>
            <a:off x="360000" y="4680000"/>
            <a:ext cx="100800" cy="126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612000" y="4680000"/>
            <a:ext cx="540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1200" b="1">
                <a:solidFill>
                  <a:srgbClr val="18293B"/>
                </a:solidFill>
              </a:rPr>
              <a:t>Our Mission</a:t>
            </a:r>
          </a:p>
        </p:txBody>
      </p:sp>
      <p:sp>
        <p:nvSpPr>
          <p:cNvPr id="20" name="TextBox 20"/>
          <p:cNvSpPr/>
          <p:nvPr/>
        </p:nvSpPr>
        <p:spPr>
          <a:xfrm>
            <a:off x="612000" y="5040000"/>
            <a:ext cx="5940000" cy="9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rgbClr val="4A5B68"/>
                </a:solidFill>
              </a:rPr>
              <a:t>To deliver exceptional architectural solutions that balance</a:t>
            </a:r>
          </a:p>
          <a:p>
            <a:pPr>
              <a:lnSpc>
                <a:spcPct val="150000"/>
              </a:lnSpc>
            </a:pPr>
            <a:r>
              <a:rPr lang="en-US" sz="1050">
                <a:solidFill>
                  <a:srgbClr val="4A5B68"/>
                </a:solidFill>
              </a:rPr>
              <a:t>aesthetics, functionality and sustainability, building</a:t>
            </a:r>
          </a:p>
          <a:p>
            <a:pPr>
              <a:lnSpc>
                <a:spcPct val="150000"/>
              </a:lnSpc>
            </a:pPr>
            <a:r>
              <a:rPr lang="en-US" sz="1050">
                <a:solidFill>
                  <a:srgbClr val="4A5B68"/>
                </a:solidFill>
              </a:rPr>
              <a:t>lasting relationships with clients and communities.</a:t>
            </a:r>
          </a:p>
        </p:txBody>
      </p:sp>
      <p:sp>
        <p:nvSpPr>
          <p:cNvPr id="21" name="!!stat-pct"/>
          <p:cNvSpPr/>
          <p:nvPr/>
        </p:nvSpPr>
        <p:spPr>
          <a:xfrm>
            <a:off x="360000" y="6120000"/>
            <a:ext cx="1440000" cy="46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3800" b="1">
                <a:solidFill>
                  <a:srgbClr val="F0BE3C"/>
                </a:solidFill>
              </a:rPr>
              <a:t>25%</a:t>
            </a:r>
          </a:p>
        </p:txBody>
      </p:sp>
      <p:sp>
        <p:nvSpPr>
          <p:cNvPr id="22" name="TextBox 22"/>
          <p:cNvSpPr/>
          <p:nvPr/>
        </p:nvSpPr>
        <p:spPr>
          <a:xfrm>
            <a:off x="1908000" y="6174000"/>
            <a:ext cx="2520000" cy="43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4A5B68"/>
                </a:solidFill>
              </a:rPr>
              <a:t>Annual growth</a:t>
            </a:r>
          </a:p>
          <a:p>
            <a:r>
              <a:rPr lang="en-US" sz="900">
                <a:solidFill>
                  <a:srgbClr val="4A5B68"/>
                </a:solidFill>
              </a:rPr>
              <a:t>in client base</a:t>
            </a:r>
          </a:p>
        </p:txBody>
      </p:sp>
      <p:cxnSp>
        <p:nvCxnSpPr>
          <p:cNvPr id="23" name="!!footer-line"/>
          <p:cNvCxnSpPr/>
          <p:nvPr/>
        </p:nvCxnSpPr>
        <p:spPr>
          <a:xfrm>
            <a:off x="360000" y="6426000"/>
            <a:ext cx="11484000" cy="0"/>
          </a:xfrm>
          <a:prstGeom prst="straightConnector1">
            <a:avLst/>
          </a:prstGeom>
          <a:ln w="6350">
            <a:solidFill>
              <a:srgbClr val="DAE9F0"/>
            </a:solidFill>
          </a:ln>
        </p:spPr>
      </p:cxnSp>
      <p:sp>
        <p:nvSpPr>
          <p:cNvPr id="24" name="TextBox 24"/>
          <p:cNvSpPr/>
          <p:nvPr/>
        </p:nvSpPr>
        <p:spPr>
          <a:xfrm>
            <a:off x="360000" y="6508800"/>
            <a:ext cx="432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50">
                <a:solidFill>
                  <a:srgbClr val="8BA0AE"/>
                </a:solidFill>
              </a:rPr>
              <a:t>Business Plan  ·  Architecture  ·  2025</a:t>
            </a:r>
          </a:p>
        </p:txBody>
      </p:sp>
      <p:sp>
        <p:nvSpPr>
          <p:cNvPr id="25" name="TextBox 25"/>
          <p:cNvSpPr/>
          <p:nvPr/>
        </p:nvSpPr>
        <p:spPr>
          <a:xfrm>
            <a:off x="505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5338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5626800" y="6606000"/>
            <a:ext cx="136800" cy="136800"/>
          </a:xfrm>
          <a:prstGeom prst="ellipse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5914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TextBox 29"/>
          <p:cNvSpPr/>
          <p:nvPr/>
        </p:nvSpPr>
        <p:spPr>
          <a:xfrm>
            <a:off x="6202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0" name="TextBox 30"/>
          <p:cNvSpPr/>
          <p:nvPr/>
        </p:nvSpPr>
        <p:spPr>
          <a:xfrm>
            <a:off x="649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g-panel"/>
          <p:cNvSpPr/>
          <p:nvPr/>
        </p:nvSpPr>
        <p:spPr>
          <a:xfrm>
            <a:off x="0" y="0"/>
            <a:ext cx="4680000" cy="6876000"/>
          </a:xfrm>
          <a:prstGeom prst="rect">
            <a:avLst/>
          </a:prstGeom>
          <a:solidFill>
            <a:srgbClr val="B5D5E3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hero-img"/>
          <p:cNvSpPr/>
          <p:nvPr/>
        </p:nvSpPr>
        <p:spPr>
          <a:xfrm>
            <a:off x="180000" y="900000"/>
            <a:ext cx="5400000" cy="5076000"/>
          </a:xfrm>
          <a:prstGeom prst="roundRect">
            <a:avLst/>
          </a:prstGeom>
          <a:solidFill>
            <a:srgbClr val="4F92B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300">
                <a:solidFill>
                  <a:srgbClr val="FFFFFF"/>
                </a:solidFill>
              </a:rPr>
              <a:t>[ Architecture Image ]</a:t>
            </a:r>
          </a:p>
        </p:txBody>
      </p:sp>
      <p:sp>
        <p:nvSpPr>
          <p:cNvPr id="4" name="!!pill-bg"/>
          <p:cNvSpPr/>
          <p:nvPr/>
        </p:nvSpPr>
        <p:spPr>
          <a:xfrm>
            <a:off x="5688000" y="151200"/>
            <a:ext cx="1548000" cy="295200"/>
          </a:xfrm>
          <a:prstGeom prst="roundRect">
            <a:avLst/>
          </a:prstGeom>
          <a:solidFill>
            <a:srgbClr val="E3F1F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op-label"/>
          <p:cNvSpPr/>
          <p:nvPr/>
        </p:nvSpPr>
        <p:spPr>
          <a:xfrm>
            <a:off x="5724000" y="172800"/>
            <a:ext cx="1476000" cy="25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900">
                <a:solidFill>
                  <a:srgbClr val="8BA0AE"/>
                </a:solidFill>
              </a:rPr>
              <a:t>Your Project</a:t>
            </a:r>
          </a:p>
        </p:txBody>
      </p:sp>
      <p:sp>
        <p:nvSpPr>
          <p:cNvPr id="6" name="!!biz-label"/>
          <p:cNvSpPr/>
          <p:nvPr/>
        </p:nvSpPr>
        <p:spPr>
          <a:xfrm>
            <a:off x="7740000" y="172800"/>
            <a:ext cx="21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8BA0AE"/>
                </a:solidFill>
              </a:rPr>
              <a:t>Business Plan</a:t>
            </a:r>
          </a:p>
        </p:txBody>
      </p:sp>
      <p:sp>
        <p:nvSpPr>
          <p:cNvPr id="7" name="TextBox 7"/>
          <p:cNvSpPr/>
          <p:nvPr/>
        </p:nvSpPr>
        <p:spPr>
          <a:xfrm>
            <a:off x="10620000" y="172800"/>
            <a:ext cx="12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b="1">
                <a:solidFill>
                  <a:srgbClr val="18293B"/>
                </a:solidFill>
              </a:rPr>
              <a:t>04 / 06</a:t>
            </a:r>
          </a:p>
        </p:txBody>
      </p:sp>
      <p:cxnSp>
        <p:nvCxnSpPr>
          <p:cNvPr id="10" name="!!top-line"/>
          <p:cNvCxnSpPr/>
          <p:nvPr/>
        </p:nvCxnSpPr>
        <p:spPr>
          <a:xfrm>
            <a:off x="5688000" y="511200"/>
            <a:ext cx="6120000" cy="0"/>
          </a:xfrm>
          <a:prstGeom prst="straightConnector1">
            <a:avLst/>
          </a:prstGeom>
          <a:ln w="6350">
            <a:solidFill>
              <a:srgbClr val="DCE8EF"/>
            </a:solidFill>
          </a:ln>
        </p:spPr>
      </p:cxnSp>
      <p:sp>
        <p:nvSpPr>
          <p:cNvPr id="11" name="!!star-circle"/>
          <p:cNvSpPr/>
          <p:nvPr/>
        </p:nvSpPr>
        <p:spPr>
          <a:xfrm>
            <a:off x="5760000" y="936000"/>
            <a:ext cx="720000" cy="720000"/>
          </a:xfrm>
          <a:prstGeom prst="ellipse">
            <a:avLst/>
          </a:prstGeom>
          <a:solidFill>
            <a:srgbClr val="FEF0C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eco-star"/>
          <p:cNvSpPr/>
          <p:nvPr/>
        </p:nvSpPr>
        <p:spPr>
          <a:xfrm>
            <a:off x="5760000" y="936000"/>
            <a:ext cx="7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600">
                <a:solidFill>
                  <a:srgbClr val="F0BE3C"/>
                </a:solidFill>
              </a:rPr>
              <a:t>✦</a:t>
            </a:r>
          </a:p>
        </p:txBody>
      </p:sp>
      <p:sp>
        <p:nvSpPr>
          <p:cNvPr id="13" name="TextBox 13"/>
          <p:cNvSpPr/>
          <p:nvPr/>
        </p:nvSpPr>
        <p:spPr>
          <a:xfrm>
            <a:off x="6552000" y="828000"/>
            <a:ext cx="5040000" cy="187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Foundations of</a:t>
            </a:r>
          </a:p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Our Business</a:t>
            </a:r>
          </a:p>
        </p:txBody>
      </p:sp>
      <p:cxnSp>
        <p:nvCxnSpPr>
          <p:cNvPr id="14" name="!!title-accent"/>
          <p:cNvCxnSpPr/>
          <p:nvPr/>
        </p:nvCxnSpPr>
        <p:spPr>
          <a:xfrm>
            <a:off x="6552000" y="2754000"/>
            <a:ext cx="1980000" cy="0"/>
          </a:xfrm>
          <a:prstGeom prst="straightConnector1">
            <a:avLst/>
          </a:prstGeom>
          <a:ln w="31750">
            <a:solidFill>
              <a:srgbClr val="F0BE3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5688000" y="2952000"/>
            <a:ext cx="6192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Our business is built on three core pillars that define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our approach to every project we take on.</a:t>
            </a:r>
          </a:p>
        </p:txBody>
      </p:sp>
      <p:sp>
        <p:nvSpPr>
          <p:cNvPr id="16" name="TextBox 16"/>
          <p:cNvSpPr/>
          <p:nvPr/>
        </p:nvSpPr>
        <p:spPr>
          <a:xfrm>
            <a:off x="5688000" y="3852000"/>
            <a:ext cx="1980000" cy="2340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5688000" y="3852000"/>
            <a:ext cx="100800" cy="234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5688000" y="3852000"/>
            <a:ext cx="1980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01</a:t>
            </a:r>
          </a:p>
        </p:txBody>
      </p:sp>
      <p:sp>
        <p:nvSpPr>
          <p:cNvPr id="19" name="TextBox 19"/>
          <p:cNvSpPr/>
          <p:nvPr/>
        </p:nvSpPr>
        <p:spPr>
          <a:xfrm>
            <a:off x="5688000" y="4248000"/>
            <a:ext cx="1980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Innovation</a:t>
            </a:r>
          </a:p>
        </p:txBody>
      </p:sp>
      <p:sp>
        <p:nvSpPr>
          <p:cNvPr id="20" name="TextBox 20"/>
          <p:cNvSpPr/>
          <p:nvPr/>
        </p:nvSpPr>
        <p:spPr>
          <a:xfrm>
            <a:off x="5688000" y="4608000"/>
            <a:ext cx="1980000" cy="158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We constantly push boundaries of design, embracing new technologies and bold materials.</a:t>
            </a:r>
          </a:p>
        </p:txBody>
      </p:sp>
      <p:sp>
        <p:nvSpPr>
          <p:cNvPr id="21" name="TextBox 21"/>
          <p:cNvSpPr/>
          <p:nvPr/>
        </p:nvSpPr>
        <p:spPr>
          <a:xfrm>
            <a:off x="7884000" y="3852000"/>
            <a:ext cx="1980000" cy="2340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7884000" y="3852000"/>
            <a:ext cx="100800" cy="234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884000" y="3852000"/>
            <a:ext cx="1980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02</a:t>
            </a:r>
          </a:p>
        </p:txBody>
      </p:sp>
      <p:sp>
        <p:nvSpPr>
          <p:cNvPr id="24" name="TextBox 24"/>
          <p:cNvSpPr/>
          <p:nvPr/>
        </p:nvSpPr>
        <p:spPr>
          <a:xfrm>
            <a:off x="7884000" y="4248000"/>
            <a:ext cx="1980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Sustainability</a:t>
            </a:r>
          </a:p>
        </p:txBody>
      </p:sp>
      <p:sp>
        <p:nvSpPr>
          <p:cNvPr id="25" name="TextBox 25"/>
          <p:cNvSpPr/>
          <p:nvPr/>
        </p:nvSpPr>
        <p:spPr>
          <a:xfrm>
            <a:off x="7884000" y="4608000"/>
            <a:ext cx="1980000" cy="158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Environmental responsibility guides every design decision we make for our clients.</a:t>
            </a:r>
          </a:p>
        </p:txBody>
      </p:sp>
      <p:sp>
        <p:nvSpPr>
          <p:cNvPr id="26" name="TextBox 26"/>
          <p:cNvSpPr/>
          <p:nvPr/>
        </p:nvSpPr>
        <p:spPr>
          <a:xfrm>
            <a:off x="10080000" y="3852000"/>
            <a:ext cx="1980000" cy="2340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10080000" y="3852000"/>
            <a:ext cx="100800" cy="234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10080000" y="3852000"/>
            <a:ext cx="1980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03</a:t>
            </a:r>
          </a:p>
        </p:txBody>
      </p:sp>
      <p:sp>
        <p:nvSpPr>
          <p:cNvPr id="29" name="TextBox 29"/>
          <p:cNvSpPr/>
          <p:nvPr/>
        </p:nvSpPr>
        <p:spPr>
          <a:xfrm>
            <a:off x="10080000" y="4248000"/>
            <a:ext cx="1980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Excellence</a:t>
            </a:r>
          </a:p>
        </p:txBody>
      </p:sp>
      <p:sp>
        <p:nvSpPr>
          <p:cNvPr id="30" name="TextBox 30"/>
          <p:cNvSpPr/>
          <p:nvPr/>
        </p:nvSpPr>
        <p:spPr>
          <a:xfrm>
            <a:off x="10080000" y="4608000"/>
            <a:ext cx="1980000" cy="158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We exceed expectations in quality, functionality and aesthetic beauty every time.</a:t>
            </a:r>
          </a:p>
        </p:txBody>
      </p:sp>
      <p:sp>
        <p:nvSpPr>
          <p:cNvPr id="31" name="!!stat-pct"/>
          <p:cNvSpPr/>
          <p:nvPr/>
        </p:nvSpPr>
        <p:spPr>
          <a:xfrm>
            <a:off x="5688000" y="6300000"/>
            <a:ext cx="1440000" cy="46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3800" b="1">
                <a:solidFill>
                  <a:srgbClr val="F0BE3C"/>
                </a:solidFill>
              </a:rPr>
              <a:t>25%</a:t>
            </a:r>
          </a:p>
        </p:txBody>
      </p:sp>
      <p:sp>
        <p:nvSpPr>
          <p:cNvPr id="32" name="TextBox 32"/>
          <p:cNvSpPr/>
          <p:nvPr/>
        </p:nvSpPr>
        <p:spPr>
          <a:xfrm>
            <a:off x="7308000" y="6354000"/>
            <a:ext cx="2520000" cy="43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4A5B68"/>
                </a:solidFill>
              </a:rPr>
              <a:t>Average ROI for</a:t>
            </a:r>
          </a:p>
          <a:p>
            <a:r>
              <a:rPr lang="en-US" sz="900">
                <a:solidFill>
                  <a:srgbClr val="4A5B68"/>
                </a:solidFill>
              </a:rPr>
              <a:t>client investments</a:t>
            </a:r>
          </a:p>
        </p:txBody>
      </p:sp>
      <p:cxnSp>
        <p:nvCxnSpPr>
          <p:cNvPr id="33" name="!!footer-line"/>
          <p:cNvCxnSpPr/>
          <p:nvPr/>
        </p:nvCxnSpPr>
        <p:spPr>
          <a:xfrm>
            <a:off x="360000" y="6426000"/>
            <a:ext cx="11484000" cy="0"/>
          </a:xfrm>
          <a:prstGeom prst="straightConnector1">
            <a:avLst/>
          </a:prstGeom>
          <a:ln w="6350">
            <a:solidFill>
              <a:srgbClr val="DAE9F0"/>
            </a:solidFill>
          </a:ln>
        </p:spPr>
      </p:cxnSp>
      <p:sp>
        <p:nvSpPr>
          <p:cNvPr id="34" name="TextBox 34"/>
          <p:cNvSpPr/>
          <p:nvPr/>
        </p:nvSpPr>
        <p:spPr>
          <a:xfrm>
            <a:off x="360000" y="6508800"/>
            <a:ext cx="432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50">
                <a:solidFill>
                  <a:srgbClr val="8BA0AE"/>
                </a:solidFill>
              </a:rPr>
              <a:t>Business Plan  ·  Architecture  ·  2025</a:t>
            </a:r>
          </a:p>
        </p:txBody>
      </p:sp>
      <p:sp>
        <p:nvSpPr>
          <p:cNvPr id="35" name="TextBox 35"/>
          <p:cNvSpPr/>
          <p:nvPr/>
        </p:nvSpPr>
        <p:spPr>
          <a:xfrm>
            <a:off x="505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TextBox 36"/>
          <p:cNvSpPr/>
          <p:nvPr/>
        </p:nvSpPr>
        <p:spPr>
          <a:xfrm>
            <a:off x="5338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5626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5914800" y="6606000"/>
            <a:ext cx="136800" cy="136800"/>
          </a:xfrm>
          <a:prstGeom prst="ellipse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6202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649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g-panel"/>
          <p:cNvSpPr/>
          <p:nvPr/>
        </p:nvSpPr>
        <p:spPr>
          <a:xfrm>
            <a:off x="7513200" y="0"/>
            <a:ext cx="4680000" cy="6876000"/>
          </a:xfrm>
          <a:prstGeom prst="rect">
            <a:avLst/>
          </a:prstGeom>
          <a:solidFill>
            <a:srgbClr val="B5D5E3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hero-img"/>
          <p:cNvSpPr/>
          <p:nvPr/>
        </p:nvSpPr>
        <p:spPr>
          <a:xfrm>
            <a:off x="6660000" y="900000"/>
            <a:ext cx="5400000" cy="5076000"/>
          </a:xfrm>
          <a:prstGeom prst="roundRect">
            <a:avLst/>
          </a:prstGeom>
          <a:solidFill>
            <a:srgbClr val="4F92B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300">
                <a:solidFill>
                  <a:srgbClr val="FFFFFF"/>
                </a:solidFill>
              </a:rPr>
              <a:t>[ Architecture Image ]</a:t>
            </a:r>
          </a:p>
        </p:txBody>
      </p:sp>
      <p:sp>
        <p:nvSpPr>
          <p:cNvPr id="4" name="!!pill-bg"/>
          <p:cNvSpPr/>
          <p:nvPr/>
        </p:nvSpPr>
        <p:spPr>
          <a:xfrm>
            <a:off x="360000" y="151200"/>
            <a:ext cx="1548000" cy="295200"/>
          </a:xfrm>
          <a:prstGeom prst="roundRect">
            <a:avLst/>
          </a:prstGeom>
          <a:solidFill>
            <a:srgbClr val="E3F1F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op-label"/>
          <p:cNvSpPr/>
          <p:nvPr/>
        </p:nvSpPr>
        <p:spPr>
          <a:xfrm>
            <a:off x="396000" y="172800"/>
            <a:ext cx="1476000" cy="25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900">
                <a:solidFill>
                  <a:srgbClr val="8BA0AE"/>
                </a:solidFill>
              </a:rPr>
              <a:t>Your Project</a:t>
            </a:r>
          </a:p>
        </p:txBody>
      </p:sp>
      <p:sp>
        <p:nvSpPr>
          <p:cNvPr id="6" name="!!biz-label"/>
          <p:cNvSpPr/>
          <p:nvPr/>
        </p:nvSpPr>
        <p:spPr>
          <a:xfrm>
            <a:off x="4320000" y="172800"/>
            <a:ext cx="21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8BA0AE"/>
                </a:solidFill>
              </a:rPr>
              <a:t>Business Plan</a:t>
            </a:r>
          </a:p>
        </p:txBody>
      </p:sp>
      <p:sp>
        <p:nvSpPr>
          <p:cNvPr id="7" name="TextBox 7"/>
          <p:cNvSpPr/>
          <p:nvPr/>
        </p:nvSpPr>
        <p:spPr>
          <a:xfrm>
            <a:off x="10620000" y="172800"/>
            <a:ext cx="12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b="1">
                <a:solidFill>
                  <a:srgbClr val="18293B"/>
                </a:solidFill>
              </a:rPr>
              <a:t>05 / 06</a:t>
            </a:r>
          </a:p>
        </p:txBody>
      </p:sp>
      <p:cxnSp>
        <p:nvCxnSpPr>
          <p:cNvPr id="10" name="!!top-line"/>
          <p:cNvCxnSpPr/>
          <p:nvPr/>
        </p:nvCxnSpPr>
        <p:spPr>
          <a:xfrm>
            <a:off x="360000" y="511200"/>
            <a:ext cx="6480000" cy="0"/>
          </a:xfrm>
          <a:prstGeom prst="straightConnector1">
            <a:avLst/>
          </a:prstGeom>
          <a:ln w="6350">
            <a:solidFill>
              <a:srgbClr val="DCE8EF"/>
            </a:solidFill>
          </a:ln>
        </p:spPr>
      </p:cxnSp>
      <p:sp>
        <p:nvSpPr>
          <p:cNvPr id="11" name="!!star-circle"/>
          <p:cNvSpPr/>
          <p:nvPr/>
        </p:nvSpPr>
        <p:spPr>
          <a:xfrm>
            <a:off x="360000" y="1080000"/>
            <a:ext cx="720000" cy="720000"/>
          </a:xfrm>
          <a:prstGeom prst="ellipse">
            <a:avLst/>
          </a:prstGeom>
          <a:solidFill>
            <a:srgbClr val="FEF0C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eco-star"/>
          <p:cNvSpPr/>
          <p:nvPr/>
        </p:nvSpPr>
        <p:spPr>
          <a:xfrm>
            <a:off x="360000" y="1080000"/>
            <a:ext cx="720000" cy="72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600">
                <a:solidFill>
                  <a:srgbClr val="F0BE3C"/>
                </a:solidFill>
              </a:rPr>
              <a:t>✦</a:t>
            </a:r>
          </a:p>
        </p:txBody>
      </p:sp>
      <p:sp>
        <p:nvSpPr>
          <p:cNvPr id="13" name="TextBox 13"/>
          <p:cNvSpPr/>
          <p:nvPr/>
        </p:nvSpPr>
        <p:spPr>
          <a:xfrm>
            <a:off x="1152000" y="972000"/>
            <a:ext cx="5400000" cy="187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Detailing the</a:t>
            </a:r>
          </a:p>
          <a:p>
            <a:pPr>
              <a:lnSpc>
                <a:spcPct val="105000"/>
              </a:lnSpc>
            </a:pPr>
            <a:r>
              <a:rPr lang="en-US" sz="5000" b="1">
                <a:solidFill>
                  <a:srgbClr val="18293B"/>
                </a:solidFill>
              </a:rPr>
              <a:t>Business</a:t>
            </a:r>
          </a:p>
        </p:txBody>
      </p:sp>
      <p:cxnSp>
        <p:nvCxnSpPr>
          <p:cNvPr id="14" name="!!title-accent"/>
          <p:cNvCxnSpPr/>
          <p:nvPr/>
        </p:nvCxnSpPr>
        <p:spPr>
          <a:xfrm>
            <a:off x="1152000" y="2880000"/>
            <a:ext cx="1980000" cy="0"/>
          </a:xfrm>
          <a:prstGeom prst="straightConnector1">
            <a:avLst/>
          </a:prstGeom>
          <a:ln w="31750">
            <a:solidFill>
              <a:srgbClr val="F0BE3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360000" y="3060000"/>
            <a:ext cx="63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A comprehensive breakdown of our business model,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4A5B68"/>
                </a:solidFill>
              </a:rPr>
              <a:t>operational strategy and financial projections.</a:t>
            </a:r>
          </a:p>
        </p:txBody>
      </p:sp>
      <p:sp>
        <p:nvSpPr>
          <p:cNvPr id="16" name="TextBox 16"/>
          <p:cNvSpPr/>
          <p:nvPr/>
        </p:nvSpPr>
        <p:spPr>
          <a:xfrm>
            <a:off x="360000" y="3960000"/>
            <a:ext cx="1908000" cy="2340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360000" y="3960000"/>
            <a:ext cx="100800" cy="234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360000" y="3960000"/>
            <a:ext cx="1908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01</a:t>
            </a:r>
          </a:p>
        </p:txBody>
      </p:sp>
      <p:sp>
        <p:nvSpPr>
          <p:cNvPr id="19" name="TextBox 19"/>
          <p:cNvSpPr/>
          <p:nvPr/>
        </p:nvSpPr>
        <p:spPr>
          <a:xfrm>
            <a:off x="360000" y="4356000"/>
            <a:ext cx="1908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Revenue Model</a:t>
            </a:r>
          </a:p>
        </p:txBody>
      </p:sp>
      <p:sp>
        <p:nvSpPr>
          <p:cNvPr id="20" name="TextBox 20"/>
          <p:cNvSpPr/>
          <p:nvPr/>
        </p:nvSpPr>
        <p:spPr>
          <a:xfrm>
            <a:off x="360000" y="4716000"/>
            <a:ext cx="1908000" cy="158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Project fees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Retainer services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Consultation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IP Licensing</a:t>
            </a:r>
          </a:p>
        </p:txBody>
      </p:sp>
      <p:sp>
        <p:nvSpPr>
          <p:cNvPr id="21" name="TextBox 21"/>
          <p:cNvSpPr/>
          <p:nvPr/>
        </p:nvSpPr>
        <p:spPr>
          <a:xfrm>
            <a:off x="2520000" y="3960000"/>
            <a:ext cx="1908000" cy="2340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2520000" y="3960000"/>
            <a:ext cx="100800" cy="234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2520000" y="3960000"/>
            <a:ext cx="1908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02</a:t>
            </a:r>
          </a:p>
        </p:txBody>
      </p:sp>
      <p:sp>
        <p:nvSpPr>
          <p:cNvPr id="24" name="TextBox 24"/>
          <p:cNvSpPr/>
          <p:nvPr/>
        </p:nvSpPr>
        <p:spPr>
          <a:xfrm>
            <a:off x="2520000" y="4356000"/>
            <a:ext cx="1908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Market Strategy</a:t>
            </a:r>
          </a:p>
        </p:txBody>
      </p:sp>
      <p:sp>
        <p:nvSpPr>
          <p:cNvPr id="25" name="TextBox 25"/>
          <p:cNvSpPr/>
          <p:nvPr/>
        </p:nvSpPr>
        <p:spPr>
          <a:xfrm>
            <a:off x="2520000" y="4716000"/>
            <a:ext cx="1908000" cy="158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Premium positioning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Digital marketing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Referral network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Awards &amp; PR</a:t>
            </a:r>
          </a:p>
        </p:txBody>
      </p:sp>
      <p:sp>
        <p:nvSpPr>
          <p:cNvPr id="26" name="TextBox 26"/>
          <p:cNvSpPr/>
          <p:nvPr/>
        </p:nvSpPr>
        <p:spPr>
          <a:xfrm>
            <a:off x="4680000" y="3960000"/>
            <a:ext cx="1908000" cy="2340000"/>
          </a:xfrm>
          <a:prstGeom prst="roundRect">
            <a:avLst/>
          </a:prstGeom>
          <a:solidFill>
            <a:srgbClr val="EAF4FA"/>
          </a:solidFill>
          <a:ln w="6350">
            <a:solidFill>
              <a:srgbClr val="BDD8E6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7" name="TextBox 27"/>
          <p:cNvSpPr/>
          <p:nvPr/>
        </p:nvSpPr>
        <p:spPr>
          <a:xfrm>
            <a:off x="4680000" y="3960000"/>
            <a:ext cx="100800" cy="2340000"/>
          </a:xfrm>
          <a:prstGeom prst="rect">
            <a:avLst/>
          </a:prstGeom>
          <a:solidFill>
            <a:srgbClr val="F0BE3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8" name="TextBox 28"/>
          <p:cNvSpPr/>
          <p:nvPr/>
        </p:nvSpPr>
        <p:spPr>
          <a:xfrm>
            <a:off x="4680000" y="3960000"/>
            <a:ext cx="1908000" cy="396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 anchor="ctr"/>
          <a:lstStyle/>
          <a:p>
            <a:r>
              <a:rPr lang="en-US" sz="1000" b="1">
                <a:solidFill>
                  <a:srgbClr val="F0BE3C"/>
                </a:solidFill>
              </a:rPr>
              <a:t>03</a:t>
            </a:r>
          </a:p>
        </p:txBody>
      </p:sp>
      <p:sp>
        <p:nvSpPr>
          <p:cNvPr id="29" name="TextBox 29"/>
          <p:cNvSpPr/>
          <p:nvPr/>
        </p:nvSpPr>
        <p:spPr>
          <a:xfrm>
            <a:off x="4680000" y="4356000"/>
            <a:ext cx="1908000" cy="32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r>
              <a:rPr lang="en-US" sz="1100" b="1">
                <a:solidFill>
                  <a:srgbClr val="18293B"/>
                </a:solidFill>
              </a:rPr>
              <a:t>Growth Plan</a:t>
            </a:r>
          </a:p>
        </p:txBody>
      </p:sp>
      <p:sp>
        <p:nvSpPr>
          <p:cNvPr id="30" name="TextBox 30"/>
          <p:cNvSpPr/>
          <p:nvPr/>
        </p:nvSpPr>
        <p:spPr>
          <a:xfrm>
            <a:off x="4680000" y="4716000"/>
            <a:ext cx="1908000" cy="1584000"/>
          </a:xfrm>
          <a:prstGeom prst="rect">
            <a:avLst/>
          </a:prstGeom>
          <a:noFill/>
          <a:ln>
            <a:noFill/>
          </a:ln>
        </p:spPr>
        <p:txBody>
          <a:bodyPr lIns="180000" tIns="180000" rIns="180000" bIns="180000"/>
          <a:lstStyle/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3 new markets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Team expansion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Tech investment</a:t>
            </a:r>
          </a:p>
          <a:p>
            <a:pPr>
              <a:lnSpc>
                <a:spcPct val="140000"/>
              </a:lnSpc>
            </a:pPr>
            <a:r>
              <a:rPr lang="en-US" sz="950">
                <a:solidFill>
                  <a:srgbClr val="4A5B68"/>
                </a:solidFill>
              </a:rPr>
              <a:t>• Global reach</a:t>
            </a:r>
          </a:p>
        </p:txBody>
      </p:sp>
      <p:sp>
        <p:nvSpPr>
          <p:cNvPr id="31" name="!!stat-pct"/>
          <p:cNvSpPr/>
          <p:nvPr/>
        </p:nvSpPr>
        <p:spPr>
          <a:xfrm>
            <a:off x="360000" y="6300000"/>
            <a:ext cx="1440000" cy="46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3800" b="1">
                <a:solidFill>
                  <a:srgbClr val="F0BE3C"/>
                </a:solidFill>
              </a:rPr>
              <a:t>25%</a:t>
            </a:r>
          </a:p>
        </p:txBody>
      </p:sp>
      <p:sp>
        <p:nvSpPr>
          <p:cNvPr id="32" name="TextBox 32"/>
          <p:cNvSpPr/>
          <p:nvPr/>
        </p:nvSpPr>
        <p:spPr>
          <a:xfrm>
            <a:off x="1908000" y="6354000"/>
            <a:ext cx="2520000" cy="43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4A5B68"/>
                </a:solidFill>
              </a:rPr>
              <a:t>Projected annual</a:t>
            </a:r>
          </a:p>
          <a:p>
            <a:r>
              <a:rPr lang="en-US" sz="900">
                <a:solidFill>
                  <a:srgbClr val="4A5B68"/>
                </a:solidFill>
              </a:rPr>
              <a:t>revenue growth</a:t>
            </a:r>
          </a:p>
        </p:txBody>
      </p:sp>
      <p:cxnSp>
        <p:nvCxnSpPr>
          <p:cNvPr id="33" name="!!footer-line"/>
          <p:cNvCxnSpPr/>
          <p:nvPr/>
        </p:nvCxnSpPr>
        <p:spPr>
          <a:xfrm>
            <a:off x="360000" y="6426000"/>
            <a:ext cx="11484000" cy="0"/>
          </a:xfrm>
          <a:prstGeom prst="straightConnector1">
            <a:avLst/>
          </a:prstGeom>
          <a:ln w="6350">
            <a:solidFill>
              <a:srgbClr val="DAE9F0"/>
            </a:solidFill>
          </a:ln>
        </p:spPr>
      </p:cxnSp>
      <p:sp>
        <p:nvSpPr>
          <p:cNvPr id="34" name="TextBox 34"/>
          <p:cNvSpPr/>
          <p:nvPr/>
        </p:nvSpPr>
        <p:spPr>
          <a:xfrm>
            <a:off x="360000" y="6508800"/>
            <a:ext cx="432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50">
                <a:solidFill>
                  <a:srgbClr val="8BA0AE"/>
                </a:solidFill>
              </a:rPr>
              <a:t>Business Plan  ·  Architecture  ·  2025</a:t>
            </a:r>
          </a:p>
        </p:txBody>
      </p:sp>
      <p:sp>
        <p:nvSpPr>
          <p:cNvPr id="35" name="TextBox 35"/>
          <p:cNvSpPr/>
          <p:nvPr/>
        </p:nvSpPr>
        <p:spPr>
          <a:xfrm>
            <a:off x="505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TextBox 36"/>
          <p:cNvSpPr/>
          <p:nvPr/>
        </p:nvSpPr>
        <p:spPr>
          <a:xfrm>
            <a:off x="5338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TextBox 37"/>
          <p:cNvSpPr/>
          <p:nvPr/>
        </p:nvSpPr>
        <p:spPr>
          <a:xfrm>
            <a:off x="5626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TextBox 38"/>
          <p:cNvSpPr/>
          <p:nvPr/>
        </p:nvSpPr>
        <p:spPr>
          <a:xfrm>
            <a:off x="5914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TextBox 39"/>
          <p:cNvSpPr/>
          <p:nvPr/>
        </p:nvSpPr>
        <p:spPr>
          <a:xfrm>
            <a:off x="6202800" y="6606000"/>
            <a:ext cx="136800" cy="136800"/>
          </a:xfrm>
          <a:prstGeom prst="ellipse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0" name="TextBox 40"/>
          <p:cNvSpPr/>
          <p:nvPr/>
        </p:nvSpPr>
        <p:spPr>
          <a:xfrm>
            <a:off x="649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8293B"/>
        </a:solidFill>
      </p:bgPr>
    </p:bg>
    <p:spTree>
      <p:nvGrpSpPr>
        <p:cNvPr id="1" name=""/>
        <p:cNvGrpSpPr/>
        <p:nvPr/>
      </p:nvGrpSpPr>
      <p:grpSpPr/>
      <p:sp>
        <p:nvSpPr>
          <p:cNvPr id="2" name="!!bg-panel"/>
          <p:cNvSpPr/>
          <p:nvPr/>
        </p:nvSpPr>
        <p:spPr>
          <a:xfrm>
            <a:off x="0" y="0"/>
            <a:ext cx="12204000" cy="6876000"/>
          </a:xfrm>
          <a:prstGeom prst="rect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hero-img"/>
          <p:cNvSpPr/>
          <p:nvPr/>
        </p:nvSpPr>
        <p:spPr>
          <a:xfrm>
            <a:off x="5940000" y="900000"/>
            <a:ext cx="6084000" cy="5076000"/>
          </a:xfrm>
          <a:prstGeom prst="roundRect">
            <a:avLst/>
          </a:prstGeom>
          <a:solidFill>
            <a:srgbClr val="234055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300">
                <a:solidFill>
                  <a:srgbClr val="3A6070"/>
                </a:solidFill>
              </a:rPr>
              <a:t>[ Architecture Image ]</a:t>
            </a:r>
          </a:p>
        </p:txBody>
      </p:sp>
      <p:sp>
        <p:nvSpPr>
          <p:cNvPr id="4" name="!!pill-bg"/>
          <p:cNvSpPr/>
          <p:nvPr/>
        </p:nvSpPr>
        <p:spPr>
          <a:xfrm>
            <a:off x="360000" y="151200"/>
            <a:ext cx="1548000" cy="295200"/>
          </a:xfrm>
          <a:prstGeom prst="roundRect">
            <a:avLst/>
          </a:prstGeom>
          <a:solidFill>
            <a:srgbClr val="243545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top-label"/>
          <p:cNvSpPr/>
          <p:nvPr/>
        </p:nvSpPr>
        <p:spPr>
          <a:xfrm>
            <a:off x="396000" y="172800"/>
            <a:ext cx="1476000" cy="25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900">
                <a:solidFill>
                  <a:srgbClr val="4A6878"/>
                </a:solidFill>
              </a:rPr>
              <a:t>Your Project</a:t>
            </a:r>
          </a:p>
        </p:txBody>
      </p:sp>
      <p:sp>
        <p:nvSpPr>
          <p:cNvPr id="6" name="!!biz-label"/>
          <p:cNvSpPr/>
          <p:nvPr/>
        </p:nvSpPr>
        <p:spPr>
          <a:xfrm>
            <a:off x="4320000" y="172800"/>
            <a:ext cx="21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4A6878"/>
                </a:solidFill>
              </a:rPr>
              <a:t>Business Plan</a:t>
            </a:r>
          </a:p>
        </p:txBody>
      </p:sp>
      <p:sp>
        <p:nvSpPr>
          <p:cNvPr id="7" name="TextBox 7"/>
          <p:cNvSpPr/>
          <p:nvPr/>
        </p:nvSpPr>
        <p:spPr>
          <a:xfrm>
            <a:off x="10620000" y="172800"/>
            <a:ext cx="1260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b="1">
                <a:solidFill>
                  <a:srgbClr val="F0BE3C"/>
                </a:solidFill>
              </a:rPr>
              <a:t>06 / 06</a:t>
            </a:r>
          </a:p>
        </p:txBody>
      </p:sp>
      <p:cxnSp>
        <p:nvCxnSpPr>
          <p:cNvPr id="10" name="!!top-line"/>
          <p:cNvCxnSpPr/>
          <p:nvPr/>
        </p:nvCxnSpPr>
        <p:spPr>
          <a:xfrm>
            <a:off x="360000" y="511200"/>
            <a:ext cx="6480000" cy="0"/>
          </a:xfrm>
          <a:prstGeom prst="straightConnector1">
            <a:avLst/>
          </a:prstGeom>
          <a:ln w="6350">
            <a:solidFill>
              <a:srgbClr val="2A3D4D"/>
            </a:solidFill>
          </a:ln>
        </p:spPr>
      </p:cxnSp>
      <p:sp>
        <p:nvSpPr>
          <p:cNvPr id="11" name="!!star-circle"/>
          <p:cNvSpPr/>
          <p:nvPr/>
        </p:nvSpPr>
        <p:spPr>
          <a:xfrm>
            <a:off x="360000" y="1368000"/>
            <a:ext cx="828000" cy="828000"/>
          </a:xfrm>
          <a:prstGeom prst="ellipse">
            <a:avLst/>
          </a:prstGeom>
          <a:solidFill>
            <a:srgbClr val="2A3D4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deco-star"/>
          <p:cNvSpPr/>
          <p:nvPr/>
        </p:nvSpPr>
        <p:spPr>
          <a:xfrm>
            <a:off x="360000" y="1368000"/>
            <a:ext cx="828000" cy="828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3000">
                <a:solidFill>
                  <a:srgbClr val="F0BE3C"/>
                </a:solidFill>
              </a:rPr>
              <a:t>✦</a:t>
            </a:r>
          </a:p>
        </p:txBody>
      </p:sp>
      <p:sp>
        <p:nvSpPr>
          <p:cNvPr id="13" name="TextBox 13"/>
          <p:cNvSpPr/>
          <p:nvPr/>
        </p:nvSpPr>
        <p:spPr>
          <a:xfrm>
            <a:off x="1332000" y="1260000"/>
            <a:ext cx="4320000" cy="28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Delving Deeper</a:t>
            </a:r>
          </a:p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into the</a:t>
            </a:r>
          </a:p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Foundations</a:t>
            </a:r>
          </a:p>
        </p:txBody>
      </p:sp>
      <p:cxnSp>
        <p:nvCxnSpPr>
          <p:cNvPr id="14" name="!!title-accent"/>
          <p:cNvCxnSpPr/>
          <p:nvPr/>
        </p:nvCxnSpPr>
        <p:spPr>
          <a:xfrm>
            <a:off x="1332000" y="4212000"/>
            <a:ext cx="2340000" cy="0"/>
          </a:xfrm>
          <a:prstGeom prst="straightConnector1">
            <a:avLst/>
          </a:prstGeom>
          <a:ln w="31750">
            <a:solidFill>
              <a:srgbClr val="F0BE3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360000" y="4392000"/>
            <a:ext cx="5220000" cy="79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050">
                <a:solidFill>
                  <a:srgbClr val="B5D5E3"/>
                </a:solidFill>
              </a:rPr>
              <a:t>Explore the full scope of our architectural expertise,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B5D5E3"/>
                </a:solidFill>
              </a:rPr>
              <a:t>our proven track record and vision for the future.</a:t>
            </a:r>
          </a:p>
        </p:txBody>
      </p:sp>
      <p:sp>
        <p:nvSpPr>
          <p:cNvPr id="16" name="!!cta-btn"/>
          <p:cNvSpPr/>
          <p:nvPr/>
        </p:nvSpPr>
        <p:spPr>
          <a:xfrm>
            <a:off x="360000" y="5328000"/>
            <a:ext cx="2340000" cy="486000"/>
          </a:xfrm>
          <a:prstGeom prst="roundRect">
            <a:avLst/>
          </a:prstGeom>
          <a:solidFill>
            <a:srgbClr val="F0BE3C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50" b="1">
                <a:solidFill>
                  <a:srgbClr val="18293B"/>
                </a:solidFill>
              </a:rPr>
              <a:t>View Full Plan  →</a:t>
            </a:r>
          </a:p>
        </p:txBody>
      </p:sp>
      <p:sp>
        <p:nvSpPr>
          <p:cNvPr id="17" name="!!stat-pct"/>
          <p:cNvSpPr/>
          <p:nvPr/>
        </p:nvSpPr>
        <p:spPr>
          <a:xfrm>
            <a:off x="360000" y="5940000"/>
            <a:ext cx="1440000" cy="46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3800" b="1">
                <a:solidFill>
                  <a:srgbClr val="F0BE3C"/>
                </a:solidFill>
              </a:rPr>
              <a:t>25%</a:t>
            </a:r>
          </a:p>
        </p:txBody>
      </p:sp>
      <p:sp>
        <p:nvSpPr>
          <p:cNvPr id="18" name="TextBox 18"/>
          <p:cNvSpPr/>
          <p:nvPr/>
        </p:nvSpPr>
        <p:spPr>
          <a:xfrm>
            <a:off x="1908000" y="5994000"/>
            <a:ext cx="2880000" cy="43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B5D5E3"/>
                </a:solidFill>
              </a:rPr>
              <a:t>Overall Growth Rate</a:t>
            </a:r>
          </a:p>
        </p:txBody>
      </p:sp>
      <p:cxnSp>
        <p:nvCxnSpPr>
          <p:cNvPr id="19" name="!!footer-line"/>
          <p:cNvCxnSpPr/>
          <p:nvPr/>
        </p:nvCxnSpPr>
        <p:spPr>
          <a:xfrm>
            <a:off x="360000" y="6426000"/>
            <a:ext cx="11484000" cy="0"/>
          </a:xfrm>
          <a:prstGeom prst="straightConnector1">
            <a:avLst/>
          </a:prstGeom>
          <a:ln w="6350">
            <a:solidFill>
              <a:srgbClr val="2A3D4D"/>
            </a:solidFill>
          </a:ln>
        </p:spPr>
      </p:cxnSp>
      <p:sp>
        <p:nvSpPr>
          <p:cNvPr id="20" name="TextBox 20"/>
          <p:cNvSpPr/>
          <p:nvPr/>
        </p:nvSpPr>
        <p:spPr>
          <a:xfrm>
            <a:off x="360000" y="6508800"/>
            <a:ext cx="432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50">
                <a:solidFill>
                  <a:srgbClr val="3A5060"/>
                </a:solidFill>
              </a:rPr>
              <a:t>Business Plan  ·  Architecture  ·  2025</a:t>
            </a:r>
          </a:p>
        </p:txBody>
      </p:sp>
      <p:sp>
        <p:nvSpPr>
          <p:cNvPr id="21" name="TextBox 21"/>
          <p:cNvSpPr/>
          <p:nvPr/>
        </p:nvSpPr>
        <p:spPr>
          <a:xfrm>
            <a:off x="5050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5338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5626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5914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6202800" y="6606000"/>
            <a:ext cx="136800" cy="136800"/>
          </a:xfrm>
          <a:prstGeom prst="ellipse">
            <a:avLst/>
          </a:prstGeom>
          <a:solidFill>
            <a:srgbClr val="C8DDED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TextBox 26"/>
          <p:cNvSpPr/>
          <p:nvPr/>
        </p:nvSpPr>
        <p:spPr>
          <a:xfrm>
            <a:off x="6490800" y="6606000"/>
            <a:ext cx="136800" cy="136800"/>
          </a:xfrm>
          <a:prstGeom prst="ellipse">
            <a:avLst/>
          </a:prstGeom>
          <a:solidFill>
            <a:srgbClr val="18293B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