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f5dfef448d84d2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985d831a14c4515"/>
    <p:sldId id="257" r:id="R65bd07737edb4eec"/>
    <p:sldId id="258" r:id="R33bf75c9b2ea4fa7"/>
    <p:sldId id="259" r:id="Re414c21763b449e5"/>
    <p:sldId id="260" r:id="R62eac815dff84dd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985d831a14c4515" /><Relationship Type="http://schemas.openxmlformats.org/officeDocument/2006/relationships/slide" Target="/ppt/slides/slide2.xml" Id="R65bd07737edb4eec" /><Relationship Type="http://schemas.openxmlformats.org/officeDocument/2006/relationships/slide" Target="/ppt/slides/slide3.xml" Id="R33bf75c9b2ea4fa7" /><Relationship Type="http://schemas.openxmlformats.org/officeDocument/2006/relationships/slide" Target="/ppt/slides/slide4.xml" Id="Re414c21763b449e5" /><Relationship Type="http://schemas.openxmlformats.org/officeDocument/2006/relationships/slide" Target="/ppt/slides/slide5.xml" Id="R62eac815dff84dd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da08bddd4714a1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412f0ff68fb4f0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399f10a55d0430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f226dcebe046c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744a0452c5845a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b907bb4104474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cfd5a79276465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b383fbae6248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4f49bb50224c7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db7a36ddde4b1d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0F4F8"/>
        </a:solidFill>
      </p:bgPr>
    </p:bg>
    <p:spTree>
      <p:nvGrpSpPr>
        <p:cNvPr id="1" name=""/>
        <p:cNvGrpSpPr/>
        <p:nvPr/>
      </p:nvGrpSpPr>
      <p:grpSpPr/>
      <p:sp>
        <p:nvSpPr>
          <p:cNvPr id="2" name="platform"/>
          <p:cNvSpPr/>
          <p:nvPr/>
        </p:nvSpPr>
        <p:spPr>
          <a:xfrm>
            <a:off x="4320000" y="3600000"/>
            <a:ext cx="3600000" cy="2160000"/>
          </a:xfrm>
          <a:prstGeom prst="diamond">
            <a:avLst/>
          </a:prstGeom>
          <a:solidFill>
            <a:srgbClr val="E8ECF1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blockA-top"/>
          <p:cNvSpPr/>
          <p:nvPr/>
        </p:nvSpPr>
        <p:spPr>
          <a:xfrm>
            <a:off x="5040000" y="1800000"/>
            <a:ext cx="2160000" cy="1260000"/>
          </a:xfrm>
          <a:prstGeom prst="diamond">
            <a:avLst/>
          </a:prstGeom>
          <a:solidFill>
            <a:srgbClr val="4A90D9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blockA-right"/>
          <p:cNvSpPr/>
          <p:nvPr/>
        </p:nvSpPr>
        <p:spPr>
          <a:xfrm>
            <a:off x="6120000" y="2520000"/>
            <a:ext cx="1080000" cy="1440000"/>
          </a:xfrm>
          <a:prstGeom prst="rect">
            <a:avLst/>
          </a:prstGeom>
          <a:solidFill>
            <a:srgbClr val="67C7EB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blockA-left"/>
          <p:cNvSpPr/>
          <p:nvPr/>
        </p:nvSpPr>
        <p:spPr>
          <a:xfrm>
            <a:off x="5040000" y="2520000"/>
            <a:ext cx="1080000" cy="1440000"/>
          </a:xfrm>
          <a:prstGeom prst="rect">
            <a:avLst/>
          </a:prstGeom>
          <a:solidFill>
            <a:srgbClr val="2C5F8A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blockB-top"/>
          <p:cNvSpPr/>
          <p:nvPr/>
        </p:nvSpPr>
        <p:spPr>
          <a:xfrm>
            <a:off x="720000" y="4320000"/>
            <a:ext cx="1800000" cy="1080000"/>
          </a:xfrm>
          <a:prstGeom prst="diamond">
            <a:avLst/>
          </a:prstGeom>
          <a:solidFill>
            <a:srgbClr val="F5A623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blockB-right"/>
          <p:cNvSpPr/>
          <p:nvPr/>
        </p:nvSpPr>
        <p:spPr>
          <a:xfrm>
            <a:off x="1620000" y="5040000"/>
            <a:ext cx="900000" cy="1080000"/>
          </a:xfrm>
          <a:prstGeom prst="rect">
            <a:avLst/>
          </a:prstGeom>
          <a:solidFill>
            <a:srgbClr val="F5A623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smallA"/>
          <p:cNvSpPr/>
          <p:nvPr/>
        </p:nvSpPr>
        <p:spPr>
          <a:xfrm>
            <a:off x="9360000" y="1080000"/>
            <a:ext cx="1080000" cy="648000"/>
          </a:xfrm>
          <a:prstGeom prst="diamond">
            <a:avLst/>
          </a:prstGeom>
          <a:solidFill>
            <a:srgbClr val="4A90D9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smallB"/>
          <p:cNvSpPr/>
          <p:nvPr/>
        </p:nvSpPr>
        <p:spPr>
          <a:xfrm>
            <a:off x="10080000" y="5040000"/>
            <a:ext cx="1080000" cy="648000"/>
          </a:xfrm>
          <a:prstGeom prst="diamond">
            <a:avLst/>
          </a:prstGeom>
          <a:solidFill>
            <a:srgbClr val="67C7EB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smallC"/>
          <p:cNvSpPr/>
          <p:nvPr/>
        </p:nvSpPr>
        <p:spPr>
          <a:xfrm>
            <a:off x="0" y="720000"/>
            <a:ext cx="1080000" cy="648000"/>
          </a:xfrm>
          <a:prstGeom prst="diamond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1440000" y="540000"/>
            <a:ext cx="936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 b="1">
                <a:solidFill>
                  <a:srgbClr val="2C5F8A"/>
                </a:solidFill>
                <a:latin typeface="Inter"/>
                <a:ea typeface="Inter"/>
              </a:rPr>
              <a:t>AI Agent Platform</a:t>
            </a:r>
          </a:p>
        </p:txBody>
      </p:sp>
      <p:sp>
        <p:nvSpPr>
          <p:cNvPr id="12" name="TextBox 12"/>
          <p:cNvSpPr/>
          <p:nvPr/>
        </p:nvSpPr>
        <p:spPr>
          <a:xfrm>
            <a:off x="1440000" y="19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4A5568"/>
                </a:solidFill>
                <a:latin typeface="Inter"/>
                <a:ea typeface="Inter"/>
              </a:rPr>
              <a:t>智能体平台发布</a:t>
            </a:r>
          </a:p>
        </p:txBody>
      </p:sp>
    </p:spTree>
  </p:cSld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F0F4F8"/>
        </a:solidFill>
      </p:bgPr>
    </p:bg>
    <p:spTree>
      <p:nvGrpSpPr>
        <p:cNvPr id="1" name=""/>
        <p:cNvGrpSpPr/>
        <p:nvPr/>
      </p:nvGrpSpPr>
      <p:grpSpPr/>
      <p:sp>
        <p:nvSpPr>
          <p:cNvPr id="2" name="!!platform"/>
          <p:cNvSpPr/>
          <p:nvPr/>
        </p:nvSpPr>
        <p:spPr>
          <a:xfrm>
            <a:off x="360000" y="4320000"/>
            <a:ext cx="3600000" cy="2160000"/>
          </a:xfrm>
          <a:prstGeom prst="diamond">
            <a:avLst/>
          </a:prstGeom>
          <a:solidFill>
            <a:srgbClr val="E8ECF1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A-top"/>
          <p:cNvSpPr/>
          <p:nvPr/>
        </p:nvSpPr>
        <p:spPr>
          <a:xfrm>
            <a:off x="720000" y="2520000"/>
            <a:ext cx="2160000" cy="1260000"/>
          </a:xfrm>
          <a:prstGeom prst="diamond">
            <a:avLst/>
          </a:prstGeom>
          <a:solidFill>
            <a:srgbClr val="4A90D9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ckA-right"/>
          <p:cNvSpPr/>
          <p:nvPr/>
        </p:nvSpPr>
        <p:spPr>
          <a:xfrm>
            <a:off x="1800000" y="3240000"/>
            <a:ext cx="1080000" cy="1440000"/>
          </a:xfrm>
          <a:prstGeom prst="rect">
            <a:avLst/>
          </a:prstGeom>
          <a:solidFill>
            <a:srgbClr val="67C7EB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ckA-left"/>
          <p:cNvSpPr/>
          <p:nvPr/>
        </p:nvSpPr>
        <p:spPr>
          <a:xfrm>
            <a:off x="720000" y="3240000"/>
            <a:ext cx="1080000" cy="1440000"/>
          </a:xfrm>
          <a:prstGeom prst="rect">
            <a:avLst/>
          </a:prstGeom>
          <a:solidFill>
            <a:srgbClr val="2C5F8A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ckB-top"/>
          <p:cNvSpPr/>
          <p:nvPr/>
        </p:nvSpPr>
        <p:spPr>
          <a:xfrm>
            <a:off x="9000000" y="720000"/>
            <a:ext cx="1800000" cy="1080000"/>
          </a:xfrm>
          <a:prstGeom prst="diamond">
            <a:avLst/>
          </a:prstGeom>
          <a:solidFill>
            <a:srgbClr val="F5A623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blockB-right"/>
          <p:cNvSpPr/>
          <p:nvPr/>
        </p:nvSpPr>
        <p:spPr>
          <a:xfrm>
            <a:off x="9900000" y="1440000"/>
            <a:ext cx="900000" cy="1080000"/>
          </a:xfrm>
          <a:prstGeom prst="rect">
            <a:avLst/>
          </a:prstGeom>
          <a:solidFill>
            <a:srgbClr val="F5A623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smallA"/>
          <p:cNvSpPr/>
          <p:nvPr/>
        </p:nvSpPr>
        <p:spPr>
          <a:xfrm>
            <a:off x="10800000" y="5040000"/>
            <a:ext cx="1080000" cy="648000"/>
          </a:xfrm>
          <a:prstGeom prst="diamond">
            <a:avLst/>
          </a:prstGeom>
          <a:solidFill>
            <a:srgbClr val="4A90D9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smallB"/>
          <p:cNvSpPr/>
          <p:nvPr/>
        </p:nvSpPr>
        <p:spPr>
          <a:xfrm>
            <a:off x="7200000" y="288000"/>
            <a:ext cx="1080000" cy="648000"/>
          </a:xfrm>
          <a:prstGeom prst="diamond">
            <a:avLst/>
          </a:prstGeom>
          <a:solidFill>
            <a:srgbClr val="67C7EB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smallC"/>
          <p:cNvSpPr/>
          <p:nvPr/>
        </p:nvSpPr>
        <p:spPr>
          <a:xfrm>
            <a:off x="11520000" y="2880000"/>
            <a:ext cx="1080000" cy="648000"/>
          </a:xfrm>
          <a:prstGeom prst="diamond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2160000" y="1620000"/>
            <a:ext cx="86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2C5F8A"/>
                </a:solidFill>
                <a:latin typeface="Inter"/>
                <a:ea typeface="Inter"/>
              </a:rPr>
              <a:t>从自动化到自主化</a:t>
            </a:r>
          </a:p>
        </p:txBody>
      </p:sp>
      <p:sp>
        <p:nvSpPr>
          <p:cNvPr id="12" name="TextBox 12"/>
          <p:cNvSpPr/>
          <p:nvPr/>
        </p:nvSpPr>
        <p:spPr>
          <a:xfrm>
            <a:off x="2880000" y="3240000"/>
            <a:ext cx="792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4A5568"/>
                </a:solidFill>
                <a:latin typeface="Inter"/>
                <a:ea typeface="Inter"/>
              </a:rPr>
              <a:t>AI Agent 正在重新定义人机协作的边界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F0F4F8"/>
        </a:solidFill>
      </p:bgPr>
    </p:bg>
    <p:spTree>
      <p:nvGrpSpPr>
        <p:cNvPr id="1" name=""/>
        <p:cNvGrpSpPr/>
        <p:nvPr/>
      </p:nvGrpSpPr>
      <p:grpSpPr/>
      <p:sp>
        <p:nvSpPr>
          <p:cNvPr id="2" name="!!platform"/>
          <p:cNvSpPr/>
          <p:nvPr/>
        </p:nvSpPr>
        <p:spPr>
          <a:xfrm>
            <a:off x="2880000" y="5040000"/>
            <a:ext cx="3600000" cy="2160000"/>
          </a:xfrm>
          <a:prstGeom prst="diamond">
            <a:avLst/>
          </a:prstGeom>
          <a:solidFill>
            <a:srgbClr val="E8ECF1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A-top"/>
          <p:cNvSpPr/>
          <p:nvPr/>
        </p:nvSpPr>
        <p:spPr>
          <a:xfrm>
            <a:off x="432000" y="1620000"/>
            <a:ext cx="3240000" cy="1980000"/>
          </a:xfrm>
          <a:prstGeom prst="diamond">
            <a:avLst/>
          </a:prstGeom>
          <a:solidFill>
            <a:srgbClr val="4A90D9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ckA-right"/>
          <p:cNvSpPr/>
          <p:nvPr/>
        </p:nvSpPr>
        <p:spPr>
          <a:xfrm>
            <a:off x="4500000" y="1620000"/>
            <a:ext cx="3240000" cy="1980000"/>
          </a:xfrm>
          <a:prstGeom prst="diamond">
            <a:avLst/>
          </a:prstGeom>
          <a:solidFill>
            <a:srgbClr val="67C7EB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ckA-left"/>
          <p:cNvSpPr/>
          <p:nvPr/>
        </p:nvSpPr>
        <p:spPr>
          <a:xfrm>
            <a:off x="8568000" y="1620000"/>
            <a:ext cx="3240000" cy="1980000"/>
          </a:xfrm>
          <a:prstGeom prst="diamond">
            <a:avLst/>
          </a:prstGeom>
          <a:solidFill>
            <a:srgbClr val="2C5F8A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ckB-top"/>
          <p:cNvSpPr/>
          <p:nvPr/>
        </p:nvSpPr>
        <p:spPr>
          <a:xfrm>
            <a:off x="10800000" y="288000"/>
            <a:ext cx="1080000" cy="648000"/>
          </a:xfrm>
          <a:prstGeom prst="diamond">
            <a:avLst/>
          </a:prstGeom>
          <a:solidFill>
            <a:srgbClr val="F5A623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blockB-right"/>
          <p:cNvSpPr/>
          <p:nvPr/>
        </p:nvSpPr>
        <p:spPr>
          <a:xfrm>
            <a:off x="0" y="5760000"/>
            <a:ext cx="1080000" cy="648000"/>
          </a:xfrm>
          <a:prstGeom prst="diamond">
            <a:avLst/>
          </a:prstGeom>
          <a:solidFill>
            <a:srgbClr val="4A90D9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smallA"/>
          <p:cNvSpPr/>
          <p:nvPr/>
        </p:nvSpPr>
        <p:spPr>
          <a:xfrm>
            <a:off x="0" y="288000"/>
            <a:ext cx="1080000" cy="648000"/>
          </a:xfrm>
          <a:prstGeom prst="diamond">
            <a:avLst/>
          </a:prstGeom>
          <a:solidFill>
            <a:srgbClr val="67C7EB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smallB"/>
          <p:cNvSpPr/>
          <p:nvPr/>
        </p:nvSpPr>
        <p:spPr>
          <a:xfrm>
            <a:off x="11520000" y="5760000"/>
            <a:ext cx="1080000" cy="648000"/>
          </a:xfrm>
          <a:prstGeom prst="diamond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smallC"/>
          <p:cNvSpPr/>
          <p:nvPr/>
        </p:nvSpPr>
        <p:spPr>
          <a:xfrm>
            <a:off x="5400000" y="5760000"/>
            <a:ext cx="900000" cy="1080000"/>
          </a:xfrm>
          <a:prstGeom prst="rect">
            <a:avLst/>
          </a:prstGeom>
          <a:solidFill>
            <a:srgbClr val="F5A623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2C5F8A"/>
                </a:solidFill>
                <a:latin typeface="Inter"/>
                <a:ea typeface="Inter"/>
              </a:rPr>
              <a:t>三大核心能力</a:t>
            </a:r>
          </a:p>
        </p:txBody>
      </p:sp>
      <p:sp>
        <p:nvSpPr>
          <p:cNvPr id="12" name="TextBox 12"/>
          <p:cNvSpPr/>
          <p:nvPr/>
        </p:nvSpPr>
        <p:spPr>
          <a:xfrm>
            <a:off x="1080000" y="1800000"/>
            <a:ext cx="1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4A90D9"/>
                </a:solidFill>
                <a:latin typeface="Inter"/>
                <a:ea typeface="Inter"/>
              </a:rPr>
              <a:t>01</a:t>
            </a:r>
          </a:p>
        </p:txBody>
      </p:sp>
      <p:sp>
        <p:nvSpPr>
          <p:cNvPr id="13" name="TextBox 13"/>
          <p:cNvSpPr/>
          <p:nvPr/>
        </p:nvSpPr>
        <p:spPr>
          <a:xfrm>
            <a:off x="720000" y="2592000"/>
            <a:ext cx="2592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2C5F8A"/>
                </a:solidFill>
                <a:latin typeface="Inter"/>
                <a:ea typeface="Inter"/>
              </a:rPr>
              <a:t>感知</a:t>
            </a:r>
          </a:p>
        </p:txBody>
      </p:sp>
      <p:sp>
        <p:nvSpPr>
          <p:cNvPr id="14" name="TextBox 14"/>
          <p:cNvSpPr/>
          <p:nvPr/>
        </p:nvSpPr>
        <p:spPr>
          <a:xfrm>
            <a:off x="720000" y="3240000"/>
            <a:ext cx="2592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实时环境感知</a:t>
            </a:r>
          </a:p>
        </p:txBody>
      </p:sp>
      <p:sp>
        <p:nvSpPr>
          <p:cNvPr id="15" name="TextBox 15"/>
          <p:cNvSpPr/>
          <p:nvPr/>
        </p:nvSpPr>
        <p:spPr>
          <a:xfrm>
            <a:off x="5220000" y="1800000"/>
            <a:ext cx="1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67C7EB"/>
                </a:solidFill>
                <a:latin typeface="Inter"/>
                <a:ea typeface="Inter"/>
              </a:rPr>
              <a:t>02</a:t>
            </a:r>
          </a:p>
        </p:txBody>
      </p:sp>
      <p:sp>
        <p:nvSpPr>
          <p:cNvPr id="16" name="TextBox 16"/>
          <p:cNvSpPr/>
          <p:nvPr/>
        </p:nvSpPr>
        <p:spPr>
          <a:xfrm>
            <a:off x="4752000" y="2592000"/>
            <a:ext cx="2592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2C5F8A"/>
                </a:solidFill>
                <a:latin typeface="Inter"/>
                <a:ea typeface="Inter"/>
              </a:rPr>
              <a:t>推理</a:t>
            </a:r>
          </a:p>
        </p:txBody>
      </p:sp>
      <p:sp>
        <p:nvSpPr>
          <p:cNvPr id="17" name="TextBox 17"/>
          <p:cNvSpPr/>
          <p:nvPr/>
        </p:nvSpPr>
        <p:spPr>
          <a:xfrm>
            <a:off x="4752000" y="3240000"/>
            <a:ext cx="2592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动态策略生成</a:t>
            </a:r>
          </a:p>
        </p:txBody>
      </p:sp>
      <p:sp>
        <p:nvSpPr>
          <p:cNvPr id="18" name="TextBox 18"/>
          <p:cNvSpPr/>
          <p:nvPr/>
        </p:nvSpPr>
        <p:spPr>
          <a:xfrm>
            <a:off x="9288000" y="1800000"/>
            <a:ext cx="1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5A623"/>
                </a:solidFill>
                <a:latin typeface="Inter"/>
                <a:ea typeface="Inter"/>
              </a:rPr>
              <a:t>03</a:t>
            </a:r>
          </a:p>
        </p:txBody>
      </p:sp>
      <p:sp>
        <p:nvSpPr>
          <p:cNvPr id="19" name="TextBox 19"/>
          <p:cNvSpPr/>
          <p:nvPr/>
        </p:nvSpPr>
        <p:spPr>
          <a:xfrm>
            <a:off x="8820000" y="2592000"/>
            <a:ext cx="2592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2C5F8A"/>
                </a:solidFill>
                <a:latin typeface="Inter"/>
                <a:ea typeface="Inter"/>
              </a:rPr>
              <a:t>执行</a:t>
            </a:r>
          </a:p>
        </p:txBody>
      </p:sp>
      <p:sp>
        <p:nvSpPr>
          <p:cNvPr id="20" name="TextBox 20"/>
          <p:cNvSpPr/>
          <p:nvPr/>
        </p:nvSpPr>
        <p:spPr>
          <a:xfrm>
            <a:off x="8820000" y="3240000"/>
            <a:ext cx="2592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4A5568"/>
                </a:solidFill>
                <a:latin typeface="Inter"/>
                <a:ea typeface="Inter"/>
              </a:rPr>
              <a:t>闭环反馈迭代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F0F4F8"/>
        </a:solidFill>
      </p:bgPr>
    </p:bg>
    <p:spTree>
      <p:nvGrpSpPr>
        <p:cNvPr id="1" name=""/>
        <p:cNvGrpSpPr/>
        <p:nvPr/>
      </p:nvGrpSpPr>
      <p:grpSpPr/>
      <p:sp>
        <p:nvSpPr>
          <p:cNvPr id="2" name="!!platform"/>
          <p:cNvSpPr/>
          <p:nvPr/>
        </p:nvSpPr>
        <p:spPr>
          <a:xfrm>
            <a:off x="0" y="1080000"/>
            <a:ext cx="5760000" cy="3600000"/>
          </a:xfrm>
          <a:prstGeom prst="diamond">
            <a:avLst/>
          </a:prstGeom>
          <a:solidFill>
            <a:srgbClr val="4A90D9">
              <a:alpha val="4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A-top"/>
          <p:cNvSpPr/>
          <p:nvPr/>
        </p:nvSpPr>
        <p:spPr>
          <a:xfrm>
            <a:off x="0" y="3600000"/>
            <a:ext cx="2880000" cy="2880000"/>
          </a:xfrm>
          <a:prstGeom prst="rect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ckA-right"/>
          <p:cNvSpPr/>
          <p:nvPr/>
        </p:nvSpPr>
        <p:spPr>
          <a:xfrm>
            <a:off x="7200000" y="360000"/>
            <a:ext cx="5040000" cy="2880000"/>
          </a:xfrm>
          <a:prstGeom prst="diamond">
            <a:avLst/>
          </a:prstGeom>
          <a:solidFill>
            <a:srgbClr val="67C7EB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ckA-left"/>
          <p:cNvSpPr/>
          <p:nvPr/>
        </p:nvSpPr>
        <p:spPr>
          <a:xfrm>
            <a:off x="10080000" y="2520000"/>
            <a:ext cx="2160000" cy="2160000"/>
          </a:xfrm>
          <a:prstGeom prst="rect">
            <a:avLst/>
          </a:prstGeom>
          <a:solidFill>
            <a:srgbClr val="67C7EB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ckB-top"/>
          <p:cNvSpPr/>
          <p:nvPr/>
        </p:nvSpPr>
        <p:spPr>
          <a:xfrm>
            <a:off x="5760000" y="5040000"/>
            <a:ext cx="1800000" cy="1080000"/>
          </a:xfrm>
          <a:prstGeom prst="diamond">
            <a:avLst/>
          </a:prstGeom>
          <a:solidFill>
            <a:srgbClr val="F5A623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blockB-right"/>
          <p:cNvSpPr/>
          <p:nvPr/>
        </p:nvSpPr>
        <p:spPr>
          <a:xfrm>
            <a:off x="10080000" y="5040000"/>
            <a:ext cx="1080000" cy="648000"/>
          </a:xfrm>
          <a:prstGeom prst="diamond">
            <a:avLst/>
          </a:prstGeom>
          <a:solidFill>
            <a:srgbClr val="E8ECF1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smallA"/>
          <p:cNvSpPr/>
          <p:nvPr/>
        </p:nvSpPr>
        <p:spPr>
          <a:xfrm>
            <a:off x="6480000" y="0"/>
            <a:ext cx="1080000" cy="648000"/>
          </a:xfrm>
          <a:prstGeom prst="diamond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smallB"/>
          <p:cNvSpPr/>
          <p:nvPr/>
        </p:nvSpPr>
        <p:spPr>
          <a:xfrm>
            <a:off x="4320000" y="5760000"/>
            <a:ext cx="1080000" cy="648000"/>
          </a:xfrm>
          <a:prstGeom prst="diamond">
            <a:avLst/>
          </a:prstGeom>
          <a:solidFill>
            <a:srgbClr val="2C5F8A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smallC"/>
          <p:cNvSpPr/>
          <p:nvPr/>
        </p:nvSpPr>
        <p:spPr>
          <a:xfrm>
            <a:off x="11520000" y="4320000"/>
            <a:ext cx="720000" cy="432000"/>
          </a:xfrm>
          <a:prstGeom prst="diamond">
            <a:avLst/>
          </a:prstGeom>
          <a:solidFill>
            <a:srgbClr val="67C7EB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432000" y="288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2C5F8A"/>
                </a:solidFill>
                <a:latin typeface="Inter"/>
                <a:ea typeface="Inter"/>
              </a:rPr>
              <a:t>平台数据</a:t>
            </a:r>
          </a:p>
        </p:txBody>
      </p:sp>
      <p:sp>
        <p:nvSpPr>
          <p:cNvPr id="12" name="TextBox 12"/>
          <p:cNvSpPr/>
          <p:nvPr/>
        </p:nvSpPr>
        <p:spPr>
          <a:xfrm>
            <a:off x="360000" y="1800000"/>
            <a:ext cx="468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800" b="1">
                <a:solidFill>
                  <a:srgbClr val="FFFFFF"/>
                </a:solidFill>
                <a:latin typeface="Inter"/>
                <a:ea typeface="Inter"/>
              </a:rPr>
              <a:t>10M+</a:t>
            </a:r>
          </a:p>
        </p:txBody>
      </p:sp>
      <p:sp>
        <p:nvSpPr>
          <p:cNvPr id="13" name="TextBox 13"/>
          <p:cNvSpPr/>
          <p:nvPr/>
        </p:nvSpPr>
        <p:spPr>
          <a:xfrm>
            <a:off x="360000" y="3060000"/>
            <a:ext cx="4680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E8ECF1"/>
                </a:solidFill>
                <a:latin typeface="Inter"/>
                <a:ea typeface="Inter"/>
              </a:rPr>
              <a:t>智能体调用次数</a:t>
            </a:r>
          </a:p>
        </p:txBody>
      </p:sp>
      <p:sp>
        <p:nvSpPr>
          <p:cNvPr id="14" name="TextBox 14"/>
          <p:cNvSpPr/>
          <p:nvPr/>
        </p:nvSpPr>
        <p:spPr>
          <a:xfrm>
            <a:off x="7200000" y="1080000"/>
            <a:ext cx="46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2C5F8A"/>
                </a:solidFill>
                <a:latin typeface="Inter"/>
                <a:ea typeface="Inter"/>
              </a:rPr>
              <a:t>99.95%</a:t>
            </a:r>
          </a:p>
        </p:txBody>
      </p:sp>
      <p:sp>
        <p:nvSpPr>
          <p:cNvPr id="15" name="TextBox 15"/>
          <p:cNvSpPr/>
          <p:nvPr/>
        </p:nvSpPr>
        <p:spPr>
          <a:xfrm>
            <a:off x="7200000" y="2160000"/>
            <a:ext cx="4680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4A5568"/>
                </a:solidFill>
                <a:latin typeface="Inter"/>
                <a:ea typeface="Inter"/>
              </a:rPr>
              <a:t>平台可用性</a:t>
            </a:r>
          </a:p>
        </p:txBody>
      </p:sp>
      <p:sp>
        <p:nvSpPr>
          <p:cNvPr id="16" name="TextBox 16"/>
          <p:cNvSpPr/>
          <p:nvPr/>
        </p:nvSpPr>
        <p:spPr>
          <a:xfrm>
            <a:off x="7200000" y="3600000"/>
            <a:ext cx="46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5A623"/>
                </a:solidFill>
                <a:latin typeface="Inter"/>
                <a:ea typeface="Inter"/>
              </a:rPr>
              <a:t>50ms</a:t>
            </a:r>
          </a:p>
        </p:txBody>
      </p:sp>
      <p:sp>
        <p:nvSpPr>
          <p:cNvPr id="17" name="TextBox 17"/>
          <p:cNvSpPr/>
          <p:nvPr/>
        </p:nvSpPr>
        <p:spPr>
          <a:xfrm>
            <a:off x="7200000" y="4680000"/>
            <a:ext cx="4680000" cy="64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4A5568"/>
                </a:solidFill>
                <a:latin typeface="Inter"/>
                <a:ea typeface="Inter"/>
              </a:rPr>
              <a:t>平均响应延迟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F0F4F8"/>
        </a:solidFill>
      </p:bgPr>
    </p:bg>
    <p:spTree>
      <p:nvGrpSpPr>
        <p:cNvPr id="1" name=""/>
        <p:cNvGrpSpPr/>
        <p:nvPr/>
      </p:nvGrpSpPr>
      <p:grpSpPr/>
      <p:sp>
        <p:nvSpPr>
          <p:cNvPr id="2" name="!!platform"/>
          <p:cNvSpPr/>
          <p:nvPr/>
        </p:nvSpPr>
        <p:spPr>
          <a:xfrm>
            <a:off x="6480000" y="4320000"/>
            <a:ext cx="3600000" cy="2160000"/>
          </a:xfrm>
          <a:prstGeom prst="diamond">
            <a:avLst/>
          </a:prstGeom>
          <a:solidFill>
            <a:srgbClr val="E8ECF1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A-top"/>
          <p:cNvSpPr/>
          <p:nvPr/>
        </p:nvSpPr>
        <p:spPr>
          <a:xfrm>
            <a:off x="7920000" y="2520000"/>
            <a:ext cx="2160000" cy="1260000"/>
          </a:xfrm>
          <a:prstGeom prst="diamond">
            <a:avLst/>
          </a:prstGeom>
          <a:solidFill>
            <a:srgbClr val="4A90D9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ckA-right"/>
          <p:cNvSpPr/>
          <p:nvPr/>
        </p:nvSpPr>
        <p:spPr>
          <a:xfrm>
            <a:off x="9000000" y="3240000"/>
            <a:ext cx="1080000" cy="1440000"/>
          </a:xfrm>
          <a:prstGeom prst="rect">
            <a:avLst/>
          </a:prstGeom>
          <a:solidFill>
            <a:srgbClr val="67C7EB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ckA-left"/>
          <p:cNvSpPr/>
          <p:nvPr/>
        </p:nvSpPr>
        <p:spPr>
          <a:xfrm>
            <a:off x="7920000" y="3240000"/>
            <a:ext cx="1080000" cy="1440000"/>
          </a:xfrm>
          <a:prstGeom prst="rect">
            <a:avLst/>
          </a:prstGeom>
          <a:solidFill>
            <a:srgbClr val="2C5F8A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ckB-top"/>
          <p:cNvSpPr/>
          <p:nvPr/>
        </p:nvSpPr>
        <p:spPr>
          <a:xfrm>
            <a:off x="0" y="1440000"/>
            <a:ext cx="1800000" cy="1080000"/>
          </a:xfrm>
          <a:prstGeom prst="diamond">
            <a:avLst/>
          </a:prstGeom>
          <a:solidFill>
            <a:srgbClr val="F5A623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blockB-right"/>
          <p:cNvSpPr/>
          <p:nvPr/>
        </p:nvSpPr>
        <p:spPr>
          <a:xfrm>
            <a:off x="900000" y="2160000"/>
            <a:ext cx="900000" cy="1080000"/>
          </a:xfrm>
          <a:prstGeom prst="rect">
            <a:avLst/>
          </a:prstGeom>
          <a:solidFill>
            <a:srgbClr val="F5A623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smallA"/>
          <p:cNvSpPr/>
          <p:nvPr/>
        </p:nvSpPr>
        <p:spPr>
          <a:xfrm>
            <a:off x="720000" y="5040000"/>
            <a:ext cx="1080000" cy="648000"/>
          </a:xfrm>
          <a:prstGeom prst="diamond">
            <a:avLst/>
          </a:prstGeom>
          <a:solidFill>
            <a:srgbClr val="67C7EB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smallB"/>
          <p:cNvSpPr/>
          <p:nvPr/>
        </p:nvSpPr>
        <p:spPr>
          <a:xfrm>
            <a:off x="3600000" y="288000"/>
            <a:ext cx="1080000" cy="648000"/>
          </a:xfrm>
          <a:prstGeom prst="diamond">
            <a:avLst/>
          </a:prstGeom>
          <a:solidFill>
            <a:srgbClr val="4A90D9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smallC"/>
          <p:cNvSpPr/>
          <p:nvPr/>
        </p:nvSpPr>
        <p:spPr>
          <a:xfrm>
            <a:off x="11520000" y="720000"/>
            <a:ext cx="1080000" cy="648000"/>
          </a:xfrm>
          <a:prstGeom prst="diamond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1440000" y="12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2C5F8A"/>
                </a:solidFill>
                <a:latin typeface="Inter"/>
                <a:ea typeface="Inter"/>
              </a:rPr>
              <a:t>开始构建你的智能体</a:t>
            </a:r>
          </a:p>
        </p:txBody>
      </p:sp>
      <p:sp>
        <p:nvSpPr>
          <p:cNvPr id="12" name="TextBox 12"/>
          <p:cNvSpPr/>
          <p:nvPr/>
        </p:nvSpPr>
        <p:spPr>
          <a:xfrm>
            <a:off x="1440000" y="30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4A5568"/>
                </a:solidFill>
                <a:latin typeface="Inter"/>
                <a:ea typeface="Inter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