
<file path=[Content_Types].xml><?xml version="1.0" encoding="utf-8"?>
<Types xmlns="http://schemas.openxmlformats.org/package/2006/content-types">
  <Default Extension="xml" ContentType="application/vnd.openxmlformats-officedocument.presentationml.presentation.main+xml"/>
  <Default Extension="rels" ContentType="application/vnd.openxmlformats-package.relationships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</Types>
</file>

<file path=_rels/.rels>&#65279;<?xml version="1.0" encoding="utf-8"?><Relationships xmlns="http://schemas.openxmlformats.org/package/2006/relationships"><Relationship Type="http://schemas.openxmlformats.org/officeDocument/2006/relationships/officeDocument" Target="/ppt/presentation.xml" Id="R0fc585e08e4b48fc" /></Relationships>
</file>

<file path=ppt/presentation.xml><?xml version="1.0" encoding="utf-8"?>
<p:presentation xmlns:r="http://schemas.openxmlformats.org/officeDocument/2006/relationships" xmlns:p="http://schemas.openxmlformats.org/presentationml/2006/main">
  <p:sldMasterIdLst>
    <p:sldMasterId xmlns:r="http://schemas.openxmlformats.org/officeDocument/2006/relationships" id="2147483648" r:id="rId1"/>
  </p:sldMasterIdLst>
  <p:sldIdLst>
    <p:sldId id="256" r:id="Rb27fefa94d6046e4"/>
    <p:sldId id="257" r:id="R9564cc98e13d491d"/>
    <p:sldId id="258" r:id="Re2d5b0a571ff4c6c"/>
    <p:sldId id="259" r:id="Rd494de50dd0b4fd6"/>
    <p:sldId id="260" r:id="R056212fe95f14f23"/>
    <p:sldId id="261" r:id="Rb4d957451d464c97"/>
    <p:sldId id="262" r:id="R05aacbca15ca4636"/>
  </p:sldIdLst>
  <p:sldSz cx="12192000" cy="6858000"/>
  <p:notesSz cx="6858000" cy="9144000"/>
</p:presentation>
</file>

<file path=ppt/_rels/presentation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Id1" /><Relationship Type="http://schemas.openxmlformats.org/officeDocument/2006/relationships/theme" Target="/ppt/theme/theme1.xml" Id="rId2" /><Relationship Type="http://schemas.openxmlformats.org/officeDocument/2006/relationships/slide" Target="/ppt/slides/slide1.xml" Id="Rb27fefa94d6046e4" /><Relationship Type="http://schemas.openxmlformats.org/officeDocument/2006/relationships/slide" Target="/ppt/slides/slide2.xml" Id="R9564cc98e13d491d" /><Relationship Type="http://schemas.openxmlformats.org/officeDocument/2006/relationships/slide" Target="/ppt/slides/slide3.xml" Id="Re2d5b0a571ff4c6c" /><Relationship Type="http://schemas.openxmlformats.org/officeDocument/2006/relationships/slide" Target="/ppt/slides/slide4.xml" Id="Rd494de50dd0b4fd6" /><Relationship Type="http://schemas.openxmlformats.org/officeDocument/2006/relationships/slide" Target="/ppt/slides/slide5.xml" Id="R056212fe95f14f23" /><Relationship Type="http://schemas.openxmlformats.org/officeDocument/2006/relationships/slide" Target="/ppt/slides/slide6.xml" Id="Rb4d957451d464c97" /><Relationship Type="http://schemas.openxmlformats.org/officeDocument/2006/relationships/slide" Target="/ppt/slides/slide7.xml" Id="R05aacbca15ca4636" /></Relationships>
</file>

<file path=ppt/slideLayouts/_rels/slideLayout1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c7e86656efe5494e" /></Relationships>
</file>

<file path=ppt/slideLayouts/_rels/slideLayout2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5d0844336c2b44b8" /></Relationships>
</file>

<file path=ppt/slideLayouts/_rels/slideLayout3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7eb5f3768fb14684" /></Relationships>
</file>

<file path=ppt/slideLayouts/_rels/slideLayout4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ddd350e0d581480a" /></Relationships>
</file>

<file path=ppt/slideLayouts/slideLayout1.xml><?xml version="1.0" encoding="utf-8"?>
<p:sldLayout xmlns:p="http://schemas.openxmlformats.org/presentationml/2006/main" type="blank">
  <p:cSld name="Blank">
    <p:spTree>
      <p:nvGrpSpPr>
        <p:cNvPr id="1" name=""/>
        <p:cNvGrpSpPr/>
        <p:nvPr/>
      </p:nvGrpSpPr>
      <p:grpSpPr/>
    </p:spTree>
  </p:cSld>
</p:sldLayout>
</file>

<file path=ppt/slideLayouts/slideLayout2.xml><?xml version="1.0" encoding="utf-8"?>
<p:sldLayout xmlns:p="http://schemas.openxmlformats.org/presentationml/2006/main" type="title">
  <p:cSld name="Title Slide">
    <p:spTree>
      <p:nvGrpSpPr>
        <p:cNvPr id="1" name=""/>
        <p:cNvGrpSpPr/>
        <p:nvPr/>
      </p:nvGrpSpPr>
      <p:grpSpPr/>
      <p:sp>
        <p:nvSpPr>
          <p:cNvPr id="2" name="Title"/>
          <p:cNvSpPr>
            <a:spLocks xmlns:a="http://schemas.openxmlformats.org/drawingml/2006/main" noGrp="1"/>
          </p:cNvSpPr>
          <p:nvPr>
            <p:ph type="ctrTitle"/>
          </p:nvPr>
        </p:nvSpPr>
        <p:spPr>
          <a:xfrm xmlns:a="http://schemas.openxmlformats.org/drawingml/2006/main">
            <a:off x="685800" y="2130425"/>
            <a:ext cx="7772400" cy="1470025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  <p:sp>
        <p:nvSpPr>
          <p:cNvPr id="3" name="Subtitle"/>
          <p:cNvSpPr>
            <a:spLocks xmlns:a="http://schemas.openxmlformats.org/drawingml/2006/main" noGrp="1"/>
          </p:cNvSpPr>
          <p:nvPr>
            <p:ph type="subTitle"/>
          </p:nvPr>
        </p:nvSpPr>
        <p:spPr>
          <a:xfrm xmlns:a="http://schemas.openxmlformats.org/drawingml/2006/main">
            <a:off x="1371600" y="3886200"/>
            <a:ext cx="6400800" cy="1752600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</p:spTree>
  </p:cSld>
</p:sldLayout>
</file>

<file path=ppt/slideLayouts/slideLayout3.xml><?xml version="1.0" encoding="utf-8"?>
<p:sldLayout xmlns:p="http://schemas.openxmlformats.org/presentationml/2006/main" type="objTx">
  <p:cSld name="Title and Content">
    <p:spTree>
      <p:nvGrpSpPr>
        <p:cNvPr id="1" name=""/>
        <p:cNvGrpSpPr/>
        <p:nvPr/>
      </p:nvGrpSpPr>
      <p:grpSpPr/>
      <p:sp>
        <p:nvSpPr>
          <p:cNvPr id="2" name="Title"/>
          <p:cNvSpPr>
            <a:spLocks xmlns:a="http://schemas.openxmlformats.org/drawingml/2006/main" noGrp="1"/>
          </p:cNvSpPr>
          <p:nvPr>
            <p:ph type="title"/>
          </p:nvPr>
        </p:nvSpPr>
        <p:spPr>
          <a:xfrm xmlns:a="http://schemas.openxmlformats.org/drawingml/2006/main">
            <a:off x="838200" y="365125"/>
            <a:ext cx="10515600" cy="1325563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  <p:sp>
        <p:nvSpPr>
          <p:cNvPr id="3" name="Content"/>
          <p:cNvSpPr>
            <a:spLocks xmlns:a="http://schemas.openxmlformats.org/drawingml/2006/main" noGrp="1"/>
          </p:cNvSpPr>
          <p:nvPr>
            <p:ph type="body"/>
          </p:nvPr>
        </p:nvSpPr>
        <p:spPr>
          <a:xfrm xmlns:a="http://schemas.openxmlformats.org/drawingml/2006/main">
            <a:off x="838200" y="1825625"/>
            <a:ext cx="10515600" cy="4351338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</p:spTree>
  </p:cSld>
</p:sldLayout>
</file>

<file path=ppt/slideLayouts/slideLayout4.xml><?xml version="1.0" encoding="utf-8"?>
<p:sldLayout xmlns:p="http://schemas.openxmlformats.org/presentationml/2006/main" type="twoColTx">
  <p:cSld name="Two Content">
    <p:spTree>
      <p:nvGrpSpPr>
        <p:cNvPr id="1" name=""/>
        <p:cNvGrpSpPr/>
        <p:nvPr/>
      </p:nvGrpSpPr>
      <p:grpSpPr/>
      <p:sp>
        <p:nvSpPr>
          <p:cNvPr id="2" name="Title"/>
          <p:cNvSpPr>
            <a:spLocks xmlns:a="http://schemas.openxmlformats.org/drawingml/2006/main" noGrp="1"/>
          </p:cNvSpPr>
          <p:nvPr>
            <p:ph type="title"/>
          </p:nvPr>
        </p:nvSpPr>
        <p:spPr>
          <a:xfrm xmlns:a="http://schemas.openxmlformats.org/drawingml/2006/main">
            <a:off x="838200" y="365125"/>
            <a:ext cx="10515600" cy="1325563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  <p:sp>
        <p:nvSpPr>
          <p:cNvPr id="3" name="Content Left"/>
          <p:cNvSpPr>
            <a:spLocks xmlns:a="http://schemas.openxmlformats.org/drawingml/2006/main" noGrp="1"/>
          </p:cNvSpPr>
          <p:nvPr>
            <p:ph type="body"/>
          </p:nvPr>
        </p:nvSpPr>
        <p:spPr>
          <a:xfrm xmlns:a="http://schemas.openxmlformats.org/drawingml/2006/main">
            <a:off x="838200" y="1825625"/>
            <a:ext cx="5181600" cy="4351338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  <p:sp>
        <p:nvSpPr>
          <p:cNvPr id="4" name="Content Right"/>
          <p:cNvSpPr>
            <a:spLocks xmlns:a="http://schemas.openxmlformats.org/drawingml/2006/main" noGrp="1"/>
          </p:cNvSpPr>
          <p:nvPr>
            <p:ph type="body"/>
          </p:nvPr>
        </p:nvSpPr>
        <p:spPr>
          <a:xfrm xmlns:a="http://schemas.openxmlformats.org/drawingml/2006/main">
            <a:off x="6172200" y="1825625"/>
            <a:ext cx="5181600" cy="4351338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</p:spTree>
  </p:cSld>
</p:sldLayout>
</file>

<file path=ppt/slideMasters/_rels/slideMaster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Id1" /><Relationship Type="http://schemas.openxmlformats.org/officeDocument/2006/relationships/theme" Target="/ppt/theme/theme1.xml" Id="R415617a2298549ae" /><Relationship Type="http://schemas.openxmlformats.org/officeDocument/2006/relationships/slideLayout" Target="/ppt/slideLayouts/slideLayout2.xml" Id="rId2" /><Relationship Type="http://schemas.openxmlformats.org/officeDocument/2006/relationships/slideLayout" Target="/ppt/slideLayouts/slideLayout3.xml" Id="rId3" /><Relationship Type="http://schemas.openxmlformats.org/officeDocument/2006/relationships/slideLayout" Target="/ppt/slideLayouts/slideLayout4.xml" Id="rId4" /></Relationships>
</file>

<file path=ppt/slideMasters/slideMaster1.xml><?xml version="1.0" encoding="utf-8"?>
<p:sldMaster xmlns:p="http://schemas.openxmlformats.org/presentationml/2006/main">
  <p:cSld>
    <p:spTree>
      <p:nvGrpSpPr>
        <p:cNvPr id="1" name=""/>
        <p:cNvGrpSpPr/>
        <p:nvPr/>
      </p:nvGrpSpPr>
      <p:grpSpPr/>
    </p:spTree>
  </p:cSld>
  <p:clrMap bg1="lt1" tx1="dk1" bg2="lt2" tx2="dk2" accent1="accent1" accent2="accent2" accent3="accent3" accent4="accent4" accent5="accent5" accent6="accent6" hlink="hlink" folHlink="folHlink"/>
  <p:sldLayoutIdLst>
    <p:sldLayoutId xmlns:r="http://schemas.openxmlformats.org/officeDocument/2006/relationships" id="2147483649" r:id="rId1"/>
    <p:sldLayoutId xmlns:r="http://schemas.openxmlformats.org/officeDocument/2006/relationships" id="2147483650" r:id="rId2"/>
    <p:sldLayoutId xmlns:r="http://schemas.openxmlformats.org/officeDocument/2006/relationships" id="2147483651" r:id="rId3"/>
    <p:sldLayoutId xmlns:r="http://schemas.openxmlformats.org/officeDocument/2006/relationships" id="2147483652" r:id="rId4"/>
  </p:sldLayoutIdLst>
</p:sldMaster>
</file>

<file path=ppt/slides/_rels/slide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dc345ebf29c04734" /></Relationships>
</file>

<file path=ppt/slides/_rels/slide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61379333c4204bcb" /></Relationships>
</file>

<file path=ppt/slides/_rels/slide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2d34e94a94144706" /></Relationships>
</file>

<file path=ppt/slides/_rels/slide4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c2d6ab6266a64e7d" /></Relationships>
</file>

<file path=ppt/slides/_rels/slide5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170e3cf3be9346ef" /></Relationships>
</file>

<file path=ppt/slides/_rels/slide6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c34bce0847f6423f" /></Relationships>
</file>

<file path=ppt/slides/_rels/slide7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2026f02c38ef4055" /></Relationships>
</file>

<file path=ppt/slides/slide1.xml><?xml version="1.0" encoding="utf-8"?>
<p:sld xmlns:a="http://schemas.openxmlformats.org/drawingml/2006/main" xmlns:p="http://schemas.openxmlformats.org/presentationml/2006/main">
  <p:cSld>
    <p:bg>
      <p:bgPr>
        <a:solidFill xmlns:a="http://schemas.openxmlformats.org/drawingml/2006/main">
          <a:srgbClr val="0D0E11"/>
        </a:solidFill>
      </p:bgPr>
    </p:bg>
    <p:spTree>
      <p:nvGrpSpPr>
        <p:cNvPr id="1" name=""/>
        <p:cNvGrpSpPr/>
        <p:nvPr/>
      </p:nvGrpSpPr>
      <p:grpSpPr/>
      <p:sp>
        <p:nvSpPr>
          <p:cNvPr id="2" name="!!circ-a"/>
          <p:cNvSpPr/>
          <p:nvPr/>
        </p:nvSpPr>
        <p:spPr>
          <a:xfrm>
            <a:off x="6660000" y="0"/>
            <a:ext cx="7560000" cy="7560000"/>
          </a:xfrm>
          <a:prstGeom prst="ellipse">
            <a:avLst/>
          </a:prstGeom>
          <a:solidFill>
            <a:srgbClr val="1F6B38"/>
          </a:solidFill>
          <a:ln>
            <a:noFill/>
          </a:ln>
        </p:spPr>
        <p:txBody>
          <a:bodyPr anchor="ctr"/>
          <a:lstStyle/>
          <a:p>
            <a:pPr algn="ctr"/>
            <a:r>
              <a:rPr lang="en-US" sz="1100">
                <a:solidFill>
                  <a:srgbClr val="FFFFFF"/>
                </a:solidFill>
              </a:rPr>
              <a:t>[ Image ]</a:t>
            </a:r>
          </a:p>
        </p:txBody>
      </p:sp>
      <p:sp>
        <p:nvSpPr>
          <p:cNvPr id="3" name="TextBox 3"/>
          <p:cNvSpPr/>
          <p:nvPr/>
        </p:nvSpPr>
        <p:spPr>
          <a:xfrm>
            <a:off x="7560000" y="360000"/>
            <a:ext cx="5040000" cy="5040000"/>
          </a:xfrm>
          <a:prstGeom prst="ellipse">
            <a:avLst/>
          </a:prstGeom>
          <a:noFill/>
          <a:ln w="19050">
            <a:solidFill>
              <a:srgbClr val="C4FF00">
                <a:alpha val="30000"/>
              </a:srgbClr>
            </a:solidFill>
          </a:ln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4" name="!!left-bar"/>
          <p:cNvSpPr/>
          <p:nvPr/>
        </p:nvSpPr>
        <p:spPr>
          <a:xfrm>
            <a:off x="234000" y="2340000"/>
            <a:ext cx="64800" cy="2160000"/>
          </a:xfrm>
          <a:prstGeom prst="rect">
            <a:avLst/>
          </a:prstGeom>
          <a:solidFill>
            <a:srgbClr val="C4FF00"/>
          </a:solidFill>
          <a:ln>
            <a:noFill/>
          </a:ln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5" name="TextBox 5"/>
          <p:cNvSpPr/>
          <p:nvPr/>
        </p:nvSpPr>
        <p:spPr>
          <a:xfrm>
            <a:off x="11448000" y="180000"/>
            <a:ext cx="648000" cy="25200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algn="r"/>
            <a:r>
              <a:rPr lang="en-US" sz="900">
                <a:solidFill>
                  <a:srgbClr val="6A7888"/>
                </a:solidFill>
              </a:rPr>
              <a:t>01</a:t>
            </a:r>
          </a:p>
        </p:txBody>
      </p:sp>
      <p:sp>
        <p:nvSpPr>
          <p:cNvPr id="6" name="!!accent-dot"/>
          <p:cNvSpPr/>
          <p:nvPr/>
        </p:nvSpPr>
        <p:spPr>
          <a:xfrm>
            <a:off x="576000" y="540000"/>
            <a:ext cx="180000" cy="180000"/>
          </a:xfrm>
          <a:prstGeom prst="ellipse">
            <a:avLst/>
          </a:prstGeom>
          <a:solidFill>
            <a:srgbClr val="C4FF00"/>
          </a:solidFill>
          <a:ln>
            <a:noFill/>
          </a:ln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7" name="TextBox 7"/>
          <p:cNvSpPr/>
          <p:nvPr/>
        </p:nvSpPr>
        <p:spPr>
          <a:xfrm>
            <a:off x="576000" y="1080000"/>
            <a:ext cx="5760000" cy="108000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r>
              <a:rPr lang="en-US" sz="7600" b="1">
                <a:solidFill>
                  <a:srgbClr val="FFFFFF"/>
                </a:solidFill>
              </a:rPr>
              <a:t>Digital</a:t>
            </a:r>
          </a:p>
        </p:txBody>
      </p:sp>
      <p:sp>
        <p:nvSpPr>
          <p:cNvPr id="8" name="TextBox 8"/>
          <p:cNvSpPr/>
          <p:nvPr/>
        </p:nvSpPr>
        <p:spPr>
          <a:xfrm>
            <a:off x="576000" y="2160000"/>
            <a:ext cx="5760000" cy="108000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r>
              <a:rPr lang="en-US" sz="7600" b="1">
                <a:solidFill>
                  <a:srgbClr val="FFFFFF"/>
                </a:solidFill>
              </a:rPr>
              <a:t>Streaming</a:t>
            </a:r>
          </a:p>
        </p:txBody>
      </p:sp>
      <p:sp>
        <p:nvSpPr>
          <p:cNvPr id="9" name="TextBox 9"/>
          <p:cNvSpPr/>
          <p:nvPr/>
        </p:nvSpPr>
        <p:spPr>
          <a:xfrm>
            <a:off x="576000" y="3240000"/>
            <a:ext cx="5760000" cy="108000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r>
              <a:rPr lang="en-US" sz="7600" b="1">
                <a:solidFill>
                  <a:srgbClr val="FFFFFF"/>
                </a:solidFill>
              </a:rPr>
              <a:t>Agency</a:t>
            </a:r>
          </a:p>
        </p:txBody>
      </p:sp>
      <p:sp>
        <p:nvSpPr>
          <p:cNvPr id="10" name="TextBox 10"/>
          <p:cNvSpPr/>
          <p:nvPr/>
        </p:nvSpPr>
        <p:spPr>
          <a:xfrm>
            <a:off x="576000" y="4464000"/>
            <a:ext cx="5400000" cy="72000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>
              <a:lnSpc>
                <a:spcPct val="150000"/>
              </a:lnSpc>
            </a:pPr>
            <a:r>
              <a:rPr lang="en-US" sz="1050">
                <a:solidFill>
                  <a:srgbClr val="6A7888"/>
                </a:solidFill>
              </a:rPr>
              <a:t>We help brands grow through digital innovation,</a:t>
            </a:r>
          </a:p>
          <a:p>
            <a:pPr>
              <a:lnSpc>
                <a:spcPct val="150000"/>
              </a:lnSpc>
            </a:pPr>
            <a:r>
              <a:rPr lang="en-US" sz="1050">
                <a:solidFill>
                  <a:srgbClr val="6A7888"/>
                </a:solidFill>
              </a:rPr>
              <a:t>creative content and data-driven strategy.</a:t>
            </a:r>
          </a:p>
        </p:txBody>
      </p:sp>
      <p:sp>
        <p:nvSpPr>
          <p:cNvPr id="11" name="!!cta-btn"/>
          <p:cNvSpPr/>
          <p:nvPr/>
        </p:nvSpPr>
        <p:spPr>
          <a:xfrm>
            <a:off x="576000" y="5400000"/>
            <a:ext cx="1980000" cy="468000"/>
          </a:xfrm>
          <a:prstGeom prst="roundRect">
            <a:avLst/>
          </a:prstGeom>
          <a:solidFill>
            <a:srgbClr val="C4FF00"/>
          </a:solidFill>
          <a:ln>
            <a:noFill/>
          </a:ln>
        </p:spPr>
        <p:txBody>
          <a:bodyPr anchor="ctr"/>
          <a:lstStyle/>
          <a:p>
            <a:pPr algn="ctr"/>
            <a:r>
              <a:rPr lang="en-US" sz="1050" b="1">
                <a:solidFill>
                  <a:srgbClr val="0D0E11"/>
                </a:solidFill>
              </a:rPr>
              <a:t>Submit  →</a:t>
            </a:r>
          </a:p>
        </p:txBody>
      </p:sp>
      <p:cxnSp>
        <p:nvCxnSpPr>
          <p:cNvPr id="14" name="Connector 14"/>
          <p:cNvCxnSpPr/>
          <p:nvPr/>
        </p:nvCxnSpPr>
        <p:spPr>
          <a:xfrm>
            <a:off x="576000" y="6300000"/>
            <a:ext cx="4320000" cy="0"/>
          </a:xfrm>
          <a:prstGeom prst="straightConnector1">
            <a:avLst/>
          </a:prstGeom>
          <a:ln w="6350">
            <a:solidFill>
              <a:srgbClr val="3C404C"/>
            </a:solidFill>
          </a:ln>
        </p:spPr>
      </p:cxnSp>
      <p:sp>
        <p:nvSpPr>
          <p:cNvPr id="15" name="TextBox 15"/>
          <p:cNvSpPr/>
          <p:nvPr/>
        </p:nvSpPr>
        <p:spPr>
          <a:xfrm>
            <a:off x="576000" y="6372000"/>
            <a:ext cx="3600000" cy="23400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r>
              <a:rPr lang="en-US" sz="1000" b="1">
                <a:solidFill>
                  <a:srgbClr val="FFFFFF"/>
                </a:solidFill>
              </a:rPr>
              <a:t>Adrian Jonathon</a:t>
            </a:r>
          </a:p>
        </p:txBody>
      </p:sp>
      <p:sp>
        <p:nvSpPr>
          <p:cNvPr id="16" name="TextBox 16"/>
          <p:cNvSpPr/>
          <p:nvPr/>
        </p:nvSpPr>
        <p:spPr>
          <a:xfrm>
            <a:off x="576000" y="6606000"/>
            <a:ext cx="5040000" cy="21600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r>
              <a:rPr lang="en-US" sz="850">
                <a:solidFill>
                  <a:srgbClr val="6A7888"/>
                </a:solidFill>
              </a:rPr>
              <a:t>Creative Director  ·  Digital Agency  ·  Since 2018</a:t>
            </a:r>
          </a:p>
        </p:txBody>
      </p:sp>
    </p:spTree>
  </p:cSld>
</p:sld>
</file>

<file path=ppt/slides/slide2.xml><?xml version="1.0" encoding="utf-8"?>
<p:sld xmlns:a="http://schemas.openxmlformats.org/drawingml/2006/main" xmlns:p159="http://schemas.microsoft.com/office/powerpoint/2015/09/main" xmlns:mc="http://schemas.openxmlformats.org/markup-compatibility/2006" xmlns:p14="http://schemas.microsoft.com/office/powerpoint/2010/main" xmlns:p="http://schemas.openxmlformats.org/presentationml/2006/main" mc:Ignorable="p159">
  <p:cSld>
    <p:bg>
      <p:bgPr>
        <a:solidFill xmlns:a="http://schemas.openxmlformats.org/drawingml/2006/main">
          <a:srgbClr val="0D0E11"/>
        </a:solidFill>
      </p:bgPr>
    </p:bg>
    <p:spTree>
      <p:nvGrpSpPr>
        <p:cNvPr id="1" name=""/>
        <p:cNvGrpSpPr/>
        <p:nvPr/>
      </p:nvGrpSpPr>
      <p:grpSpPr/>
      <p:sp>
        <p:nvSpPr>
          <p:cNvPr id="2" name="!!circ-a"/>
          <p:cNvSpPr/>
          <p:nvPr/>
        </p:nvSpPr>
        <p:spPr>
          <a:xfrm>
            <a:off x="540000" y="1080000"/>
            <a:ext cx="5400000" cy="5400000"/>
          </a:xfrm>
          <a:prstGeom prst="ellipse">
            <a:avLst/>
          </a:prstGeom>
          <a:solidFill>
            <a:srgbClr val="22252E"/>
          </a:solidFill>
          <a:ln>
            <a:noFill/>
          </a:ln>
        </p:spPr>
        <p:txBody>
          <a:bodyPr anchor="ctr"/>
          <a:lstStyle/>
          <a:p>
            <a:pPr algn="ctr"/>
            <a:r>
              <a:rPr lang="en-US" sz="1100">
                <a:solidFill>
                  <a:srgbClr val="FFFFFF"/>
                </a:solidFill>
              </a:rPr>
              <a:t/>
            </a:r>
          </a:p>
        </p:txBody>
      </p:sp>
      <p:sp>
        <p:nvSpPr>
          <p:cNvPr id="3" name="TextBox 3"/>
          <p:cNvSpPr/>
          <p:nvPr/>
        </p:nvSpPr>
        <p:spPr>
          <a:xfrm>
            <a:off x="720000" y="1260000"/>
            <a:ext cx="5040000" cy="5040000"/>
          </a:xfrm>
          <a:prstGeom prst="ellipse">
            <a:avLst/>
          </a:prstGeom>
          <a:noFill/>
          <a:ln w="12700">
            <a:solidFill>
              <a:srgbClr val="C4FF00">
                <a:alpha val="25000"/>
              </a:srgbClr>
            </a:solidFill>
          </a:ln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4" name="!!left-bar"/>
          <p:cNvSpPr/>
          <p:nvPr/>
        </p:nvSpPr>
        <p:spPr>
          <a:xfrm>
            <a:off x="234000" y="2700000"/>
            <a:ext cx="64800" cy="1620000"/>
          </a:xfrm>
          <a:prstGeom prst="rect">
            <a:avLst/>
          </a:prstGeom>
          <a:solidFill>
            <a:srgbClr val="C4FF00"/>
          </a:solidFill>
          <a:ln>
            <a:noFill/>
          </a:ln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5" name="TextBox 5"/>
          <p:cNvSpPr/>
          <p:nvPr/>
        </p:nvSpPr>
        <p:spPr>
          <a:xfrm>
            <a:off x="11448000" y="180000"/>
            <a:ext cx="648000" cy="25200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algn="r"/>
            <a:r>
              <a:rPr lang="en-US" sz="900">
                <a:solidFill>
                  <a:srgbClr val="6A7888"/>
                </a:solidFill>
              </a:rPr>
              <a:t>02</a:t>
            </a:r>
          </a:p>
        </p:txBody>
      </p:sp>
      <p:sp>
        <p:nvSpPr>
          <p:cNvPr id="6" name="!!accent-dot"/>
          <p:cNvSpPr/>
          <p:nvPr/>
        </p:nvSpPr>
        <p:spPr>
          <a:xfrm>
            <a:off x="576000" y="540000"/>
            <a:ext cx="180000" cy="180000"/>
          </a:xfrm>
          <a:prstGeom prst="ellipse">
            <a:avLst/>
          </a:prstGeom>
          <a:solidFill>
            <a:srgbClr val="C4FF00"/>
          </a:solidFill>
          <a:ln>
            <a:noFill/>
          </a:ln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7" name="TextBox 7"/>
          <p:cNvSpPr/>
          <p:nvPr/>
        </p:nvSpPr>
        <p:spPr>
          <a:xfrm>
            <a:off x="720000" y="1620000"/>
            <a:ext cx="6120000" cy="180000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r>
              <a:rPr lang="en-US" sz="8200" b="1">
                <a:solidFill>
                  <a:srgbClr val="FFFFFF"/>
                </a:solidFill>
              </a:rPr>
              <a:t>Content.</a:t>
            </a:r>
          </a:p>
        </p:txBody>
      </p:sp>
      <p:sp>
        <p:nvSpPr>
          <p:cNvPr id="8" name="TextBox 8"/>
          <p:cNvSpPr/>
          <p:nvPr/>
        </p:nvSpPr>
        <p:spPr>
          <a:xfrm>
            <a:off x="7020000" y="1728000"/>
            <a:ext cx="162000" cy="162000"/>
          </a:xfrm>
          <a:prstGeom prst="ellipse">
            <a:avLst/>
          </a:prstGeom>
          <a:solidFill>
            <a:srgbClr val="C4FF00"/>
          </a:solidFill>
          <a:ln>
            <a:noFill/>
          </a:ln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9" name="TextBox 9"/>
          <p:cNvSpPr/>
          <p:nvPr/>
        </p:nvSpPr>
        <p:spPr>
          <a:xfrm>
            <a:off x="7308000" y="1638000"/>
            <a:ext cx="720000" cy="36000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r>
              <a:rPr lang="en-US" sz="800">
                <a:solidFill>
                  <a:srgbClr val="6A7888"/>
                </a:solidFill>
              </a:rPr>
              <a:t>01</a:t>
            </a:r>
          </a:p>
        </p:txBody>
      </p:sp>
      <p:sp>
        <p:nvSpPr>
          <p:cNvPr id="10" name="TextBox 10"/>
          <p:cNvSpPr/>
          <p:nvPr/>
        </p:nvSpPr>
        <p:spPr>
          <a:xfrm>
            <a:off x="8100000" y="1638000"/>
            <a:ext cx="3960000" cy="36000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r>
              <a:rPr lang="en-US" sz="1800">
                <a:solidFill>
                  <a:srgbClr val="FFFFFF"/>
                </a:solidFill>
              </a:rPr>
              <a:t>The Incredible</a:t>
            </a:r>
          </a:p>
        </p:txBody>
      </p:sp>
      <p:sp>
        <p:nvSpPr>
          <p:cNvPr id="11" name="TextBox 11"/>
          <p:cNvSpPr/>
          <p:nvPr/>
        </p:nvSpPr>
        <p:spPr>
          <a:xfrm>
            <a:off x="7020000" y="2376000"/>
            <a:ext cx="162000" cy="162000"/>
          </a:xfrm>
          <a:prstGeom prst="ellipse">
            <a:avLst/>
          </a:prstGeom>
          <a:solidFill>
            <a:srgbClr val="3C404C"/>
          </a:solidFill>
          <a:ln>
            <a:noFill/>
          </a:ln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12" name="TextBox 12"/>
          <p:cNvSpPr/>
          <p:nvPr/>
        </p:nvSpPr>
        <p:spPr>
          <a:xfrm>
            <a:off x="7308000" y="2286000"/>
            <a:ext cx="720000" cy="36000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r>
              <a:rPr lang="en-US" sz="800">
                <a:solidFill>
                  <a:srgbClr val="6A7888"/>
                </a:solidFill>
              </a:rPr>
              <a:t>02</a:t>
            </a:r>
          </a:p>
        </p:txBody>
      </p:sp>
      <p:sp>
        <p:nvSpPr>
          <p:cNvPr id="13" name="TextBox 13"/>
          <p:cNvSpPr/>
          <p:nvPr/>
        </p:nvSpPr>
        <p:spPr>
          <a:xfrm>
            <a:off x="8100000" y="2286000"/>
            <a:ext cx="3960000" cy="36000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r>
              <a:rPr lang="en-US" sz="1800">
                <a:solidFill>
                  <a:srgbClr val="6A7888"/>
                </a:solidFill>
              </a:rPr>
              <a:t>Agency Summary</a:t>
            </a:r>
          </a:p>
        </p:txBody>
      </p:sp>
      <p:sp>
        <p:nvSpPr>
          <p:cNvPr id="14" name="TextBox 14"/>
          <p:cNvSpPr/>
          <p:nvPr/>
        </p:nvSpPr>
        <p:spPr>
          <a:xfrm>
            <a:off x="7020000" y="3024000"/>
            <a:ext cx="162000" cy="162000"/>
          </a:xfrm>
          <a:prstGeom prst="ellipse">
            <a:avLst/>
          </a:prstGeom>
          <a:solidFill>
            <a:srgbClr val="3C404C"/>
          </a:solidFill>
          <a:ln>
            <a:noFill/>
          </a:ln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15" name="TextBox 15"/>
          <p:cNvSpPr/>
          <p:nvPr/>
        </p:nvSpPr>
        <p:spPr>
          <a:xfrm>
            <a:off x="7308000" y="2934000"/>
            <a:ext cx="720000" cy="36000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r>
              <a:rPr lang="en-US" sz="800">
                <a:solidFill>
                  <a:srgbClr val="6A7888"/>
                </a:solidFill>
              </a:rPr>
              <a:t>03</a:t>
            </a:r>
          </a:p>
        </p:txBody>
      </p:sp>
      <p:sp>
        <p:nvSpPr>
          <p:cNvPr id="16" name="TextBox 16"/>
          <p:cNvSpPr/>
          <p:nvPr/>
        </p:nvSpPr>
        <p:spPr>
          <a:xfrm>
            <a:off x="8100000" y="2934000"/>
            <a:ext cx="3960000" cy="36000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r>
              <a:rPr lang="en-US" sz="1800">
                <a:solidFill>
                  <a:srgbClr val="6A7888"/>
                </a:solidFill>
              </a:rPr>
              <a:t>Digital Creative</a:t>
            </a:r>
          </a:p>
        </p:txBody>
      </p:sp>
      <p:sp>
        <p:nvSpPr>
          <p:cNvPr id="17" name="TextBox 17"/>
          <p:cNvSpPr/>
          <p:nvPr/>
        </p:nvSpPr>
        <p:spPr>
          <a:xfrm>
            <a:off x="7020000" y="3672000"/>
            <a:ext cx="162000" cy="162000"/>
          </a:xfrm>
          <a:prstGeom prst="ellipse">
            <a:avLst/>
          </a:prstGeom>
          <a:solidFill>
            <a:srgbClr val="3C404C"/>
          </a:solidFill>
          <a:ln>
            <a:noFill/>
          </a:ln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18" name="TextBox 18"/>
          <p:cNvSpPr/>
          <p:nvPr/>
        </p:nvSpPr>
        <p:spPr>
          <a:xfrm>
            <a:off x="7308000" y="3582000"/>
            <a:ext cx="720000" cy="36000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r>
              <a:rPr lang="en-US" sz="800">
                <a:solidFill>
                  <a:srgbClr val="6A7888"/>
                </a:solidFill>
              </a:rPr>
              <a:t>04</a:t>
            </a:r>
          </a:p>
        </p:txBody>
      </p:sp>
      <p:sp>
        <p:nvSpPr>
          <p:cNvPr id="19" name="TextBox 19"/>
          <p:cNvSpPr/>
          <p:nvPr/>
        </p:nvSpPr>
        <p:spPr>
          <a:xfrm>
            <a:off x="8100000" y="3582000"/>
            <a:ext cx="3960000" cy="36000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r>
              <a:rPr lang="en-US" sz="1800">
                <a:solidFill>
                  <a:srgbClr val="6A7888"/>
                </a:solidFill>
              </a:rPr>
              <a:t>Marketplace</a:t>
            </a:r>
          </a:p>
        </p:txBody>
      </p:sp>
      <p:sp>
        <p:nvSpPr>
          <p:cNvPr id="20" name="TextBox 20"/>
          <p:cNvSpPr/>
          <p:nvPr/>
        </p:nvSpPr>
        <p:spPr>
          <a:xfrm>
            <a:off x="7020000" y="4320000"/>
            <a:ext cx="162000" cy="162000"/>
          </a:xfrm>
          <a:prstGeom prst="ellipse">
            <a:avLst/>
          </a:prstGeom>
          <a:solidFill>
            <a:srgbClr val="3C404C"/>
          </a:solidFill>
          <a:ln>
            <a:noFill/>
          </a:ln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21" name="TextBox 21"/>
          <p:cNvSpPr/>
          <p:nvPr/>
        </p:nvSpPr>
        <p:spPr>
          <a:xfrm>
            <a:off x="7308000" y="4230000"/>
            <a:ext cx="720000" cy="36000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r>
              <a:rPr lang="en-US" sz="800">
                <a:solidFill>
                  <a:srgbClr val="6A7888"/>
                </a:solidFill>
              </a:rPr>
              <a:t>05</a:t>
            </a:r>
          </a:p>
        </p:txBody>
      </p:sp>
      <p:sp>
        <p:nvSpPr>
          <p:cNvPr id="22" name="TextBox 22"/>
          <p:cNvSpPr/>
          <p:nvPr/>
        </p:nvSpPr>
        <p:spPr>
          <a:xfrm>
            <a:off x="8100000" y="4230000"/>
            <a:ext cx="3960000" cy="36000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r>
              <a:rPr lang="en-US" sz="1800">
                <a:solidFill>
                  <a:srgbClr val="6A7888"/>
                </a:solidFill>
              </a:rPr>
              <a:t>Contact</a:t>
            </a:r>
          </a:p>
        </p:txBody>
      </p:sp>
    </p:spTree>
  </p:cSld>
  <mc:AlternateContent>
    <mc:Choice Requires="p159">
      <p:transition xmlns:p159="http://schemas.microsoft.com/office/powerpoint/2015/09/main">
        <p159:morph option="byObject"/>
      </p:transition>
    </mc:Choice>
    <mc:Fallback>
      <p:transition>
        <p:fade/>
      </p:transition>
    </mc:Fallback>
  </mc:AlternateContent>
</p:sld>
</file>

<file path=ppt/slides/slide3.xml><?xml version="1.0" encoding="utf-8"?>
<p:sld xmlns:a="http://schemas.openxmlformats.org/drawingml/2006/main" xmlns:p159="http://schemas.microsoft.com/office/powerpoint/2015/09/main" xmlns:mc="http://schemas.openxmlformats.org/markup-compatibility/2006" xmlns:p14="http://schemas.microsoft.com/office/powerpoint/2010/main" xmlns:p="http://schemas.openxmlformats.org/presentationml/2006/main" mc:Ignorable="p159">
  <p:cSld>
    <p:bg>
      <p:bgPr>
        <a:solidFill xmlns:a="http://schemas.openxmlformats.org/drawingml/2006/main">
          <a:srgbClr val="0D0E11"/>
        </a:solidFill>
      </p:bgPr>
    </p:bg>
    <p:spTree>
      <p:nvGrpSpPr>
        <p:cNvPr id="1" name=""/>
        <p:cNvGrpSpPr/>
        <p:nvPr/>
      </p:nvGrpSpPr>
      <p:grpSpPr/>
      <p:sp>
        <p:nvSpPr>
          <p:cNvPr id="2" name="!!left-bar"/>
          <p:cNvSpPr/>
          <p:nvPr/>
        </p:nvSpPr>
        <p:spPr>
          <a:xfrm>
            <a:off x="234000" y="1980000"/>
            <a:ext cx="64800" cy="1800000"/>
          </a:xfrm>
          <a:prstGeom prst="rect">
            <a:avLst/>
          </a:prstGeom>
          <a:solidFill>
            <a:srgbClr val="C4FF00"/>
          </a:solidFill>
          <a:ln>
            <a:noFill/>
          </a:ln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3" name="TextBox 3"/>
          <p:cNvSpPr/>
          <p:nvPr/>
        </p:nvSpPr>
        <p:spPr>
          <a:xfrm>
            <a:off x="11448000" y="180000"/>
            <a:ext cx="648000" cy="25200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algn="r"/>
            <a:r>
              <a:rPr lang="en-US" sz="900">
                <a:solidFill>
                  <a:srgbClr val="6A7888"/>
                </a:solidFill>
              </a:rPr>
              <a:t>03</a:t>
            </a:r>
          </a:p>
        </p:txBody>
      </p:sp>
      <p:sp>
        <p:nvSpPr>
          <p:cNvPr id="4" name="!!accent-dot"/>
          <p:cNvSpPr/>
          <p:nvPr/>
        </p:nvSpPr>
        <p:spPr>
          <a:xfrm>
            <a:off x="576000" y="540000"/>
            <a:ext cx="180000" cy="180000"/>
          </a:xfrm>
          <a:prstGeom prst="ellipse">
            <a:avLst/>
          </a:prstGeom>
          <a:solidFill>
            <a:srgbClr val="C4FF00"/>
          </a:solidFill>
          <a:ln>
            <a:noFill/>
          </a:ln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5" name="!!circ-a"/>
          <p:cNvSpPr/>
          <p:nvPr/>
        </p:nvSpPr>
        <p:spPr>
          <a:xfrm>
            <a:off x="360000" y="900000"/>
            <a:ext cx="4500000" cy="4500000"/>
          </a:xfrm>
          <a:prstGeom prst="ellipse">
            <a:avLst/>
          </a:prstGeom>
          <a:solidFill>
            <a:srgbClr val="22252E"/>
          </a:solidFill>
          <a:ln>
            <a:noFill/>
          </a:ln>
        </p:spPr>
        <p:txBody>
          <a:bodyPr anchor="ctr"/>
          <a:lstStyle/>
          <a:p>
            <a:pPr algn="ctr"/>
            <a:r>
              <a:rPr lang="en-US" sz="1100">
                <a:solidFill>
                  <a:srgbClr val="FFFFFF"/>
                </a:solidFill>
              </a:rPr>
              <a:t>[ Portrait ]</a:t>
            </a:r>
          </a:p>
        </p:txBody>
      </p:sp>
      <p:sp>
        <p:nvSpPr>
          <p:cNvPr id="6" name="!!circ-b"/>
          <p:cNvSpPr/>
          <p:nvPr/>
        </p:nvSpPr>
        <p:spPr>
          <a:xfrm>
            <a:off x="2700000" y="1800000"/>
            <a:ext cx="3420000" cy="3420000"/>
          </a:xfrm>
          <a:prstGeom prst="ellipse">
            <a:avLst/>
          </a:prstGeom>
          <a:solidFill>
            <a:srgbClr val="4A5560"/>
          </a:solidFill>
          <a:ln w="38100">
            <a:solidFill>
              <a:srgbClr val="C4FF00"/>
            </a:solidFill>
          </a:ln>
        </p:spPr>
        <p:txBody>
          <a:bodyPr anchor="ctr"/>
          <a:lstStyle/>
          <a:p>
            <a:pPr algn="ctr"/>
            <a:r>
              <a:rPr lang="en-US" sz="1100">
                <a:solidFill>
                  <a:srgbClr val="FFFFFF"/>
                </a:solidFill>
              </a:rPr>
              <a:t>[ Image ]</a:t>
            </a:r>
          </a:p>
        </p:txBody>
      </p:sp>
      <p:sp>
        <p:nvSpPr>
          <p:cNvPr id="7" name="!!circ-c"/>
          <p:cNvSpPr/>
          <p:nvPr/>
        </p:nvSpPr>
        <p:spPr>
          <a:xfrm>
            <a:off x="3420000" y="540000"/>
            <a:ext cx="1440000" cy="1440000"/>
          </a:xfrm>
          <a:prstGeom prst="ellipse">
            <a:avLst/>
          </a:prstGeom>
          <a:solidFill>
            <a:srgbClr val="8AAF00"/>
          </a:solidFill>
          <a:ln>
            <a:noFill/>
          </a:ln>
        </p:spPr>
        <p:txBody>
          <a:bodyPr anchor="ctr"/>
          <a:lstStyle/>
          <a:p>
            <a:pPr algn="ctr"/>
            <a:r>
              <a:rPr lang="en-US" sz="1100">
                <a:solidFill>
                  <a:srgbClr val="FFFFFF"/>
                </a:solidFill>
              </a:rPr>
              <a:t/>
            </a:r>
          </a:p>
        </p:txBody>
      </p:sp>
      <p:sp>
        <p:nvSpPr>
          <p:cNvPr id="8" name="TextBox 8"/>
          <p:cNvSpPr/>
          <p:nvPr/>
        </p:nvSpPr>
        <p:spPr>
          <a:xfrm>
            <a:off x="3960000" y="900000"/>
            <a:ext cx="360000" cy="360000"/>
          </a:xfrm>
          <a:prstGeom prst="ellipse">
            <a:avLst/>
          </a:prstGeom>
          <a:solidFill>
            <a:srgbClr val="C4FF00"/>
          </a:solidFill>
          <a:ln>
            <a:noFill/>
          </a:ln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9" name="TextBox 9"/>
          <p:cNvSpPr/>
          <p:nvPr/>
        </p:nvSpPr>
        <p:spPr>
          <a:xfrm>
            <a:off x="6300000" y="1620000"/>
            <a:ext cx="5580000" cy="216000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>
              <a:lnSpc>
                <a:spcPct val="105000"/>
              </a:lnSpc>
            </a:pPr>
            <a:r>
              <a:rPr lang="en-US" sz="5800" b="1">
                <a:solidFill>
                  <a:srgbClr val="FFFFFF"/>
                </a:solidFill>
              </a:rPr>
              <a:t>Introduction.</a:t>
            </a:r>
          </a:p>
        </p:txBody>
      </p:sp>
      <p:sp>
        <p:nvSpPr>
          <p:cNvPr id="10" name="TextBox 10"/>
          <p:cNvSpPr/>
          <p:nvPr/>
        </p:nvSpPr>
        <p:spPr>
          <a:xfrm>
            <a:off x="6300000" y="3960000"/>
            <a:ext cx="1980000" cy="270000"/>
          </a:xfrm>
          <a:prstGeom prst="roundRect">
            <a:avLst/>
          </a:prstGeom>
          <a:solidFill>
            <a:srgbClr val="C4FF00"/>
          </a:solidFill>
          <a:ln>
            <a:noFill/>
          </a:ln>
        </p:spPr>
        <p:txBody>
          <a:bodyPr anchor="ctr"/>
          <a:lstStyle/>
          <a:p>
            <a:pPr algn="ctr"/>
            <a:r>
              <a:rPr lang="en-US" sz="850" b="1">
                <a:solidFill>
                  <a:srgbClr val="0D0E11"/>
                </a:solidFill>
              </a:rPr>
              <a:t>Creative Director</a:t>
            </a:r>
          </a:p>
        </p:txBody>
      </p:sp>
      <p:sp>
        <p:nvSpPr>
          <p:cNvPr id="11" name="TextBox 11"/>
          <p:cNvSpPr/>
          <p:nvPr/>
        </p:nvSpPr>
        <p:spPr>
          <a:xfrm>
            <a:off x="6300000" y="4392000"/>
            <a:ext cx="5400000" cy="43200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r>
              <a:rPr lang="en-US" sz="2000" b="1">
                <a:solidFill>
                  <a:srgbClr val="FFFFFF"/>
                </a:solidFill>
              </a:rPr>
              <a:t>Adrian Jonathon</a:t>
            </a:r>
          </a:p>
        </p:txBody>
      </p:sp>
      <p:sp>
        <p:nvSpPr>
          <p:cNvPr id="12" name="TextBox 12"/>
          <p:cNvSpPr/>
          <p:nvPr/>
        </p:nvSpPr>
        <p:spPr>
          <a:xfrm>
            <a:off x="6300000" y="4896000"/>
            <a:ext cx="5580000" cy="126000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>
              <a:lnSpc>
                <a:spcPct val="155000"/>
              </a:lnSpc>
            </a:pPr>
            <a:r>
              <a:rPr lang="en-US" sz="1050">
                <a:solidFill>
                  <a:srgbClr val="6A7888"/>
                </a:solidFill>
              </a:rPr>
              <a:t>A visionary creative director with 10+ years of experience</a:t>
            </a:r>
          </a:p>
          <a:p>
            <a:pPr>
              <a:lnSpc>
                <a:spcPct val="155000"/>
              </a:lnSpc>
            </a:pPr>
            <a:r>
              <a:rPr lang="en-US" sz="1050">
                <a:solidFill>
                  <a:srgbClr val="6A7888"/>
                </a:solidFill>
              </a:rPr>
              <a:t>in digital media, brand strategy and creative production.</a:t>
            </a:r>
          </a:p>
          <a:p>
            <a:pPr>
              <a:lnSpc>
                <a:spcPct val="155000"/>
              </a:lnSpc>
            </a:pPr>
            <a:r>
              <a:rPr lang="en-US" sz="1050">
                <a:solidFill>
                  <a:srgbClr val="6A7888"/>
                </a:solidFill>
              </a:rPr>
              <a:t>Passionate about blending technology with human storytelling.</a:t>
            </a:r>
          </a:p>
        </p:txBody>
      </p:sp>
      <p:cxnSp>
        <p:nvCxnSpPr>
          <p:cNvPr id="15" name="Connector 15"/>
          <p:cNvCxnSpPr/>
          <p:nvPr/>
        </p:nvCxnSpPr>
        <p:spPr>
          <a:xfrm>
            <a:off x="6300000" y="6300000"/>
            <a:ext cx="5400000" cy="0"/>
          </a:xfrm>
          <a:prstGeom prst="straightConnector1">
            <a:avLst/>
          </a:prstGeom>
          <a:ln w="6350">
            <a:solidFill>
              <a:srgbClr val="3C404C"/>
            </a:solidFill>
          </a:ln>
        </p:spPr>
      </p:cxnSp>
      <p:sp>
        <p:nvSpPr>
          <p:cNvPr id="16" name="TextBox 16"/>
          <p:cNvSpPr/>
          <p:nvPr/>
        </p:nvSpPr>
        <p:spPr>
          <a:xfrm>
            <a:off x="6300000" y="6372000"/>
            <a:ext cx="5400000" cy="32400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r>
              <a:rPr lang="en-US" sz="900">
                <a:solidFill>
                  <a:srgbClr val="6A7888"/>
                </a:solidFill>
              </a:rPr>
              <a:t>200+ Projects  ·  50+ Clients  ·  15 Awards</a:t>
            </a:r>
          </a:p>
        </p:txBody>
      </p:sp>
    </p:spTree>
  </p:cSld>
  <mc:AlternateContent>
    <mc:Choice Requires="p159">
      <p:transition xmlns:p159="http://schemas.microsoft.com/office/powerpoint/2015/09/main">
        <p159:morph option="byObject"/>
      </p:transition>
    </mc:Choice>
    <mc:Fallback>
      <p:transition>
        <p:fade/>
      </p:transition>
    </mc:Fallback>
  </mc:AlternateContent>
</p:sld>
</file>

<file path=ppt/slides/slide4.xml><?xml version="1.0" encoding="utf-8"?>
<p:sld xmlns:a="http://schemas.openxmlformats.org/drawingml/2006/main" xmlns:p159="http://schemas.microsoft.com/office/powerpoint/2015/09/main" xmlns:mc="http://schemas.openxmlformats.org/markup-compatibility/2006" xmlns:p14="http://schemas.microsoft.com/office/powerpoint/2010/main" xmlns:p="http://schemas.openxmlformats.org/presentationml/2006/main" mc:Ignorable="p159">
  <p:cSld>
    <p:bg>
      <p:bgPr>
        <a:solidFill xmlns:a="http://schemas.openxmlformats.org/drawingml/2006/main">
          <a:srgbClr val="0D0E11"/>
        </a:solidFill>
      </p:bgPr>
    </p:bg>
    <p:spTree>
      <p:nvGrpSpPr>
        <p:cNvPr id="1" name=""/>
        <p:cNvGrpSpPr/>
        <p:nvPr/>
      </p:nvGrpSpPr>
      <p:grpSpPr/>
      <p:sp>
        <p:nvSpPr>
          <p:cNvPr id="2" name="!!left-bar"/>
          <p:cNvSpPr/>
          <p:nvPr/>
        </p:nvSpPr>
        <p:spPr>
          <a:xfrm>
            <a:off x="234000" y="1440000"/>
            <a:ext cx="64800" cy="2880000"/>
          </a:xfrm>
          <a:prstGeom prst="rect">
            <a:avLst/>
          </a:prstGeom>
          <a:solidFill>
            <a:srgbClr val="C4FF00"/>
          </a:solidFill>
          <a:ln>
            <a:noFill/>
          </a:ln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3" name="TextBox 3"/>
          <p:cNvSpPr/>
          <p:nvPr/>
        </p:nvSpPr>
        <p:spPr>
          <a:xfrm>
            <a:off x="11448000" y="180000"/>
            <a:ext cx="648000" cy="25200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algn="r"/>
            <a:r>
              <a:rPr lang="en-US" sz="900">
                <a:solidFill>
                  <a:srgbClr val="6A7888"/>
                </a:solidFill>
              </a:rPr>
              <a:t>04</a:t>
            </a:r>
          </a:p>
        </p:txBody>
      </p:sp>
      <p:sp>
        <p:nvSpPr>
          <p:cNvPr id="4" name="!!accent-dot"/>
          <p:cNvSpPr/>
          <p:nvPr/>
        </p:nvSpPr>
        <p:spPr>
          <a:xfrm>
            <a:off x="576000" y="540000"/>
            <a:ext cx="180000" cy="180000"/>
          </a:xfrm>
          <a:prstGeom prst="ellipse">
            <a:avLst/>
          </a:prstGeom>
          <a:solidFill>
            <a:srgbClr val="C4FF00"/>
          </a:solidFill>
          <a:ln>
            <a:noFill/>
          </a:ln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5" name="!!circ-a"/>
          <p:cNvSpPr/>
          <p:nvPr/>
        </p:nvSpPr>
        <p:spPr>
          <a:xfrm>
            <a:off x="6840000" y="1440000"/>
            <a:ext cx="4860000" cy="4860000"/>
          </a:xfrm>
          <a:prstGeom prst="ellipse">
            <a:avLst/>
          </a:prstGeom>
          <a:solidFill>
            <a:srgbClr val="171A20"/>
          </a:solidFill>
          <a:ln>
            <a:noFill/>
          </a:ln>
        </p:spPr>
        <p:txBody>
          <a:bodyPr anchor="ctr"/>
          <a:lstStyle/>
          <a:p>
            <a:pPr algn="ctr"/>
            <a:r>
              <a:rPr lang="en-US" sz="1100">
                <a:solidFill>
                  <a:srgbClr val="FFFFFF"/>
                </a:solidFill>
              </a:rPr>
              <a:t/>
            </a:r>
          </a:p>
        </p:txBody>
      </p:sp>
      <p:sp>
        <p:nvSpPr>
          <p:cNvPr id="6" name="TextBox 6"/>
          <p:cNvSpPr/>
          <p:nvPr/>
        </p:nvSpPr>
        <p:spPr>
          <a:xfrm>
            <a:off x="576000" y="720000"/>
            <a:ext cx="5760000" cy="198000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>
              <a:lnSpc>
                <a:spcPct val="108000"/>
              </a:lnSpc>
            </a:pPr>
            <a:r>
              <a:rPr lang="en-US" sz="5200" b="1">
                <a:solidFill>
                  <a:srgbClr val="FFFFFF"/>
                </a:solidFill>
              </a:rPr>
              <a:t>Innovation Marketing</a:t>
            </a:r>
          </a:p>
          <a:p>
            <a:pPr>
              <a:lnSpc>
                <a:spcPct val="108000"/>
              </a:lnSpc>
            </a:pPr>
            <a:r>
              <a:rPr lang="en-US" sz="5200" b="1">
                <a:solidFill>
                  <a:srgbClr val="FFFFFF"/>
                </a:solidFill>
              </a:rPr>
              <a:t>Solution.</a:t>
            </a:r>
          </a:p>
        </p:txBody>
      </p:sp>
      <p:sp>
        <p:nvSpPr>
          <p:cNvPr id="7" name="TextBox 7"/>
          <p:cNvSpPr/>
          <p:nvPr/>
        </p:nvSpPr>
        <p:spPr>
          <a:xfrm>
            <a:off x="576000" y="2988000"/>
            <a:ext cx="2340000" cy="900000"/>
          </a:xfrm>
          <a:prstGeom prst="roundRect">
            <a:avLst/>
          </a:prstGeom>
          <a:solidFill>
            <a:srgbClr val="C4FF00"/>
          </a:solidFill>
          <a:ln>
            <a:noFill/>
          </a:ln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8" name="TextBox 8"/>
          <p:cNvSpPr/>
          <p:nvPr/>
        </p:nvSpPr>
        <p:spPr>
          <a:xfrm>
            <a:off x="576000" y="2988000"/>
            <a:ext cx="2340000" cy="90000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pPr algn="ctr"/>
            <a:r>
              <a:rPr lang="en-US" sz="5200" b="1">
                <a:solidFill>
                  <a:srgbClr val="0D0E11"/>
                </a:solidFill>
              </a:rPr>
              <a:t>$37M</a:t>
            </a:r>
          </a:p>
        </p:txBody>
      </p:sp>
      <p:sp>
        <p:nvSpPr>
          <p:cNvPr id="9" name="TextBox 9"/>
          <p:cNvSpPr/>
          <p:nvPr/>
        </p:nvSpPr>
        <p:spPr>
          <a:xfrm>
            <a:off x="3060000" y="3060000"/>
            <a:ext cx="3240000" cy="72000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>
              <a:lnSpc>
                <a:spcPct val="130000"/>
              </a:lnSpc>
            </a:pPr>
            <a:r>
              <a:rPr lang="en-US" sz="1300" b="1">
                <a:solidFill>
                  <a:srgbClr val="FFFFFF"/>
                </a:solidFill>
              </a:rPr>
              <a:t>Mobile App</a:t>
            </a:r>
          </a:p>
          <a:p>
            <a:pPr>
              <a:lnSpc>
                <a:spcPct val="130000"/>
              </a:lnSpc>
            </a:pPr>
            <a:r>
              <a:rPr lang="en-US" sz="1300" b="1">
                <a:solidFill>
                  <a:srgbClr val="FFFFFF"/>
                </a:solidFill>
              </a:rPr>
              <a:t>Development</a:t>
            </a:r>
          </a:p>
        </p:txBody>
      </p:sp>
      <p:sp>
        <p:nvSpPr>
          <p:cNvPr id="10" name="TextBox 10"/>
          <p:cNvSpPr/>
          <p:nvPr/>
        </p:nvSpPr>
        <p:spPr>
          <a:xfrm>
            <a:off x="3060000" y="3996000"/>
            <a:ext cx="4320000" cy="144000"/>
          </a:xfrm>
          <a:prstGeom prst="rect">
            <a:avLst/>
          </a:prstGeom>
          <a:solidFill>
            <a:srgbClr val="3C404C"/>
          </a:solidFill>
          <a:ln>
            <a:noFill/>
          </a:ln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11" name="TextBox 11"/>
          <p:cNvSpPr/>
          <p:nvPr/>
        </p:nvSpPr>
        <p:spPr>
          <a:xfrm>
            <a:off x="3060000" y="3996000"/>
            <a:ext cx="3420000" cy="144000"/>
          </a:xfrm>
          <a:prstGeom prst="rect">
            <a:avLst/>
          </a:prstGeom>
          <a:solidFill>
            <a:srgbClr val="C4FF00"/>
          </a:solidFill>
          <a:ln>
            <a:noFill/>
          </a:ln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12" name="TextBox 12"/>
          <p:cNvSpPr/>
          <p:nvPr/>
        </p:nvSpPr>
        <p:spPr>
          <a:xfrm>
            <a:off x="7560000" y="3852000"/>
            <a:ext cx="900000" cy="36000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r>
              <a:rPr lang="en-US" sz="950">
                <a:solidFill>
                  <a:srgbClr val="C4FF00"/>
                </a:solidFill>
              </a:rPr>
              <a:t>79%</a:t>
            </a:r>
          </a:p>
        </p:txBody>
      </p:sp>
      <p:sp>
        <p:nvSpPr>
          <p:cNvPr id="13" name="TextBox 13"/>
          <p:cNvSpPr/>
          <p:nvPr/>
        </p:nvSpPr>
        <p:spPr>
          <a:xfrm>
            <a:off x="576000" y="4320000"/>
            <a:ext cx="2340000" cy="900000"/>
          </a:xfrm>
          <a:prstGeom prst="roundRect">
            <a:avLst/>
          </a:prstGeom>
          <a:solidFill>
            <a:srgbClr val="22252E"/>
          </a:solidFill>
          <a:ln w="19050">
            <a:solidFill>
              <a:srgbClr val="C4FF00"/>
            </a:solidFill>
          </a:ln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14" name="TextBox 14"/>
          <p:cNvSpPr/>
          <p:nvPr/>
        </p:nvSpPr>
        <p:spPr>
          <a:xfrm>
            <a:off x="576000" y="4320000"/>
            <a:ext cx="2340000" cy="90000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pPr algn="ctr"/>
            <a:r>
              <a:rPr lang="en-US" sz="5200" b="1">
                <a:solidFill>
                  <a:srgbClr val="C4FF00"/>
                </a:solidFill>
              </a:rPr>
              <a:t>+87%</a:t>
            </a:r>
          </a:p>
        </p:txBody>
      </p:sp>
      <p:sp>
        <p:nvSpPr>
          <p:cNvPr id="15" name="TextBox 15"/>
          <p:cNvSpPr/>
          <p:nvPr/>
        </p:nvSpPr>
        <p:spPr>
          <a:xfrm>
            <a:off x="3060000" y="4392000"/>
            <a:ext cx="3240000" cy="72000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>
              <a:lnSpc>
                <a:spcPct val="130000"/>
              </a:lnSpc>
            </a:pPr>
            <a:r>
              <a:rPr lang="en-US" sz="1300" b="1">
                <a:solidFill>
                  <a:srgbClr val="FFFFFF"/>
                </a:solidFill>
              </a:rPr>
              <a:t>Digital</a:t>
            </a:r>
          </a:p>
          <a:p>
            <a:pPr>
              <a:lnSpc>
                <a:spcPct val="130000"/>
              </a:lnSpc>
            </a:pPr>
            <a:r>
              <a:rPr lang="en-US" sz="1300" b="1">
                <a:solidFill>
                  <a:srgbClr val="FFFFFF"/>
                </a:solidFill>
              </a:rPr>
              <a:t>Marketing</a:t>
            </a:r>
          </a:p>
        </p:txBody>
      </p:sp>
      <p:sp>
        <p:nvSpPr>
          <p:cNvPr id="16" name="TextBox 16"/>
          <p:cNvSpPr/>
          <p:nvPr/>
        </p:nvSpPr>
        <p:spPr>
          <a:xfrm>
            <a:off x="3060000" y="5328000"/>
            <a:ext cx="4320000" cy="144000"/>
          </a:xfrm>
          <a:prstGeom prst="rect">
            <a:avLst/>
          </a:prstGeom>
          <a:solidFill>
            <a:srgbClr val="3C404C"/>
          </a:solidFill>
          <a:ln>
            <a:noFill/>
          </a:ln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17" name="TextBox 17"/>
          <p:cNvSpPr/>
          <p:nvPr/>
        </p:nvSpPr>
        <p:spPr>
          <a:xfrm>
            <a:off x="3060000" y="5328000"/>
            <a:ext cx="3744000" cy="144000"/>
          </a:xfrm>
          <a:prstGeom prst="rect">
            <a:avLst/>
          </a:prstGeom>
          <a:solidFill>
            <a:srgbClr val="C4FF00"/>
          </a:solidFill>
          <a:ln>
            <a:noFill/>
          </a:ln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18" name="TextBox 18"/>
          <p:cNvSpPr/>
          <p:nvPr/>
        </p:nvSpPr>
        <p:spPr>
          <a:xfrm>
            <a:off x="7560000" y="5184000"/>
            <a:ext cx="900000" cy="36000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r>
              <a:rPr lang="en-US" sz="950">
                <a:solidFill>
                  <a:srgbClr val="C4FF00"/>
                </a:solidFill>
              </a:rPr>
              <a:t>87%</a:t>
            </a:r>
          </a:p>
        </p:txBody>
      </p:sp>
      <p:sp>
        <p:nvSpPr>
          <p:cNvPr id="19" name="TextBox 19"/>
          <p:cNvSpPr/>
          <p:nvPr/>
        </p:nvSpPr>
        <p:spPr>
          <a:xfrm>
            <a:off x="576000" y="5940000"/>
            <a:ext cx="1980000" cy="270000"/>
          </a:xfrm>
          <a:prstGeom prst="roundRect">
            <a:avLst/>
          </a:prstGeom>
          <a:solidFill>
            <a:srgbClr val="C4FF00"/>
          </a:solidFill>
          <a:ln>
            <a:noFill/>
          </a:ln>
        </p:spPr>
        <p:txBody>
          <a:bodyPr anchor="ctr"/>
          <a:lstStyle/>
          <a:p>
            <a:pPr algn="ctr"/>
            <a:r>
              <a:rPr lang="en-US" sz="850" b="1">
                <a:solidFill>
                  <a:srgbClr val="0D0E11"/>
                </a:solidFill>
              </a:rPr>
              <a:t>App Development</a:t>
            </a:r>
          </a:p>
        </p:txBody>
      </p:sp>
      <p:sp>
        <p:nvSpPr>
          <p:cNvPr id="20" name="TextBox 20"/>
          <p:cNvSpPr/>
          <p:nvPr/>
        </p:nvSpPr>
        <p:spPr>
          <a:xfrm>
            <a:off x="2700000" y="5940000"/>
            <a:ext cx="1980000" cy="270000"/>
          </a:xfrm>
          <a:prstGeom prst="roundRect">
            <a:avLst/>
          </a:prstGeom>
          <a:solidFill>
            <a:srgbClr val="C4FF00"/>
          </a:solidFill>
          <a:ln>
            <a:noFill/>
          </a:ln>
        </p:spPr>
        <p:txBody>
          <a:bodyPr anchor="ctr"/>
          <a:lstStyle/>
          <a:p>
            <a:pPr algn="ctr"/>
            <a:r>
              <a:rPr lang="en-US" sz="850" b="1">
                <a:solidFill>
                  <a:srgbClr val="0D0E11"/>
                </a:solidFill>
              </a:rPr>
              <a:t>Digital Strategy</a:t>
            </a:r>
          </a:p>
        </p:txBody>
      </p:sp>
      <p:sp>
        <p:nvSpPr>
          <p:cNvPr id="21" name="!!cta-btn"/>
          <p:cNvSpPr/>
          <p:nvPr/>
        </p:nvSpPr>
        <p:spPr>
          <a:xfrm>
            <a:off x="4860000" y="5940000"/>
            <a:ext cx="1980000" cy="432000"/>
          </a:xfrm>
          <a:prstGeom prst="roundRect">
            <a:avLst/>
          </a:prstGeom>
          <a:solidFill>
            <a:srgbClr val="C4FF00"/>
          </a:solidFill>
          <a:ln>
            <a:noFill/>
          </a:ln>
        </p:spPr>
        <p:txBody>
          <a:bodyPr anchor="ctr"/>
          <a:lstStyle/>
          <a:p>
            <a:pPr algn="ctr"/>
            <a:r>
              <a:rPr lang="en-US" sz="1000" b="1">
                <a:solidFill>
                  <a:srgbClr val="0D0E11"/>
                </a:solidFill>
              </a:rPr>
              <a:t>View Report  →</a:t>
            </a:r>
          </a:p>
        </p:txBody>
      </p:sp>
    </p:spTree>
  </p:cSld>
  <mc:AlternateContent>
    <mc:Choice Requires="p159">
      <p:transition xmlns:p159="http://schemas.microsoft.com/office/powerpoint/2015/09/main">
        <p159:morph option="byObject"/>
      </p:transition>
    </mc:Choice>
    <mc:Fallback>
      <p:transition>
        <p:fade/>
      </p:transition>
    </mc:Fallback>
  </mc:AlternateContent>
</p:sld>
</file>

<file path=ppt/slides/slide5.xml><?xml version="1.0" encoding="utf-8"?>
<p:sld xmlns:a="http://schemas.openxmlformats.org/drawingml/2006/main" xmlns:p159="http://schemas.microsoft.com/office/powerpoint/2015/09/main" xmlns:mc="http://schemas.openxmlformats.org/markup-compatibility/2006" xmlns:p14="http://schemas.microsoft.com/office/powerpoint/2010/main" xmlns:p="http://schemas.openxmlformats.org/presentationml/2006/main" mc:Ignorable="p159">
  <p:cSld>
    <p:bg>
      <p:bgPr>
        <a:solidFill xmlns:a="http://schemas.openxmlformats.org/drawingml/2006/main">
          <a:srgbClr val="0D0E11"/>
        </a:solidFill>
      </p:bgPr>
    </p:bg>
    <p:spTree>
      <p:nvGrpSpPr>
        <p:cNvPr id="1" name=""/>
        <p:cNvGrpSpPr/>
        <p:nvPr/>
      </p:nvGrpSpPr>
      <p:grpSpPr/>
      <p:sp>
        <p:nvSpPr>
          <p:cNvPr id="2" name="!!left-bar"/>
          <p:cNvSpPr/>
          <p:nvPr/>
        </p:nvSpPr>
        <p:spPr>
          <a:xfrm>
            <a:off x="234000" y="1980000"/>
            <a:ext cx="64800" cy="2520000"/>
          </a:xfrm>
          <a:prstGeom prst="rect">
            <a:avLst/>
          </a:prstGeom>
          <a:solidFill>
            <a:srgbClr val="C4FF00"/>
          </a:solidFill>
          <a:ln>
            <a:noFill/>
          </a:ln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3" name="TextBox 3"/>
          <p:cNvSpPr/>
          <p:nvPr/>
        </p:nvSpPr>
        <p:spPr>
          <a:xfrm>
            <a:off x="11448000" y="180000"/>
            <a:ext cx="648000" cy="25200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algn="r"/>
            <a:r>
              <a:rPr lang="en-US" sz="900">
                <a:solidFill>
                  <a:srgbClr val="6A7888"/>
                </a:solidFill>
              </a:rPr>
              <a:t>05</a:t>
            </a:r>
          </a:p>
        </p:txBody>
      </p:sp>
      <p:sp>
        <p:nvSpPr>
          <p:cNvPr id="4" name="!!accent-dot"/>
          <p:cNvSpPr/>
          <p:nvPr/>
        </p:nvSpPr>
        <p:spPr>
          <a:xfrm>
            <a:off x="576000" y="540000"/>
            <a:ext cx="180000" cy="180000"/>
          </a:xfrm>
          <a:prstGeom prst="ellipse">
            <a:avLst/>
          </a:prstGeom>
          <a:solidFill>
            <a:srgbClr val="C4FF00"/>
          </a:solidFill>
          <a:ln>
            <a:noFill/>
          </a:ln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5" name="!!circ-a"/>
          <p:cNvSpPr/>
          <p:nvPr/>
        </p:nvSpPr>
        <p:spPr>
          <a:xfrm>
            <a:off x="540000" y="1260000"/>
            <a:ext cx="4680000" cy="4680000"/>
          </a:xfrm>
          <a:prstGeom prst="ellipse">
            <a:avLst/>
          </a:prstGeom>
          <a:solidFill>
            <a:srgbClr val="22252E"/>
          </a:solidFill>
          <a:ln>
            <a:noFill/>
          </a:ln>
        </p:spPr>
        <p:txBody>
          <a:bodyPr anchor="ctr"/>
          <a:lstStyle/>
          <a:p>
            <a:pPr algn="ctr"/>
            <a:r>
              <a:rPr lang="en-US" sz="1100">
                <a:solidFill>
                  <a:srgbClr val="FFFFFF"/>
                </a:solidFill>
              </a:rPr>
              <a:t/>
            </a:r>
          </a:p>
        </p:txBody>
      </p:sp>
      <p:sp>
        <p:nvSpPr>
          <p:cNvPr id="6" name="!!circ-b"/>
          <p:cNvSpPr/>
          <p:nvPr/>
        </p:nvSpPr>
        <p:spPr>
          <a:xfrm>
            <a:off x="1980000" y="720000"/>
            <a:ext cx="3420000" cy="3420000"/>
          </a:xfrm>
          <a:prstGeom prst="ellipse">
            <a:avLst/>
          </a:prstGeom>
          <a:solidFill>
            <a:srgbClr val="2D3140"/>
          </a:solidFill>
          <a:ln>
            <a:noFill/>
          </a:ln>
        </p:spPr>
        <p:txBody>
          <a:bodyPr anchor="ctr"/>
          <a:lstStyle/>
          <a:p>
            <a:pPr algn="ctr"/>
            <a:r>
              <a:rPr lang="en-US" sz="1100">
                <a:solidFill>
                  <a:srgbClr val="FFFFFF"/>
                </a:solidFill>
              </a:rPr>
              <a:t>[ Investor ]</a:t>
            </a:r>
          </a:p>
        </p:txBody>
      </p:sp>
      <p:sp>
        <p:nvSpPr>
          <p:cNvPr id="7" name="!!circ-c"/>
          <p:cNvSpPr/>
          <p:nvPr/>
        </p:nvSpPr>
        <p:spPr>
          <a:xfrm>
            <a:off x="180000" y="2700000"/>
            <a:ext cx="2880000" cy="2880000"/>
          </a:xfrm>
          <a:prstGeom prst="ellipse">
            <a:avLst/>
          </a:prstGeom>
          <a:solidFill>
            <a:srgbClr val="171A20"/>
          </a:solidFill>
          <a:ln>
            <a:noFill/>
          </a:ln>
        </p:spPr>
        <p:txBody>
          <a:bodyPr anchor="ctr"/>
          <a:lstStyle/>
          <a:p>
            <a:pPr algn="ctr"/>
            <a:r>
              <a:rPr lang="en-US" sz="1100">
                <a:solidFill>
                  <a:srgbClr val="FFFFFF"/>
                </a:solidFill>
              </a:rPr>
              <a:t>[ Support ]</a:t>
            </a:r>
          </a:p>
        </p:txBody>
      </p:sp>
      <p:sp>
        <p:nvSpPr>
          <p:cNvPr id="8" name="TextBox 8"/>
          <p:cNvSpPr/>
          <p:nvPr/>
        </p:nvSpPr>
        <p:spPr>
          <a:xfrm>
            <a:off x="3060000" y="2700000"/>
            <a:ext cx="2340000" cy="2340000"/>
          </a:xfrm>
          <a:prstGeom prst="ellipse">
            <a:avLst/>
          </a:prstGeom>
          <a:solidFill>
            <a:srgbClr val="8AAF00"/>
          </a:solidFill>
          <a:ln>
            <a:noFill/>
          </a:ln>
        </p:spPr>
        <p:txBody>
          <a:bodyPr anchor="ctr"/>
          <a:lstStyle/>
          <a:p>
            <a:pPr algn="ctr"/>
            <a:r>
              <a:rPr lang="en-US" sz="1000">
                <a:solidFill>
                  <a:srgbClr val="FFFFFF"/>
                </a:solidFill>
              </a:rPr>
              <a:t>[ Analysis ]</a:t>
            </a:r>
          </a:p>
        </p:txBody>
      </p:sp>
      <p:sp>
        <p:nvSpPr>
          <p:cNvPr id="9" name="TextBox 9"/>
          <p:cNvSpPr/>
          <p:nvPr/>
        </p:nvSpPr>
        <p:spPr>
          <a:xfrm>
            <a:off x="2340000" y="432000"/>
            <a:ext cx="1800000" cy="28800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r>
              <a:rPr lang="en-US" sz="1100" b="1">
                <a:solidFill>
                  <a:srgbClr val="FFFFFF"/>
                </a:solidFill>
              </a:rPr>
              <a:t>Investor</a:t>
            </a:r>
          </a:p>
        </p:txBody>
      </p:sp>
      <p:sp>
        <p:nvSpPr>
          <p:cNvPr id="10" name="TextBox 10"/>
          <p:cNvSpPr/>
          <p:nvPr/>
        </p:nvSpPr>
        <p:spPr>
          <a:xfrm>
            <a:off x="180000" y="5580000"/>
            <a:ext cx="1800000" cy="28800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r>
              <a:rPr lang="en-US" sz="1100" b="1">
                <a:solidFill>
                  <a:srgbClr val="FFFFFF"/>
                </a:solidFill>
              </a:rPr>
              <a:t>Support</a:t>
            </a:r>
          </a:p>
        </p:txBody>
      </p:sp>
      <p:sp>
        <p:nvSpPr>
          <p:cNvPr id="11" name="TextBox 11"/>
          <p:cNvSpPr/>
          <p:nvPr/>
        </p:nvSpPr>
        <p:spPr>
          <a:xfrm>
            <a:off x="3060000" y="5220000"/>
            <a:ext cx="1800000" cy="28800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r>
              <a:rPr lang="en-US" sz="1100" b="1">
                <a:solidFill>
                  <a:srgbClr val="C4FF00"/>
                </a:solidFill>
              </a:rPr>
              <a:t>Analysis</a:t>
            </a:r>
          </a:p>
        </p:txBody>
      </p:sp>
      <p:sp>
        <p:nvSpPr>
          <p:cNvPr id="12" name="TextBox 12"/>
          <p:cNvSpPr/>
          <p:nvPr/>
        </p:nvSpPr>
        <p:spPr>
          <a:xfrm>
            <a:off x="3528000" y="1008000"/>
            <a:ext cx="360000" cy="360000"/>
          </a:xfrm>
          <a:prstGeom prst="ellipse">
            <a:avLst/>
          </a:prstGeom>
          <a:solidFill>
            <a:srgbClr val="C4FF00"/>
          </a:solidFill>
          <a:ln>
            <a:noFill/>
          </a:ln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13" name="TextBox 13"/>
          <p:cNvSpPr/>
          <p:nvPr/>
        </p:nvSpPr>
        <p:spPr>
          <a:xfrm>
            <a:off x="6300000" y="1260000"/>
            <a:ext cx="5400000" cy="324000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>
              <a:lnSpc>
                <a:spcPct val="108000"/>
              </a:lnSpc>
            </a:pPr>
            <a:r>
              <a:rPr lang="en-US" sz="5800" b="1">
                <a:solidFill>
                  <a:srgbClr val="FFFFFF"/>
                </a:solidFill>
              </a:rPr>
              <a:t>We Unlock</a:t>
            </a:r>
          </a:p>
          <a:p>
            <a:pPr>
              <a:lnSpc>
                <a:spcPct val="108000"/>
              </a:lnSpc>
            </a:pPr>
            <a:r>
              <a:rPr lang="en-US" sz="5800" b="1">
                <a:solidFill>
                  <a:srgbClr val="FFFFFF"/>
                </a:solidFill>
              </a:rPr>
              <a:t>The</a:t>
            </a:r>
          </a:p>
          <a:p>
            <a:pPr>
              <a:lnSpc>
                <a:spcPct val="108000"/>
              </a:lnSpc>
            </a:pPr>
            <a:r>
              <a:rPr lang="en-US" sz="5800" b="1">
                <a:solidFill>
                  <a:srgbClr val="FFFFFF"/>
                </a:solidFill>
              </a:rPr>
              <a:t>Potential.</a:t>
            </a:r>
          </a:p>
        </p:txBody>
      </p:sp>
      <p:sp>
        <p:nvSpPr>
          <p:cNvPr id="14" name="TextBox 14"/>
          <p:cNvSpPr/>
          <p:nvPr/>
        </p:nvSpPr>
        <p:spPr>
          <a:xfrm>
            <a:off x="6300000" y="4752000"/>
            <a:ext cx="5400000" cy="79200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>
              <a:lnSpc>
                <a:spcPct val="150000"/>
              </a:lnSpc>
            </a:pPr>
            <a:r>
              <a:rPr lang="en-US" sz="1050">
                <a:solidFill>
                  <a:srgbClr val="6A7888"/>
                </a:solidFill>
              </a:rPr>
              <a:t>Connecting investors, support networks and data</a:t>
            </a:r>
          </a:p>
          <a:p>
            <a:pPr>
              <a:lnSpc>
                <a:spcPct val="150000"/>
              </a:lnSpc>
            </a:pPr>
            <a:r>
              <a:rPr lang="en-US" sz="1050">
                <a:solidFill>
                  <a:srgbClr val="6A7888"/>
                </a:solidFill>
              </a:rPr>
              <a:t>analysis to drive exponential business growth.</a:t>
            </a:r>
          </a:p>
        </p:txBody>
      </p:sp>
      <p:sp>
        <p:nvSpPr>
          <p:cNvPr id="15" name="!!cta-btn"/>
          <p:cNvSpPr/>
          <p:nvPr/>
        </p:nvSpPr>
        <p:spPr>
          <a:xfrm>
            <a:off x="6300000" y="5688000"/>
            <a:ext cx="1980000" cy="468000"/>
          </a:xfrm>
          <a:prstGeom prst="roundRect">
            <a:avLst/>
          </a:prstGeom>
          <a:solidFill>
            <a:srgbClr val="C4FF00"/>
          </a:solidFill>
          <a:ln>
            <a:noFill/>
          </a:ln>
        </p:spPr>
        <p:txBody>
          <a:bodyPr anchor="ctr"/>
          <a:lstStyle/>
          <a:p>
            <a:pPr algn="ctr"/>
            <a:r>
              <a:rPr lang="en-US" sz="1050" b="1">
                <a:solidFill>
                  <a:srgbClr val="0D0E11"/>
                </a:solidFill>
              </a:rPr>
              <a:t>Learn More  →</a:t>
            </a:r>
          </a:p>
        </p:txBody>
      </p:sp>
    </p:spTree>
  </p:cSld>
  <mc:AlternateContent>
    <mc:Choice Requires="p159">
      <p:transition xmlns:p159="http://schemas.microsoft.com/office/powerpoint/2015/09/main">
        <p159:morph option="byObject"/>
      </p:transition>
    </mc:Choice>
    <mc:Fallback>
      <p:transition>
        <p:fade/>
      </p:transition>
    </mc:Fallback>
  </mc:AlternateContent>
</p:sld>
</file>

<file path=ppt/slides/slide6.xml><?xml version="1.0" encoding="utf-8"?>
<p:sld xmlns:a="http://schemas.openxmlformats.org/drawingml/2006/main" xmlns:p159="http://schemas.microsoft.com/office/powerpoint/2015/09/main" xmlns:mc="http://schemas.openxmlformats.org/markup-compatibility/2006" xmlns:p14="http://schemas.microsoft.com/office/powerpoint/2010/main" xmlns:p="http://schemas.openxmlformats.org/presentationml/2006/main" mc:Ignorable="p159">
  <p:cSld>
    <p:bg>
      <p:bgPr>
        <a:solidFill xmlns:a="http://schemas.openxmlformats.org/drawingml/2006/main">
          <a:srgbClr val="0D0E11"/>
        </a:solidFill>
      </p:bgPr>
    </p:bg>
    <p:spTree>
      <p:nvGrpSpPr>
        <p:cNvPr id="1" name=""/>
        <p:cNvGrpSpPr/>
        <p:nvPr/>
      </p:nvGrpSpPr>
      <p:grpSpPr/>
      <p:sp>
        <p:nvSpPr>
          <p:cNvPr id="2" name="!!left-bar"/>
          <p:cNvSpPr/>
          <p:nvPr/>
        </p:nvSpPr>
        <p:spPr>
          <a:xfrm>
            <a:off x="234000" y="1080000"/>
            <a:ext cx="64800" cy="1620000"/>
          </a:xfrm>
          <a:prstGeom prst="rect">
            <a:avLst/>
          </a:prstGeom>
          <a:solidFill>
            <a:srgbClr val="C4FF00"/>
          </a:solidFill>
          <a:ln>
            <a:noFill/>
          </a:ln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3" name="TextBox 3"/>
          <p:cNvSpPr/>
          <p:nvPr/>
        </p:nvSpPr>
        <p:spPr>
          <a:xfrm>
            <a:off x="11448000" y="180000"/>
            <a:ext cx="648000" cy="25200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algn="r"/>
            <a:r>
              <a:rPr lang="en-US" sz="900">
                <a:solidFill>
                  <a:srgbClr val="6A7888"/>
                </a:solidFill>
              </a:rPr>
              <a:t>06</a:t>
            </a:r>
          </a:p>
        </p:txBody>
      </p:sp>
      <p:sp>
        <p:nvSpPr>
          <p:cNvPr id="4" name="!!accent-dot"/>
          <p:cNvSpPr/>
          <p:nvPr/>
        </p:nvSpPr>
        <p:spPr>
          <a:xfrm>
            <a:off x="576000" y="540000"/>
            <a:ext cx="180000" cy="180000"/>
          </a:xfrm>
          <a:prstGeom prst="ellipse">
            <a:avLst/>
          </a:prstGeom>
          <a:solidFill>
            <a:srgbClr val="C4FF00"/>
          </a:solidFill>
          <a:ln>
            <a:noFill/>
          </a:ln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5" name="TextBox 5"/>
          <p:cNvSpPr/>
          <p:nvPr/>
        </p:nvSpPr>
        <p:spPr>
          <a:xfrm>
            <a:off x="576000" y="540000"/>
            <a:ext cx="7920000" cy="180000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>
              <a:lnSpc>
                <a:spcPct val="108000"/>
              </a:lnSpc>
            </a:pPr>
            <a:r>
              <a:rPr lang="en-US" sz="5400" b="1">
                <a:solidFill>
                  <a:srgbClr val="FFFFFF"/>
                </a:solidFill>
              </a:rPr>
              <a:t>Let's Look Our</a:t>
            </a:r>
          </a:p>
          <a:p>
            <a:pPr>
              <a:lnSpc>
                <a:spcPct val="108000"/>
              </a:lnSpc>
            </a:pPr>
            <a:r>
              <a:rPr lang="en-US" sz="5400" b="1">
                <a:solidFill>
                  <a:srgbClr val="FFFFFF"/>
                </a:solidFill>
              </a:rPr>
              <a:t>Recent Project.</a:t>
            </a:r>
          </a:p>
        </p:txBody>
      </p:sp>
      <p:sp>
        <p:nvSpPr>
          <p:cNvPr id="6" name="!!circ-a"/>
          <p:cNvSpPr/>
          <p:nvPr/>
        </p:nvSpPr>
        <p:spPr>
          <a:xfrm>
            <a:off x="360000" y="2160000"/>
            <a:ext cx="4140000" cy="4140000"/>
          </a:xfrm>
          <a:prstGeom prst="ellipse">
            <a:avLst/>
          </a:prstGeom>
          <a:solidFill>
            <a:srgbClr val="7A2055"/>
          </a:solidFill>
          <a:ln>
            <a:noFill/>
          </a:ln>
        </p:spPr>
        <p:txBody>
          <a:bodyPr anchor="ctr"/>
          <a:lstStyle/>
          <a:p>
            <a:pPr algn="ctr"/>
            <a:r>
              <a:rPr lang="en-US" sz="1100">
                <a:solidFill>
                  <a:srgbClr val="FFFFFF"/>
                </a:solidFill>
              </a:rPr>
              <a:t>[ Graphic Art Work ]</a:t>
            </a:r>
          </a:p>
        </p:txBody>
      </p:sp>
      <p:sp>
        <p:nvSpPr>
          <p:cNvPr id="7" name="!!circ-b"/>
          <p:cNvSpPr/>
          <p:nvPr/>
        </p:nvSpPr>
        <p:spPr>
          <a:xfrm>
            <a:off x="2880000" y="1980000"/>
            <a:ext cx="4140000" cy="4140000"/>
          </a:xfrm>
          <a:prstGeom prst="ellipse">
            <a:avLst/>
          </a:prstGeom>
          <a:solidFill>
            <a:srgbClr val="1A6070"/>
          </a:solidFill>
          <a:ln>
            <a:noFill/>
          </a:ln>
        </p:spPr>
        <p:txBody>
          <a:bodyPr anchor="ctr"/>
          <a:lstStyle/>
          <a:p>
            <a:pPr algn="ctr"/>
            <a:r>
              <a:rPr lang="en-US" sz="1100">
                <a:solidFill>
                  <a:srgbClr val="FFFFFF"/>
                </a:solidFill>
              </a:rPr>
              <a:t>[ Commercial Product ]</a:t>
            </a:r>
          </a:p>
        </p:txBody>
      </p:sp>
      <p:sp>
        <p:nvSpPr>
          <p:cNvPr id="8" name="!!circ-c"/>
          <p:cNvSpPr/>
          <p:nvPr/>
        </p:nvSpPr>
        <p:spPr>
          <a:xfrm>
            <a:off x="5580000" y="2340000"/>
            <a:ext cx="4140000" cy="4140000"/>
          </a:xfrm>
          <a:prstGeom prst="ellipse">
            <a:avLst/>
          </a:prstGeom>
          <a:solidFill>
            <a:srgbClr val="1A3870"/>
          </a:solidFill>
          <a:ln>
            <a:noFill/>
          </a:ln>
        </p:spPr>
        <p:txBody>
          <a:bodyPr anchor="ctr"/>
          <a:lstStyle/>
          <a:p>
            <a:pPr algn="ctr"/>
            <a:r>
              <a:rPr lang="en-US" sz="1100">
                <a:solidFill>
                  <a:srgbClr val="FFFFFF"/>
                </a:solidFill>
              </a:rPr>
              <a:t>[ Sky Photography ]</a:t>
            </a:r>
          </a:p>
        </p:txBody>
      </p:sp>
      <p:sp>
        <p:nvSpPr>
          <p:cNvPr id="9" name="TextBox 9"/>
          <p:cNvSpPr/>
          <p:nvPr/>
        </p:nvSpPr>
        <p:spPr>
          <a:xfrm>
            <a:off x="2952000" y="2052000"/>
            <a:ext cx="3996000" cy="3996000"/>
          </a:xfrm>
          <a:prstGeom prst="ellipse">
            <a:avLst/>
          </a:prstGeom>
          <a:noFill/>
          <a:ln w="25400">
            <a:solidFill>
              <a:srgbClr val="C4FF00"/>
            </a:solidFill>
          </a:ln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10" name="TextBox 10"/>
          <p:cNvSpPr/>
          <p:nvPr/>
        </p:nvSpPr>
        <p:spPr>
          <a:xfrm>
            <a:off x="648000" y="6156000"/>
            <a:ext cx="144000" cy="144000"/>
          </a:xfrm>
          <a:prstGeom prst="ellipse">
            <a:avLst/>
          </a:prstGeom>
          <a:solidFill>
            <a:srgbClr val="C4FF00"/>
          </a:solidFill>
          <a:ln>
            <a:noFill/>
          </a:ln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11" name="TextBox 11"/>
          <p:cNvSpPr/>
          <p:nvPr/>
        </p:nvSpPr>
        <p:spPr>
          <a:xfrm>
            <a:off x="900000" y="6120000"/>
            <a:ext cx="2880000" cy="28800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r>
              <a:rPr lang="en-US" sz="1050">
                <a:solidFill>
                  <a:srgbClr val="FFFFFF"/>
                </a:solidFill>
              </a:rPr>
              <a:t>Graphic Art Work</a:t>
            </a:r>
          </a:p>
        </p:txBody>
      </p:sp>
      <p:sp>
        <p:nvSpPr>
          <p:cNvPr id="12" name="TextBox 12"/>
          <p:cNvSpPr/>
          <p:nvPr/>
        </p:nvSpPr>
        <p:spPr>
          <a:xfrm>
            <a:off x="3420000" y="6156000"/>
            <a:ext cx="144000" cy="144000"/>
          </a:xfrm>
          <a:prstGeom prst="ellipse">
            <a:avLst/>
          </a:prstGeom>
          <a:solidFill>
            <a:srgbClr val="6A7888"/>
          </a:solidFill>
          <a:ln>
            <a:noFill/>
          </a:ln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13" name="TextBox 13"/>
          <p:cNvSpPr/>
          <p:nvPr/>
        </p:nvSpPr>
        <p:spPr>
          <a:xfrm>
            <a:off x="3672000" y="6120000"/>
            <a:ext cx="2880000" cy="28800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r>
              <a:rPr lang="en-US" sz="1050">
                <a:solidFill>
                  <a:srgbClr val="6A7888"/>
                </a:solidFill>
              </a:rPr>
              <a:t>Commercial Product</a:t>
            </a:r>
          </a:p>
        </p:txBody>
      </p:sp>
      <p:sp>
        <p:nvSpPr>
          <p:cNvPr id="14" name="TextBox 14"/>
          <p:cNvSpPr/>
          <p:nvPr/>
        </p:nvSpPr>
        <p:spPr>
          <a:xfrm>
            <a:off x="6300000" y="6156000"/>
            <a:ext cx="144000" cy="144000"/>
          </a:xfrm>
          <a:prstGeom prst="ellipse">
            <a:avLst/>
          </a:prstGeom>
          <a:solidFill>
            <a:srgbClr val="6A7888"/>
          </a:solidFill>
          <a:ln>
            <a:noFill/>
          </a:ln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15" name="TextBox 15"/>
          <p:cNvSpPr/>
          <p:nvPr/>
        </p:nvSpPr>
        <p:spPr>
          <a:xfrm>
            <a:off x="6552000" y="6120000"/>
            <a:ext cx="2880000" cy="28800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r>
              <a:rPr lang="en-US" sz="1050">
                <a:solidFill>
                  <a:srgbClr val="6A7888"/>
                </a:solidFill>
              </a:rPr>
              <a:t>Sky Photography</a:t>
            </a:r>
          </a:p>
        </p:txBody>
      </p:sp>
    </p:spTree>
  </p:cSld>
  <mc:AlternateContent>
    <mc:Choice Requires="p159">
      <p:transition xmlns:p159="http://schemas.microsoft.com/office/powerpoint/2015/09/main">
        <p159:morph option="byObject"/>
      </p:transition>
    </mc:Choice>
    <mc:Fallback>
      <p:transition>
        <p:fade/>
      </p:transition>
    </mc:Fallback>
  </mc:AlternateContent>
</p:sld>
</file>

<file path=ppt/slides/slide7.xml><?xml version="1.0" encoding="utf-8"?>
<p:sld xmlns:a="http://schemas.openxmlformats.org/drawingml/2006/main" xmlns:p159="http://schemas.microsoft.com/office/powerpoint/2015/09/main" xmlns:mc="http://schemas.openxmlformats.org/markup-compatibility/2006" xmlns:p14="http://schemas.microsoft.com/office/powerpoint/2010/main" xmlns:p="http://schemas.openxmlformats.org/presentationml/2006/main" mc:Ignorable="p159">
  <p:cSld>
    <p:bg>
      <p:bgPr>
        <a:solidFill xmlns:a="http://schemas.openxmlformats.org/drawingml/2006/main">
          <a:srgbClr val="0D0E11"/>
        </a:solidFill>
      </p:bgPr>
    </p:bg>
    <p:spTree>
      <p:nvGrpSpPr>
        <p:cNvPr id="1" name=""/>
        <p:cNvGrpSpPr/>
        <p:nvPr/>
      </p:nvGrpSpPr>
      <p:grpSpPr/>
      <p:sp>
        <p:nvSpPr>
          <p:cNvPr id="2" name="!!left-bar"/>
          <p:cNvSpPr/>
          <p:nvPr/>
        </p:nvSpPr>
        <p:spPr>
          <a:xfrm>
            <a:off x="234000" y="1620000"/>
            <a:ext cx="64800" cy="2880000"/>
          </a:xfrm>
          <a:prstGeom prst="rect">
            <a:avLst/>
          </a:prstGeom>
          <a:solidFill>
            <a:srgbClr val="C4FF00"/>
          </a:solidFill>
          <a:ln>
            <a:noFill/>
          </a:ln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3" name="TextBox 3"/>
          <p:cNvSpPr/>
          <p:nvPr/>
        </p:nvSpPr>
        <p:spPr>
          <a:xfrm>
            <a:off x="11448000" y="180000"/>
            <a:ext cx="648000" cy="25200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algn="r"/>
            <a:r>
              <a:rPr lang="en-US" sz="900">
                <a:solidFill>
                  <a:srgbClr val="6A7888"/>
                </a:solidFill>
              </a:rPr>
              <a:t>07</a:t>
            </a:r>
          </a:p>
        </p:txBody>
      </p:sp>
      <p:sp>
        <p:nvSpPr>
          <p:cNvPr id="4" name="!!accent-dot"/>
          <p:cNvSpPr/>
          <p:nvPr/>
        </p:nvSpPr>
        <p:spPr>
          <a:xfrm>
            <a:off x="576000" y="540000"/>
            <a:ext cx="180000" cy="180000"/>
          </a:xfrm>
          <a:prstGeom prst="ellipse">
            <a:avLst/>
          </a:prstGeom>
          <a:solidFill>
            <a:srgbClr val="C4FF00"/>
          </a:solidFill>
          <a:ln>
            <a:noFill/>
          </a:ln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5" name="!!circ-a"/>
          <p:cNvSpPr/>
          <p:nvPr/>
        </p:nvSpPr>
        <p:spPr>
          <a:xfrm>
            <a:off x="6480000" y="360000"/>
            <a:ext cx="5580000" cy="5580000"/>
          </a:xfrm>
          <a:prstGeom prst="ellipse">
            <a:avLst/>
          </a:prstGeom>
          <a:solidFill>
            <a:srgbClr val="2A3540"/>
          </a:solidFill>
          <a:ln>
            <a:noFill/>
          </a:ln>
        </p:spPr>
        <p:txBody>
          <a:bodyPr anchor="ctr"/>
          <a:lstStyle/>
          <a:p>
            <a:pPr algn="ctr"/>
            <a:r>
              <a:rPr lang="en-US" sz="1100">
                <a:solidFill>
                  <a:srgbClr val="FFFFFF"/>
                </a:solidFill>
              </a:rPr>
              <a:t>[ Interior Image ]</a:t>
            </a:r>
          </a:p>
        </p:txBody>
      </p:sp>
      <p:sp>
        <p:nvSpPr>
          <p:cNvPr id="6" name="TextBox 6"/>
          <p:cNvSpPr/>
          <p:nvPr/>
        </p:nvSpPr>
        <p:spPr>
          <a:xfrm>
            <a:off x="6588000" y="468000"/>
            <a:ext cx="5364000" cy="5364000"/>
          </a:xfrm>
          <a:prstGeom prst="ellipse">
            <a:avLst/>
          </a:prstGeom>
          <a:noFill/>
          <a:ln w="25400">
            <a:solidFill>
              <a:srgbClr val="C4FF00">
                <a:alpha val="40000"/>
              </a:srgbClr>
            </a:solidFill>
          </a:ln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7" name="TextBox 7"/>
          <p:cNvSpPr/>
          <p:nvPr/>
        </p:nvSpPr>
        <p:spPr>
          <a:xfrm>
            <a:off x="576000" y="900000"/>
            <a:ext cx="5580000" cy="252000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>
              <a:lnSpc>
                <a:spcPct val="108000"/>
              </a:lnSpc>
            </a:pPr>
            <a:r>
              <a:rPr lang="en-US" sz="5400" b="1">
                <a:solidFill>
                  <a:srgbClr val="FFFFFF"/>
                </a:solidFill>
              </a:rPr>
              <a:t>Join &amp; Let's</a:t>
            </a:r>
          </a:p>
          <a:p>
            <a:pPr>
              <a:lnSpc>
                <a:spcPct val="108000"/>
              </a:lnSpc>
            </a:pPr>
            <a:r>
              <a:rPr lang="en-US" sz="5400" b="1">
                <a:solidFill>
                  <a:srgbClr val="FFFFFF"/>
                </a:solidFill>
              </a:rPr>
              <a:t>Work Together.</a:t>
            </a:r>
          </a:p>
        </p:txBody>
      </p:sp>
      <p:sp>
        <p:nvSpPr>
          <p:cNvPr id="8" name="TextBox 8"/>
          <p:cNvSpPr/>
          <p:nvPr/>
        </p:nvSpPr>
        <p:spPr>
          <a:xfrm>
            <a:off x="576000" y="3600000"/>
            <a:ext cx="5580000" cy="90000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>
              <a:lnSpc>
                <a:spcPct val="155000"/>
              </a:lnSpc>
            </a:pPr>
            <a:r>
              <a:rPr lang="en-US" sz="1100">
                <a:solidFill>
                  <a:srgbClr val="6A7888"/>
                </a:solidFill>
              </a:rPr>
              <a:t>Ready to take your brand to the next level?</a:t>
            </a:r>
          </a:p>
          <a:p>
            <a:pPr>
              <a:lnSpc>
                <a:spcPct val="155000"/>
              </a:lnSpc>
            </a:pPr>
            <a:r>
              <a:rPr lang="en-US" sz="1100">
                <a:solidFill>
                  <a:srgbClr val="6A7888"/>
                </a:solidFill>
              </a:rPr>
              <a:t>Let's create something extraordinary together.</a:t>
            </a:r>
          </a:p>
        </p:txBody>
      </p:sp>
      <p:sp>
        <p:nvSpPr>
          <p:cNvPr id="9" name="!!cta-btn"/>
          <p:cNvSpPr/>
          <p:nvPr/>
        </p:nvSpPr>
        <p:spPr>
          <a:xfrm>
            <a:off x="576000" y="4680000"/>
            <a:ext cx="2520000" cy="504000"/>
          </a:xfrm>
          <a:prstGeom prst="roundRect">
            <a:avLst/>
          </a:prstGeom>
          <a:solidFill>
            <a:srgbClr val="C4FF00"/>
          </a:solidFill>
          <a:ln>
            <a:noFill/>
          </a:ln>
        </p:spPr>
        <p:txBody>
          <a:bodyPr anchor="ctr"/>
          <a:lstStyle/>
          <a:p>
            <a:pPr algn="ctr"/>
            <a:r>
              <a:rPr lang="en-US" sz="1100" b="1">
                <a:solidFill>
                  <a:srgbClr val="0D0E11"/>
                </a:solidFill>
              </a:rPr>
              <a:t>Start a Project  →</a:t>
            </a:r>
          </a:p>
        </p:txBody>
      </p:sp>
      <p:sp>
        <p:nvSpPr>
          <p:cNvPr id="10" name="TextBox 10"/>
          <p:cNvSpPr/>
          <p:nvPr/>
        </p:nvSpPr>
        <p:spPr>
          <a:xfrm>
            <a:off x="576000" y="5508000"/>
            <a:ext cx="2340000" cy="1080000"/>
          </a:xfrm>
          <a:prstGeom prst="roundRect">
            <a:avLst/>
          </a:prstGeom>
          <a:solidFill>
            <a:srgbClr val="171A20"/>
          </a:solidFill>
          <a:ln>
            <a:noFill/>
          </a:ln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11" name="TextBox 11"/>
          <p:cNvSpPr/>
          <p:nvPr/>
        </p:nvSpPr>
        <p:spPr>
          <a:xfrm>
            <a:off x="576000" y="5580000"/>
            <a:ext cx="2340000" cy="32400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algn="ctr"/>
            <a:r>
              <a:rPr lang="en-US" sz="850" b="1">
                <a:solidFill>
                  <a:srgbClr val="FFFFFF"/>
                </a:solidFill>
              </a:rPr>
              <a:t>Receive Project</a:t>
            </a:r>
          </a:p>
        </p:txBody>
      </p:sp>
      <p:sp>
        <p:nvSpPr>
          <p:cNvPr id="12" name="TextBox 12"/>
          <p:cNvSpPr/>
          <p:nvPr/>
        </p:nvSpPr>
        <p:spPr>
          <a:xfrm>
            <a:off x="576000" y="5904000"/>
            <a:ext cx="2340000" cy="32400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algn="ctr"/>
            <a:r>
              <a:rPr lang="en-US" sz="800">
                <a:solidFill>
                  <a:srgbClr val="6A7888"/>
                </a:solidFill>
              </a:rPr>
              <a:t>200+ Delivered</a:t>
            </a:r>
          </a:p>
        </p:txBody>
      </p:sp>
      <p:sp>
        <p:nvSpPr>
          <p:cNvPr id="13" name="TextBox 13"/>
          <p:cNvSpPr/>
          <p:nvPr/>
        </p:nvSpPr>
        <p:spPr>
          <a:xfrm>
            <a:off x="1620000" y="6246000"/>
            <a:ext cx="144000" cy="144000"/>
          </a:xfrm>
          <a:prstGeom prst="ellipse">
            <a:avLst/>
          </a:prstGeom>
          <a:solidFill>
            <a:srgbClr val="C4FF00"/>
          </a:solidFill>
          <a:ln>
            <a:noFill/>
          </a:ln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14" name="TextBox 14"/>
          <p:cNvSpPr/>
          <p:nvPr/>
        </p:nvSpPr>
        <p:spPr>
          <a:xfrm>
            <a:off x="3060000" y="5508000"/>
            <a:ext cx="2340000" cy="1080000"/>
          </a:xfrm>
          <a:prstGeom prst="roundRect">
            <a:avLst/>
          </a:prstGeom>
          <a:solidFill>
            <a:srgbClr val="171A20"/>
          </a:solidFill>
          <a:ln>
            <a:noFill/>
          </a:ln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15" name="TextBox 15"/>
          <p:cNvSpPr/>
          <p:nvPr/>
        </p:nvSpPr>
        <p:spPr>
          <a:xfrm>
            <a:off x="3060000" y="5580000"/>
            <a:ext cx="2340000" cy="32400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algn="ctr"/>
            <a:r>
              <a:rPr lang="en-US" sz="850" b="1">
                <a:solidFill>
                  <a:srgbClr val="FFFFFF"/>
                </a:solidFill>
              </a:rPr>
              <a:t>Build Portfolio</a:t>
            </a:r>
          </a:p>
        </p:txBody>
      </p:sp>
      <p:sp>
        <p:nvSpPr>
          <p:cNvPr id="16" name="TextBox 16"/>
          <p:cNvSpPr/>
          <p:nvPr/>
        </p:nvSpPr>
        <p:spPr>
          <a:xfrm>
            <a:off x="3060000" y="5904000"/>
            <a:ext cx="2340000" cy="32400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algn="ctr"/>
            <a:r>
              <a:rPr lang="en-US" sz="800">
                <a:solidFill>
                  <a:srgbClr val="6A7888"/>
                </a:solidFill>
              </a:rPr>
              <a:t>50+ Case Studies</a:t>
            </a:r>
          </a:p>
        </p:txBody>
      </p:sp>
      <p:sp>
        <p:nvSpPr>
          <p:cNvPr id="17" name="TextBox 17"/>
          <p:cNvSpPr/>
          <p:nvPr/>
        </p:nvSpPr>
        <p:spPr>
          <a:xfrm>
            <a:off x="4104000" y="6246000"/>
            <a:ext cx="144000" cy="144000"/>
          </a:xfrm>
          <a:prstGeom prst="ellipse">
            <a:avLst/>
          </a:prstGeom>
          <a:solidFill>
            <a:srgbClr val="C4FF00"/>
          </a:solidFill>
          <a:ln>
            <a:noFill/>
          </a:ln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18" name="TextBox 18"/>
          <p:cNvSpPr/>
          <p:nvPr/>
        </p:nvSpPr>
        <p:spPr>
          <a:xfrm>
            <a:off x="5544000" y="5508000"/>
            <a:ext cx="2340000" cy="1080000"/>
          </a:xfrm>
          <a:prstGeom prst="roundRect">
            <a:avLst/>
          </a:prstGeom>
          <a:solidFill>
            <a:srgbClr val="171A20"/>
          </a:solidFill>
          <a:ln>
            <a:noFill/>
          </a:ln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19" name="TextBox 19"/>
          <p:cNvSpPr/>
          <p:nvPr/>
        </p:nvSpPr>
        <p:spPr>
          <a:xfrm>
            <a:off x="5544000" y="5580000"/>
            <a:ext cx="2340000" cy="32400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algn="ctr"/>
            <a:r>
              <a:rPr lang="en-US" sz="850" b="1">
                <a:solidFill>
                  <a:srgbClr val="FFFFFF"/>
                </a:solidFill>
              </a:rPr>
              <a:t>Data Analysis</a:t>
            </a:r>
          </a:p>
        </p:txBody>
      </p:sp>
      <p:sp>
        <p:nvSpPr>
          <p:cNvPr id="20" name="TextBox 20"/>
          <p:cNvSpPr/>
          <p:nvPr/>
        </p:nvSpPr>
        <p:spPr>
          <a:xfrm>
            <a:off x="5544000" y="5904000"/>
            <a:ext cx="2340000" cy="32400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algn="ctr"/>
            <a:r>
              <a:rPr lang="en-US" sz="800">
                <a:solidFill>
                  <a:srgbClr val="6A7888"/>
                </a:solidFill>
              </a:rPr>
              <a:t>Real-time Insights</a:t>
            </a:r>
          </a:p>
        </p:txBody>
      </p:sp>
      <p:sp>
        <p:nvSpPr>
          <p:cNvPr id="21" name="TextBox 21"/>
          <p:cNvSpPr/>
          <p:nvPr/>
        </p:nvSpPr>
        <p:spPr>
          <a:xfrm>
            <a:off x="6588000" y="6246000"/>
            <a:ext cx="144000" cy="144000"/>
          </a:xfrm>
          <a:prstGeom prst="ellipse">
            <a:avLst/>
          </a:prstGeom>
          <a:solidFill>
            <a:srgbClr val="C4FF00"/>
          </a:solidFill>
          <a:ln>
            <a:noFill/>
          </a:ln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22" name="TextBox 22"/>
          <p:cNvSpPr/>
          <p:nvPr/>
        </p:nvSpPr>
        <p:spPr>
          <a:xfrm>
            <a:off x="8028000" y="5508000"/>
            <a:ext cx="2340000" cy="1080000"/>
          </a:xfrm>
          <a:prstGeom prst="roundRect">
            <a:avLst/>
          </a:prstGeom>
          <a:solidFill>
            <a:srgbClr val="171A20"/>
          </a:solidFill>
          <a:ln>
            <a:noFill/>
          </a:ln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23" name="TextBox 23"/>
          <p:cNvSpPr/>
          <p:nvPr/>
        </p:nvSpPr>
        <p:spPr>
          <a:xfrm>
            <a:off x="8028000" y="5580000"/>
            <a:ext cx="2340000" cy="32400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algn="ctr"/>
            <a:r>
              <a:rPr lang="en-US" sz="850" b="1">
                <a:solidFill>
                  <a:srgbClr val="FFFFFF"/>
                </a:solidFill>
              </a:rPr>
              <a:t>List Subscriber</a:t>
            </a:r>
          </a:p>
        </p:txBody>
      </p:sp>
      <p:sp>
        <p:nvSpPr>
          <p:cNvPr id="24" name="TextBox 24"/>
          <p:cNvSpPr/>
          <p:nvPr/>
        </p:nvSpPr>
        <p:spPr>
          <a:xfrm>
            <a:off x="8028000" y="5904000"/>
            <a:ext cx="2340000" cy="32400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algn="ctr"/>
            <a:r>
              <a:rPr lang="en-US" sz="800">
                <a:solidFill>
                  <a:srgbClr val="6A7888"/>
                </a:solidFill>
              </a:rPr>
              <a:t>12k+ Subscribers</a:t>
            </a:r>
          </a:p>
        </p:txBody>
      </p:sp>
      <p:sp>
        <p:nvSpPr>
          <p:cNvPr id="25" name="TextBox 25"/>
          <p:cNvSpPr/>
          <p:nvPr/>
        </p:nvSpPr>
        <p:spPr>
          <a:xfrm>
            <a:off x="9072000" y="6246000"/>
            <a:ext cx="144000" cy="144000"/>
          </a:xfrm>
          <a:prstGeom prst="ellipse">
            <a:avLst/>
          </a:prstGeom>
          <a:solidFill>
            <a:srgbClr val="C4FF00"/>
          </a:solidFill>
          <a:ln>
            <a:noFill/>
          </a:ln>
        </p:spPr>
        <p:txBody>
          <a:bodyPr/>
          <a:lstStyle/>
          <a:p>
            <a:r>
              <a:rPr lang="en-US"/>
              <a:t/>
            </a:r>
          </a:p>
        </p:txBody>
      </p:sp>
    </p:spTree>
  </p:cSld>
  <mc:AlternateContent>
    <mc:Choice Requires="p159">
      <p:transition xmlns:p159="http://schemas.microsoft.com/office/powerpoint/2015/09/main">
        <p159:morph option="byObject"/>
      </p:transition>
    </mc:Choice>
    <mc:Fallback>
      <p:transition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 w="6350" cap="flat">
          <a:solidFill>
            <a:schemeClr val="phClr"/>
          </a:solidFill>
        </a:ln>
        <a:ln w="12700" cap="flat">
          <a:solidFill>
            <a:schemeClr val="phClr"/>
          </a:solidFill>
        </a:ln>
        <a:ln w="19050" cap="flat"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