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1203bea42b884e8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ff2501144c0e4305"/>
    <p:sldId id="257" r:id="R75c830e7d6134fb4"/>
    <p:sldId id="258" r:id="R74987282e4404926"/>
    <p:sldId id="259" r:id="R7504bdcc15364c1e"/>
    <p:sldId id="260" r:id="Rb0ec59dcdd604608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ff2501144c0e4305" /><Relationship Type="http://schemas.openxmlformats.org/officeDocument/2006/relationships/slide" Target="/ppt/slides/slide2.xml" Id="R75c830e7d6134fb4" /><Relationship Type="http://schemas.openxmlformats.org/officeDocument/2006/relationships/slide" Target="/ppt/slides/slide3.xml" Id="R74987282e4404926" /><Relationship Type="http://schemas.openxmlformats.org/officeDocument/2006/relationships/slide" Target="/ppt/slides/slide4.xml" Id="R7504bdcc15364c1e" /><Relationship Type="http://schemas.openxmlformats.org/officeDocument/2006/relationships/slide" Target="/ppt/slides/slide5.xml" Id="Rb0ec59dcdd604608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254e997755644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44c8481c9c45d5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64a888c5ec0488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14a98612c444d2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d627edd89b9b45a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3a44800f4154be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d5632deda94a7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798697f0984c3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6285b2ccee450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658dfc69da401c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0" y="0"/>
            <a:ext cx="7200000" cy="7200000"/>
          </a:xfrm>
          <a:prstGeom prst="ellipse">
            <a:avLst/>
          </a:prstGeom>
          <a:solidFill>
            <a:srgbClr val="66FCF1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720000"/>
            <a:ext cx="2880000" cy="5400000"/>
          </a:xfrm>
          <a:prstGeom prst="rect">
            <a:avLst/>
          </a:prstGeom>
          <a:solidFill>
            <a:srgbClr val="1F2833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360000" y="1440000"/>
            <a:ext cx="72000" cy="1800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800000" y="360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0" y="540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440000" y="2160000"/>
            <a:ext cx="90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512000" y="378000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Arial"/>
                <a:ea typeface="Arial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512000" y="468000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252000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432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Arial"/>
                <a:ea typeface="Arial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270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Arial"/>
                <a:ea typeface="Arial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7200000" y="2880000"/>
            <a:ext cx="7200000" cy="720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5040000" y="720000"/>
            <a:ext cx="6480000" cy="540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720000" y="720000"/>
            <a:ext cx="10800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Arial"/>
                <a:ea typeface="Arial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044000" y="252000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044000" y="432000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Arial"/>
                <a:ea typeface="Arial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270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Arial"/>
                <a:ea typeface="Arial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3600000" y="0"/>
            <a:ext cx="7200000" cy="720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720000"/>
            <a:ext cx="10800000" cy="72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11160000" y="1440000"/>
            <a:ext cx="72000" cy="1800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Arial"/>
                <a:ea typeface="Arial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Arial"/>
                <a:ea typeface="Arial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9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45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48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4860000" y="270000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48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8100000" y="162000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8460000" y="198000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8460000" y="270000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8460000" y="360000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180000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3960000"/>
            <a:ext cx="46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34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48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Arial"/>
                <a:ea typeface="Arial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5400000" y="3600000"/>
            <a:ext cx="7200000" cy="7200000"/>
          </a:xfrm>
          <a:prstGeom prst="ellipse">
            <a:avLst/>
          </a:prstGeom>
          <a:solidFill>
            <a:srgbClr val="66FCF1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720000" y="1440000"/>
            <a:ext cx="1440000" cy="396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720000" y="5580000"/>
            <a:ext cx="4320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Arial"/>
                <a:ea typeface="Arial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Arial"/>
                <a:ea typeface="Arial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440000" y="108000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800000" y="180000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800000" y="4320000"/>
            <a:ext cx="46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7200000" y="288000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7560000" y="34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7560000" y="48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Arial"/>
                <a:ea typeface="Arial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2960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12960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0B0C10"/>
        </a:solidFill>
      </p:bgPr>
    </p:bg>
    <p:spTree>
      <p:nvGrpSpPr>
        <p:cNvPr id="1" name=""/>
        <p:cNvGrpSpPr/>
        <p:nvPr/>
      </p:nvGrpSpPr>
      <p:grpSpPr/>
      <p:sp>
        <p:nvSpPr>
          <p:cNvPr id="2" name="!!bg-orb"/>
          <p:cNvSpPr/>
          <p:nvPr/>
        </p:nvSpPr>
        <p:spPr>
          <a:xfrm>
            <a:off x="2880000" y="0"/>
            <a:ext cx="5400000" cy="5400000"/>
          </a:xfrm>
          <a:prstGeom prst="ellipse">
            <a:avLst/>
          </a:prstGeom>
          <a:solidFill>
            <a:srgbClr val="66FCF1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g-box"/>
          <p:cNvSpPr/>
          <p:nvPr/>
        </p:nvSpPr>
        <p:spPr>
          <a:xfrm>
            <a:off x="4320000" y="3600000"/>
            <a:ext cx="3600000" cy="2160000"/>
          </a:xfrm>
          <a:prstGeom prst="rect">
            <a:avLst/>
          </a:prstGeom>
          <a:solidFill>
            <a:srgbClr val="1F2833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line"/>
          <p:cNvSpPr/>
          <p:nvPr/>
        </p:nvSpPr>
        <p:spPr>
          <a:xfrm>
            <a:off x="5940000" y="5760000"/>
            <a:ext cx="288000" cy="72000"/>
          </a:xfrm>
          <a:prstGeom prst="rect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frame"/>
          <p:cNvSpPr/>
          <p:nvPr/>
        </p:nvSpPr>
        <p:spPr>
          <a:xfrm>
            <a:off x="432000" y="288000"/>
            <a:ext cx="11329200" cy="6282000"/>
          </a:xfrm>
          <a:prstGeom prst="rect">
            <a:avLst/>
          </a:prstGeom>
          <a:noFill/>
          <a:ln w="25400">
            <a:solidFill>
              <a:srgbClr val="1F2833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-1"/>
          <p:cNvSpPr/>
          <p:nvPr/>
        </p:nvSpPr>
        <p:spPr>
          <a:xfrm>
            <a:off x="11160000" y="1440000"/>
            <a:ext cx="180000" cy="180000"/>
          </a:xfrm>
          <a:prstGeom prst="ellipse">
            <a:avLst/>
          </a:prstGeom>
          <a:solidFill>
            <a:srgbClr val="45A29E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2"/>
          <p:cNvSpPr/>
          <p:nvPr/>
        </p:nvSpPr>
        <p:spPr>
          <a:xfrm>
            <a:off x="1080000" y="5760000"/>
            <a:ext cx="360000" cy="360000"/>
          </a:xfrm>
          <a:prstGeom prst="ellipse">
            <a:avLst/>
          </a:prstGeom>
          <a:solidFill>
            <a:srgbClr val="66FCF1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2960000" y="0"/>
            <a:ext cx="90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Arial"/>
                <a:ea typeface="Arial"/>
              </a:rPr>
              <a:t>未来已来：2050</a:t>
            </a:r>
          </a:p>
        </p:txBody>
      </p:sp>
      <p:sp>
        <p:nvSpPr>
          <p:cNvPr id="9" name="!!hero-sub"/>
          <p:cNvSpPr/>
          <p:nvPr/>
        </p:nvSpPr>
        <p:spPr>
          <a:xfrm>
            <a:off x="12960000" y="0"/>
            <a:ext cx="54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600">
                <a:solidFill>
                  <a:srgbClr val="C5C6C7"/>
                </a:solidFill>
                <a:latin typeface="Arial"/>
                <a:ea typeface="Arial"/>
              </a:rPr>
              <a:t>全息时代的一天</a:t>
            </a:r>
          </a:p>
        </p:txBody>
      </p:sp>
      <p:sp>
        <p:nvSpPr>
          <p:cNvPr id="10" name="!!hero-tag"/>
          <p:cNvSpPr/>
          <p:nvPr/>
        </p:nvSpPr>
        <p:spPr>
          <a:xfrm>
            <a:off x="12960000" y="0"/>
            <a:ext cx="54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 b="1">
                <a:solidFill>
                  <a:srgbClr val="66FCF1"/>
                </a:solidFill>
                <a:latin typeface="Montserrat"/>
                <a:ea typeface="Montserrat"/>
              </a:rPr>
              <a:t>THE BOUNDARY DISSOLVES</a:t>
            </a:r>
          </a:p>
        </p:txBody>
      </p:sp>
      <p:sp>
        <p:nvSpPr>
          <p:cNvPr id="11" name="!!stmt-text"/>
          <p:cNvSpPr/>
          <p:nvPr/>
        </p:nvSpPr>
        <p:spPr>
          <a:xfrm>
            <a:off x="12960000" y="0"/>
            <a:ext cx="1008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400" b="1">
                <a:solidFill>
                  <a:srgbClr val="FFFFFF"/>
                </a:solidFill>
                <a:latin typeface="Arial"/>
                <a:ea typeface="Arial"/>
              </a:rPr>
              <a:t>物理与数字的边界彻底消融</a:t>
            </a:r>
          </a:p>
        </p:txBody>
      </p:sp>
      <p:sp>
        <p:nvSpPr>
          <p:cNvPr id="12" name="!!stmt-sub"/>
          <p:cNvSpPr/>
          <p:nvPr/>
        </p:nvSpPr>
        <p:spPr>
          <a:xfrm>
            <a:off x="12960000" y="0"/>
            <a:ext cx="1008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45A29E"/>
                </a:solidFill>
                <a:latin typeface="Arial"/>
                <a:ea typeface="Arial"/>
              </a:rPr>
              <a:t>智能代理、脑机接口与空间计算重塑了我们的每一秒</a:t>
            </a:r>
          </a:p>
        </p:txBody>
      </p:sp>
      <p:sp>
        <p:nvSpPr>
          <p:cNvPr id="13" name="!!p1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p1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07:00</a:t>
            </a:r>
          </a:p>
        </p:txBody>
      </p:sp>
      <p:sp>
        <p:nvSpPr>
          <p:cNvPr id="15" name="!!p1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基因营养与唤醒</a:t>
            </a:r>
          </a:p>
        </p:txBody>
      </p:sp>
      <p:sp>
        <p:nvSpPr>
          <p:cNvPr id="16" name="!!p1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AI管家实时读取体征，合成专属营养早餐，温和唤醒意识。</a:t>
            </a:r>
          </a:p>
        </p:txBody>
      </p:sp>
      <p:sp>
        <p:nvSpPr>
          <p:cNvPr id="17" name="!!p2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p2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14:00</a:t>
            </a:r>
          </a:p>
        </p:txBody>
      </p:sp>
      <p:sp>
        <p:nvSpPr>
          <p:cNvPr id="19" name="!!p2-title"/>
          <p:cNvSpPr/>
          <p:nvPr/>
        </p:nvSpPr>
        <p:spPr>
          <a:xfrm>
            <a:off x="12960000" y="0"/>
            <a:ext cx="270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全息远程协同</a:t>
            </a:r>
          </a:p>
        </p:txBody>
      </p:sp>
      <p:sp>
        <p:nvSpPr>
          <p:cNvPr id="20" name="!!p2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在虚拟火星基地与全球团队开启三维会议，数据触手可及。</a:t>
            </a:r>
          </a:p>
        </p:txBody>
      </p:sp>
      <p:sp>
        <p:nvSpPr>
          <p:cNvPr id="21" name="!!p3-bg"/>
          <p:cNvSpPr/>
          <p:nvPr/>
        </p:nvSpPr>
        <p:spPr>
          <a:xfrm>
            <a:off x="12960000" y="0"/>
            <a:ext cx="3240000" cy="3960000"/>
          </a:xfrm>
          <a:prstGeom prst="roundRect">
            <a:avLst/>
          </a:prstGeom>
          <a:solidFill>
            <a:srgbClr val="1F28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p3-time"/>
          <p:cNvSpPr/>
          <p:nvPr/>
        </p:nvSpPr>
        <p:spPr>
          <a:xfrm>
            <a:off x="12960000" y="0"/>
            <a:ext cx="252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66FCF1"/>
                </a:solidFill>
                <a:latin typeface="Montserrat"/>
                <a:ea typeface="Montserrat"/>
              </a:rPr>
              <a:t>21:00</a:t>
            </a:r>
          </a:p>
        </p:txBody>
      </p:sp>
      <p:sp>
        <p:nvSpPr>
          <p:cNvPr id="23" name="!!p3-title"/>
          <p:cNvSpPr/>
          <p:nvPr/>
        </p:nvSpPr>
        <p:spPr>
          <a:xfrm>
            <a:off x="12960000" y="0"/>
            <a:ext cx="2880000" cy="5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 b="1">
                <a:solidFill>
                  <a:srgbClr val="FFFFFF"/>
                </a:solidFill>
                <a:latin typeface="Arial"/>
                <a:ea typeface="Arial"/>
              </a:rPr>
              <a:t>沉浸式潜意识休眠</a:t>
            </a:r>
          </a:p>
        </p:txBody>
      </p:sp>
      <p:sp>
        <p:nvSpPr>
          <p:cNvPr id="24" name="!!p3-desc"/>
          <p:cNvSpPr/>
          <p:nvPr/>
        </p:nvSpPr>
        <p:spPr>
          <a:xfrm>
            <a:off x="12960000" y="0"/>
            <a:ext cx="252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C5C6C7"/>
                </a:solidFill>
                <a:latin typeface="Arial"/>
                <a:ea typeface="Arial"/>
              </a:rPr>
              <a:t>脑机接口连接潜意识网络，在深睡中完成知识载入与精神放松。</a:t>
            </a:r>
          </a:p>
        </p:txBody>
      </p:sp>
      <p:sp>
        <p:nvSpPr>
          <p:cNvPr id="25" name="!!ev-bg"/>
          <p:cNvSpPr/>
          <p:nvPr/>
        </p:nvSpPr>
        <p:spPr>
          <a:xfrm>
            <a:off x="12960000" y="0"/>
            <a:ext cx="5400000" cy="4680000"/>
          </a:xfrm>
          <a:prstGeom prst="rect">
            <a:avLst/>
          </a:prstGeom>
          <a:solidFill>
            <a:srgbClr val="45A29E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6" name="!!ev-num"/>
          <p:cNvSpPr/>
          <p:nvPr/>
        </p:nvSpPr>
        <p:spPr>
          <a:xfrm>
            <a:off x="12960000" y="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9600" b="1">
                <a:solidFill>
                  <a:srgbClr val="66FCF1"/>
                </a:solidFill>
                <a:latin typeface="Montserrat"/>
                <a:ea typeface="Montserrat"/>
              </a:rPr>
              <a:t>98.5%</a:t>
            </a:r>
          </a:p>
        </p:txBody>
      </p:sp>
      <p:sp>
        <p:nvSpPr>
          <p:cNvPr id="27" name="!!ev-label"/>
          <p:cNvSpPr/>
          <p:nvPr/>
        </p:nvSpPr>
        <p:spPr>
          <a:xfrm>
            <a:off x="12960000" y="0"/>
            <a:ext cx="468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FFFFFF"/>
                </a:solidFill>
                <a:latin typeface="Arial"/>
                <a:ea typeface="Arial"/>
              </a:rPr>
              <a:t>全球人口脑机接口接入率</a:t>
            </a:r>
          </a:p>
        </p:txBody>
      </p:sp>
      <p:sp>
        <p:nvSpPr>
          <p:cNvPr id="28" name="!!ev2-bg"/>
          <p:cNvSpPr/>
          <p:nvPr/>
        </p:nvSpPr>
        <p:spPr>
          <a:xfrm>
            <a:off x="12960000" y="0"/>
            <a:ext cx="4320000" cy="2880000"/>
          </a:xfrm>
          <a:prstGeom prst="rect">
            <a:avLst/>
          </a:prstGeom>
          <a:solidFill>
            <a:srgbClr val="1F2833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ev2-num"/>
          <p:cNvSpPr/>
          <p:nvPr/>
        </p:nvSpPr>
        <p:spPr>
          <a:xfrm>
            <a:off x="12960000" y="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FFFFFF"/>
                </a:solidFill>
                <a:latin typeface="Montserrat"/>
                <a:ea typeface="Montserrat"/>
              </a:rPr>
              <a:t>12.4 hrs</a:t>
            </a:r>
          </a:p>
        </p:txBody>
      </p:sp>
      <p:sp>
        <p:nvSpPr>
          <p:cNvPr id="30" name="!!ev2-label"/>
          <p:cNvSpPr/>
          <p:nvPr/>
        </p:nvSpPr>
        <p:spPr>
          <a:xfrm>
            <a:off x="12960000" y="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C5C6C7"/>
                </a:solidFill>
                <a:latin typeface="Arial"/>
                <a:ea typeface="Arial"/>
              </a:rPr>
              <a:t>平均每日混合现实驻留时长</a:t>
            </a:r>
          </a:p>
        </p:txBody>
      </p:sp>
      <p:sp>
        <p:nvSpPr>
          <p:cNvPr id="31" name="!!cta-title"/>
          <p:cNvSpPr/>
          <p:nvPr/>
        </p:nvSpPr>
        <p:spPr>
          <a:xfrm>
            <a:off x="1404000" y="252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FFFFFF"/>
                </a:solidFill>
                <a:latin typeface="Arial"/>
                <a:ea typeface="Arial"/>
              </a:rPr>
              <a:t>准备好迎接你的未来了吗？</a:t>
            </a:r>
          </a:p>
        </p:txBody>
      </p:sp>
      <p:sp>
        <p:nvSpPr>
          <p:cNvPr id="32" name="!!cta-btn"/>
          <p:cNvSpPr/>
          <p:nvPr/>
        </p:nvSpPr>
        <p:spPr>
          <a:xfrm>
            <a:off x="5004000" y="4140000"/>
            <a:ext cx="2160000" cy="540000"/>
          </a:xfrm>
          <a:prstGeom prst="roundRect">
            <a:avLst/>
          </a:prstGeom>
          <a:solidFill>
            <a:srgbClr val="66FCF1"/>
          </a:solidFill>
        </p:spPr>
        <p:txBody>
          <a:bodyPr/>
          <a:lstStyle/>
          <a:p>
            <a:pPr algn="ctr"/>
            <a:r>
              <a:rPr lang="en-US" sz="1800" b="1">
                <a:solidFill>
                  <a:srgbClr val="0B0C10"/>
                </a:solidFill>
                <a:latin typeface="Montserrat"/>
                <a:ea typeface="Montserrat"/>
              </a:rPr>
              <a:t>EXPLORE 2050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