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71024"/>
              </a:gs>
              <a:gs pos="100000">
                <a:srgbClr val="10295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961120" y="-1463040"/>
            <a:ext cx="4754880" cy="4754880"/>
          </a:xfrm>
          <a:prstGeom prst="ellipse">
            <a:avLst/>
          </a:prstGeom>
          <a:solidFill>
            <a:srgbClr val="1024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41280" y="182880"/>
            <a:ext cx="2560320" cy="2560320"/>
          </a:xfrm>
          <a:prstGeom prst="ellipse">
            <a:avLst/>
          </a:prstGeom>
          <a:gradFill>
            <a:gsLst>
              <a:gs pos="0">
                <a:srgbClr val="169B97"/>
              </a:gs>
              <a:gs pos="100000">
                <a:srgbClr val="0A162E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326880" y="4206240"/>
            <a:ext cx="146304" cy="146304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9784080" y="4526279"/>
            <a:ext cx="146304" cy="146304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241280" y="4846320"/>
            <a:ext cx="146304" cy="146304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554480"/>
            <a:ext cx="2743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2DE0D0"/>
                </a:solidFill>
                <a:latin typeface="PingFang SC" panose="020B0400000000000000" charset="-122"/>
              </a:rPr>
              <a:t>AI · 全域内审</a:t>
            </a:r>
            <a:endParaRPr sz="15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0" y="2011680"/>
            <a:ext cx="2194560" cy="508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4672" y="2240280"/>
            <a:ext cx="960120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5600" b="1">
                <a:solidFill>
                  <a:srgbClr val="FFFFFF"/>
                </a:solidFill>
                <a:latin typeface="PingFang SC" panose="020B0400000000000000" charset="-122"/>
              </a:rPr>
              <a:t>数据不出域</a:t>
            </a:r>
            <a:endParaRPr sz="56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5600" b="1">
                <a:solidFill>
                  <a:srgbClr val="2DE0D0"/>
                </a:solidFill>
                <a:latin typeface="PingFang SC" panose="020B0400000000000000" charset="-122"/>
              </a:rPr>
              <a:t>审计全穿透</a:t>
            </a:r>
            <a:endParaRPr sz="56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8680" y="4526280"/>
            <a:ext cx="96012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000" b="1">
                <a:solidFill>
                  <a:srgbClr val="FFFFFF"/>
                </a:solidFill>
                <a:latin typeface="PingFang SC" panose="020B0400000000000000" charset="-122"/>
              </a:rPr>
              <a:t>基于本地私有化大模型的电信运营商 AI 全域内审体系</a:t>
            </a:r>
            <a:endParaRPr sz="20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450" b="0">
                <a:solidFill>
                  <a:srgbClr val="CBD8EC"/>
                </a:solidFill>
                <a:latin typeface="PingFang SC" panose="020B0400000000000000" charset="-122"/>
              </a:rPr>
              <a:t>不是一套工具，而是一套建在自己机房里、越用越聪明的审计能力体系</a:t>
            </a:r>
            <a:endParaRPr sz="14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8680" y="5806440"/>
            <a:ext cx="457200" cy="381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594360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8A9CB8"/>
                </a:solidFill>
                <a:latin typeface="PingFang SC" panose="020B0400000000000000" charset="-122"/>
              </a:rPr>
              <a:t>2026 年 6 月</a:t>
            </a:r>
            <a:endParaRPr sz="130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35C759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05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35C759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35C759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网络建设与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工程采购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经典案例（围标串标+虚增工程量）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3 家投标报价差异不足 1%、方案雷同，中标后同一班组施工，签证单同一笔迹不同日期批量签字。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61848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72821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扩展案例（虚假巡检）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03911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系统显示月巡检 2000 次，GPS 比对实际只到 300 站，其余照片复用+坐标伪造。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59689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70662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5C759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35C759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01752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投标报价相似度与文件雷同度；工程量与资源消耗匹配；巡检轨迹与工单交叉；马甲供应商识别。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575304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685032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5C759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35C759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3995928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NLP 比对投标雷同度，GPS 轨迹与工单交叉验证，识别马甲供应商。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10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06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2DE0D0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互联互通与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网间结算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经典案例（话务量操纵）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与境外合谋虚假国际来话刷量，主叫为虚商号段，时长均为 30/60 秒整数倍，明显非真人。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61848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72821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扩展案例（短信网关刷量）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03911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SP 伪造记录申报成功发送 10 亿条按 0.05 元/条结算，实际到达率不足 10%。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59689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70662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01752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话务量时序异常与整数时长聚集；结算数据与原始信令比对；SP/CP 业务量与结算交叉验证。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575304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685032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3995928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识别整数倍通话时长等非人类行为，信令级原始数据比对。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11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3B82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07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3B82F6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云业务/IDC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与新兴业务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经典案例（云资源空转）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政企客户签 3 年云服务年付 100 万，CPU 利用率长期&lt;5%、存储近空，却全额确认收入，实控人为领导亲属。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82880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93852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扩展案例（IDC 机柜虚租）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24942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宣称出租率 90%，实际大量机柜无设备、电费为零，收入来自关联方预付租金。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80720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91693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B82F6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22783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资源使用量 vs 计费量匹配；出租率与电力消耗勾稽；关联方与预付异常；确认与验收时序一致性。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78561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89534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B82F6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420624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资源利用率与计费量自动比对，关联方网络挖掘，识别空转收入。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12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8B7C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08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B7CF6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员工内部舞弊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与资源滥用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经典案例（内部号码套利）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员工用权限批量开员工测试号对外出租免流套餐，流量收入全计入内部成本未确认收入。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61848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72821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扩展案例（积分套现）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03911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勾结外部商户虚构消费批量刷积分兑换礼品卡变现，某商户单日发放量超正常 100 倍。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59689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70662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8B7CF6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01752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权限操作日志异常模式；测试号实际用途偏离；积分流向追踪；权限与岗位匹配度。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575304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685032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8B7CF6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3995928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操作日志异常挖掘，权限-岗位匹配分析，积分流向网络追踪。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13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工程 · 地基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数据接入与治理层（全量穿透的前提）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14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691640"/>
            <a:ext cx="5212080" cy="141732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09728" cy="141732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161288" y="1965960"/>
            <a:ext cx="502920" cy="502920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61288" y="1965960"/>
            <a:ext cx="502920" cy="502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1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28800" y="1874520"/>
            <a:ext cx="4114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50" b="1">
                <a:solidFill>
                  <a:srgbClr val="FFFFFF"/>
                </a:solidFill>
                <a:latin typeface="PingFang SC" panose="020B0400000000000000" charset="-122"/>
              </a:rPr>
              <a:t>多源异构接入</a:t>
            </a:r>
            <a:endParaRPr sz="15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2295144"/>
            <a:ext cx="4069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BD8EC"/>
                </a:solidFill>
                <a:latin typeface="PingFang SC" panose="020B0400000000000000" charset="-122"/>
              </a:rPr>
              <a:t>适配 BSS/OSS/ERP/财务/合同/工单/信令各系统接口、数据库、文件，统一汇入本地数据湖。</a:t>
            </a:r>
            <a:endParaRPr sz="12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245352" y="1691640"/>
            <a:ext cx="5212080" cy="141732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45352" y="1691640"/>
            <a:ext cx="109728" cy="141732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537960" y="1965960"/>
            <a:ext cx="502920" cy="502920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37960" y="1965960"/>
            <a:ext cx="502920" cy="502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2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05472" y="1874520"/>
            <a:ext cx="4114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50" b="1">
                <a:solidFill>
                  <a:srgbClr val="FFFFFF"/>
                </a:solidFill>
                <a:latin typeface="PingFang SC" panose="020B0400000000000000" charset="-122"/>
              </a:rPr>
              <a:t>主数据对齐</a:t>
            </a:r>
            <a:endParaRPr sz="15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05472" y="2295144"/>
            <a:ext cx="4069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BD8EC"/>
                </a:solidFill>
                <a:latin typeface="PingFang SC" panose="020B0400000000000000" charset="-122"/>
              </a:rPr>
              <a:t>客户、合同、号码、工单、供应商跨系统实体统一，解决主键对不上。</a:t>
            </a:r>
            <a:endParaRPr sz="12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68680" y="3291840"/>
            <a:ext cx="5212080" cy="141732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68680" y="3291840"/>
            <a:ext cx="109728" cy="1417320"/>
          </a:xfrm>
          <a:prstGeom prst="rect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1161288" y="3566160"/>
            <a:ext cx="502920" cy="502920"/>
          </a:xfrm>
          <a:prstGeom prst="ellipse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161288" y="3566160"/>
            <a:ext cx="502920" cy="502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3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8800" y="3474720"/>
            <a:ext cx="4114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50" b="1">
                <a:solidFill>
                  <a:srgbClr val="FFFFFF"/>
                </a:solidFill>
                <a:latin typeface="PingFang SC" panose="020B0400000000000000" charset="-122"/>
              </a:rPr>
              <a:t>数据质量探查与清洗</a:t>
            </a:r>
            <a:endParaRPr sz="15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8800" y="3895344"/>
            <a:ext cx="4069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BD8EC"/>
                </a:solidFill>
                <a:latin typeface="PingFang SC" panose="020B0400000000000000" charset="-122"/>
              </a:rPr>
              <a:t>缺失、重复、口径不一自动探查清洗，建立质量评分。</a:t>
            </a:r>
            <a:endParaRPr sz="12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245352" y="3291840"/>
            <a:ext cx="5212080" cy="141732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45352" y="3291840"/>
            <a:ext cx="109728" cy="141732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537960" y="3566160"/>
            <a:ext cx="502920" cy="502920"/>
          </a:xfrm>
          <a:prstGeom prst="ellipse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37960" y="3566160"/>
            <a:ext cx="502920" cy="502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4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05472" y="3474720"/>
            <a:ext cx="4114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50" b="1">
                <a:solidFill>
                  <a:srgbClr val="FFFFFF"/>
                </a:solidFill>
                <a:latin typeface="PingFang SC" panose="020B0400000000000000" charset="-122"/>
              </a:rPr>
              <a:t>增量同步与时效</a:t>
            </a:r>
            <a:endParaRPr sz="15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05472" y="3895344"/>
            <a:ext cx="4069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BD8EC"/>
                </a:solidFill>
                <a:latin typeface="PingFang SC" panose="020B0400000000000000" charset="-122"/>
              </a:rPr>
              <a:t>从年度快照升级为近实时增量，支撑常态化监控。</a:t>
            </a:r>
            <a:endParaRPr sz="12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68680" y="5029200"/>
            <a:ext cx="10561320" cy="868680"/>
          </a:xfrm>
          <a:prstGeom prst="roundRect">
            <a:avLst>
              <a:gd name="adj" fmla="val 12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68680" y="5029200"/>
            <a:ext cx="91440" cy="8686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143000" y="5321935"/>
            <a:ext cx="10149840" cy="2832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250" b="0">
                <a:solidFill>
                  <a:srgbClr val="FFFFFF"/>
                </a:solidFill>
                <a:latin typeface="PingFang SC" panose="020B0400000000000000" charset="-122"/>
              </a:rPr>
              <a:t>数据治理是这套体系工作量最大、最该提前立项的一环，而非回避。</a:t>
            </a:r>
            <a:endParaRPr sz="125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闭环 · 价值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人机协同闭环：线索之后才是价值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15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777240" y="1920240"/>
            <a:ext cx="2075688" cy="868680"/>
          </a:xfrm>
          <a:prstGeom prst="chevron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AI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全量扫描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2706624" y="1920240"/>
            <a:ext cx="2075688" cy="868680"/>
          </a:xfrm>
          <a:prstGeom prst="chevron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生成线索+证据链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4636008" y="1920240"/>
            <a:ext cx="2075688" cy="868680"/>
          </a:xfrm>
          <a:prstGeom prst="chevron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审计员复核研判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6565392" y="1920240"/>
            <a:ext cx="2075688" cy="868680"/>
          </a:xfrm>
          <a:prstGeom prst="chevron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自动生成底稿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8494776" y="1920240"/>
            <a:ext cx="2075688" cy="868680"/>
          </a:xfrm>
          <a:prstGeom prst="chevron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定性/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整改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10424160" y="1920240"/>
            <a:ext cx="2075688" cy="868680"/>
          </a:xfrm>
          <a:prstGeom prst="chevron">
            <a:avLst/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250" b="1">
                <a:solidFill>
                  <a:srgbClr val="FFFFFF"/>
                </a:solidFill>
                <a:latin typeface="PingFang SC" panose="020B0400000000000000" charset="-122"/>
              </a:rPr>
              <a:t>复核销项闭环</a:t>
            </a:r>
            <a:endParaRPr sz="12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7240" y="278892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8A9CB8"/>
                </a:solidFill>
                <a:latin typeface="PingFang SC" panose="020B0400000000000000" charset="-122"/>
              </a:rPr>
              <a:t>◄────────────────  规则进化反哺，越用越聪明  ────────────────►</a:t>
            </a:r>
            <a:endParaRPr sz="12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68680" y="3429000"/>
            <a:ext cx="3383280" cy="169164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68680" y="3429000"/>
            <a:ext cx="3383280" cy="4572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3429000"/>
            <a:ext cx="338328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AI 侧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7280" y="40233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出线索、附证据链、给判定理由、自动生成可追溯底稿。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453128" y="3429000"/>
            <a:ext cx="3383280" cy="169164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453128" y="3429000"/>
            <a:ext cx="3383280" cy="45720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53128" y="3429000"/>
            <a:ext cx="338328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审计员侧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81728" y="40233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复核研判、定性、决定整改或移交、最终签字。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037576" y="3429000"/>
            <a:ext cx="3383280" cy="169164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037576" y="3429000"/>
            <a:ext cx="3383280" cy="45720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37576" y="3429000"/>
            <a:ext cx="338328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闭环管理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66176" y="40233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线索分派、取证留痕、整改跟踪、销项复核全流程在线。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68680" y="5440680"/>
            <a:ext cx="10561320" cy="566928"/>
          </a:xfrm>
          <a:prstGeom prst="roundRect">
            <a:avLst>
              <a:gd name="adj" fmla="val 20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68680" y="5440680"/>
            <a:ext cx="91440" cy="566928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43000" y="5440680"/>
            <a:ext cx="10149840" cy="5669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从“发现工具”升级为“办案平台”——每一步都接得住、留得痕。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可信 · 落地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误报治理与置信度分级（专业 = 诚实）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16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8680" y="164592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三级置信分流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68680" y="2148840"/>
            <a:ext cx="5486400" cy="777240"/>
          </a:xfrm>
          <a:prstGeom prst="roundRect">
            <a:avLst>
              <a:gd name="adj" fmla="val 22000"/>
            </a:avLst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148840"/>
            <a:ext cx="548640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高置信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200" b="0">
                <a:solidFill>
                  <a:srgbClr val="FFFFFF"/>
                </a:solidFill>
                <a:latin typeface="PingFang SC" panose="020B0400000000000000" charset="-122"/>
              </a:rPr>
              <a:t>直接推送处置</a:t>
            </a:r>
            <a:endParaRPr sz="120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508760" y="3063240"/>
            <a:ext cx="4206240" cy="777240"/>
          </a:xfrm>
          <a:prstGeom prst="roundRect">
            <a:avLst>
              <a:gd name="adj" fmla="val 22000"/>
            </a:avLst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08760" y="3063240"/>
            <a:ext cx="420624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中置信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200" b="0">
                <a:solidFill>
                  <a:srgbClr val="FFFFFF"/>
                </a:solidFill>
                <a:latin typeface="PingFang SC" panose="020B0400000000000000" charset="-122"/>
              </a:rPr>
              <a:t>人工复核研判</a:t>
            </a:r>
            <a:endParaRPr sz="120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48840" y="3977640"/>
            <a:ext cx="2926080" cy="777240"/>
          </a:xfrm>
          <a:prstGeom prst="roundRect">
            <a:avLst>
              <a:gd name="adj" fmla="val 22000"/>
            </a:avLst>
          </a:prstGeom>
          <a:solidFill>
            <a:srgbClr val="8A9C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48840" y="3977640"/>
            <a:ext cx="292608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低置信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200" b="0">
                <a:solidFill>
                  <a:srgbClr val="FFFFFF"/>
                </a:solidFill>
                <a:latin typeface="PingFang SC" panose="020B0400000000000000" charset="-122"/>
              </a:rPr>
              <a:t>归档备查</a:t>
            </a:r>
            <a:endParaRPr sz="120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766560" y="2148840"/>
            <a:ext cx="4663440" cy="77724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766560" y="2148840"/>
            <a:ext cx="91440" cy="77724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0" y="2240280"/>
            <a:ext cx="4297680" cy="2926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每条线索可解释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40880" y="2532888"/>
            <a:ext cx="42976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附证据链 + 判定理由，拒绝黑盒打分。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766560" y="3063240"/>
            <a:ext cx="4663440" cy="77724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766560" y="3063240"/>
            <a:ext cx="91440" cy="77724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040880" y="3154680"/>
            <a:ext cx="4297680" cy="2926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反馈学习闭环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40880" y="3447288"/>
            <a:ext cx="42976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审计员标注误报/属实，系统持续校准阈值，准确率随使用上升。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766560" y="3977640"/>
            <a:ext cx="4663440" cy="77724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766560" y="3977640"/>
            <a:ext cx="91440" cy="77724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040880" y="4069080"/>
            <a:ext cx="4297680" cy="2926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公开运营指标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40880" y="4361688"/>
            <a:ext cx="42976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命中率、准确率、线索转化率上看板，成效可量化可追溯。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68680" y="5532120"/>
            <a:ext cx="10561320" cy="640080"/>
          </a:xfrm>
          <a:prstGeom prst="roundRect">
            <a:avLst>
              <a:gd name="adj" fmla="val 1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68680" y="5532120"/>
            <a:ext cx="91440" cy="6400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43000" y="5532120"/>
            <a:ext cx="1014984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主动交代精准度反而显专业——藏着不说，才是最大的风险。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架构 · 全栈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本地私有化 LLM 审计平台架构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17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645920"/>
            <a:ext cx="9052560" cy="749808"/>
          </a:xfrm>
          <a:prstGeom prst="roundRect">
            <a:avLst>
              <a:gd name="adj" fmla="val 6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868680" y="1645920"/>
            <a:ext cx="1554480" cy="749808"/>
          </a:xfrm>
          <a:prstGeom prst="roundRect">
            <a:avLst>
              <a:gd name="adj" fmla="val 6000"/>
            </a:avLst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1645920"/>
            <a:ext cx="155448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应用层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06040" y="1645920"/>
            <a:ext cx="722376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自然语言查询 · 线索看板 · 智能报告 · 预警推送 —— 审计人员零门槛使用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68680" y="2505456"/>
            <a:ext cx="9052560" cy="749808"/>
          </a:xfrm>
          <a:prstGeom prst="roundRect">
            <a:avLst>
              <a:gd name="adj" fmla="val 6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68680" y="2505456"/>
            <a:ext cx="1554480" cy="749808"/>
          </a:xfrm>
          <a:prstGeom prst="roundRect">
            <a:avLst>
              <a:gd name="adj" fmla="val 6000"/>
            </a:avLst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2505456"/>
            <a:ext cx="155448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引擎层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06040" y="2505456"/>
            <a:ext cx="722376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全量穿透引擎 + 规则进化引擎 + 线索生成引擎 —— LLM 驱动三大引擎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68680" y="3364992"/>
            <a:ext cx="9052560" cy="749808"/>
          </a:xfrm>
          <a:prstGeom prst="roundRect">
            <a:avLst>
              <a:gd name="adj" fmla="val 6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68680" y="3364992"/>
            <a:ext cx="1554480" cy="749808"/>
          </a:xfrm>
          <a:prstGeom prst="roundRect">
            <a:avLst>
              <a:gd name="adj" fmla="val 6000"/>
            </a:avLst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3364992"/>
            <a:ext cx="155448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数据层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06040" y="3364992"/>
            <a:ext cx="722376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本地数据湖（BSS/OSS/ERP/财务/合同/工单/信令）—— 直连内网，零出域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68680" y="4224528"/>
            <a:ext cx="9052560" cy="749808"/>
          </a:xfrm>
          <a:prstGeom prst="roundRect">
            <a:avLst>
              <a:gd name="adj" fmla="val 6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68680" y="4224528"/>
            <a:ext cx="1554480" cy="749808"/>
          </a:xfrm>
          <a:prstGeom prst="roundRect">
            <a:avLst>
              <a:gd name="adj" fmla="val 6000"/>
            </a:avLst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4224528"/>
            <a:ext cx="155448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模型层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06040" y="4224528"/>
            <a:ext cx="722376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千问 70B / DeepSeek / 自研行业模型 —— 审计领域微调，懂电信业务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68680" y="5084064"/>
            <a:ext cx="9052560" cy="749808"/>
          </a:xfrm>
          <a:prstGeom prst="roundRect">
            <a:avLst>
              <a:gd name="adj" fmla="val 6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68680" y="5084064"/>
            <a:ext cx="1554480" cy="749808"/>
          </a:xfrm>
          <a:prstGeom prst="roundRect">
            <a:avLst>
              <a:gd name="adj" fmla="val 6000"/>
            </a:avLst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68680" y="5084064"/>
            <a:ext cx="155448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算力层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040" y="5084064"/>
            <a:ext cx="7223760" cy="749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本地 A100 / H100 / 国产 GPU 集群 —— 承载 70B 级推理，信创可适配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0104120" y="1645920"/>
            <a:ext cx="1325880" cy="4187952"/>
          </a:xfrm>
          <a:prstGeom prst="roundRect">
            <a:avLst>
              <a:gd name="adj" fmla="val 8000"/>
            </a:avLst>
          </a:prstGeom>
          <a:gradFill>
            <a:gsLst>
              <a:gs pos="0">
                <a:srgbClr val="169B97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104120" y="1645920"/>
            <a:ext cx="1325880" cy="418795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安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全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合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规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400" b="1">
                <a:solidFill>
                  <a:srgbClr val="FFFFFF"/>
                </a:solidFill>
                <a:latin typeface="PingFang SC" panose="020B0400000000000000" charset="-122"/>
              </a:rPr>
              <a:t>·</a:t>
            </a:r>
            <a:endParaRPr sz="14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自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审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计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8680" y="6035040"/>
            <a:ext cx="10561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全链路内网闭环 · 数据零出域 · 权限分级 · 不可篡改日志 · 版本留痕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制度 · 独立性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独立性与系统自审计：系统本身也经得起审计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18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737360"/>
            <a:ext cx="5212080" cy="17830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143000" y="2029968"/>
            <a:ext cx="640080" cy="64008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2029968"/>
            <a:ext cx="64008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■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5960" y="2011680"/>
            <a:ext cx="3931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2DE0D0"/>
                </a:solidFill>
                <a:latin typeface="PingFang SC" panose="020B0400000000000000" charset="-122"/>
              </a:rPr>
              <a:t>防放水</a:t>
            </a:r>
            <a:endParaRPr sz="17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5960" y="2514600"/>
            <a:ext cx="3886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规则配置、阈值调整全程留痕，任何改动可追溯，杜绝调教规则放水。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245352" y="1737360"/>
            <a:ext cx="5212080" cy="17830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519672" y="2029968"/>
            <a:ext cx="640080" cy="640080"/>
          </a:xfrm>
          <a:prstGeom prst="ellipse">
            <a:avLst/>
          </a:prstGeom>
          <a:gradFill>
            <a:gsLst>
              <a:gs pos="0">
                <a:srgbClr val="3B82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19672" y="2029968"/>
            <a:ext cx="64008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■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42632" y="2011680"/>
            <a:ext cx="3931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3B82F6"/>
                </a:solidFill>
                <a:latin typeface="PingFang SC" panose="020B0400000000000000" charset="-122"/>
              </a:rPr>
              <a:t>防拦截</a:t>
            </a:r>
            <a:endParaRPr sz="170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42632" y="2514600"/>
            <a:ext cx="3886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线索一旦生成即不可删除，处置过程全程记录，杜绝线索被拦下。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68680" y="3721608"/>
            <a:ext cx="5212080" cy="17830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43000" y="4014216"/>
            <a:ext cx="640080" cy="640080"/>
          </a:xfrm>
          <a:prstGeom prst="ellipse">
            <a:avLst/>
          </a:prstGeom>
          <a:gradFill>
            <a:gsLst>
              <a:gs pos="0">
                <a:srgbClr val="8B7C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43000" y="4014216"/>
            <a:ext cx="64008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■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65960" y="3995928"/>
            <a:ext cx="3931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8B7CF6"/>
                </a:solidFill>
                <a:latin typeface="PingFang SC" panose="020B0400000000000000" charset="-122"/>
              </a:rPr>
              <a:t>权限分级</a:t>
            </a:r>
            <a:endParaRPr sz="170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65960" y="4498848"/>
            <a:ext cx="3886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配规则、看线索、改阈值、出报告分权管理，相互制衡。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245352" y="3721608"/>
            <a:ext cx="5212080" cy="17830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519672" y="4014216"/>
            <a:ext cx="640080" cy="640080"/>
          </a:xfrm>
          <a:prstGeom prst="ellipse">
            <a:avLst/>
          </a:prstGeom>
          <a:gradFill>
            <a:gsLst>
              <a:gs pos="0">
                <a:srgbClr val="F5B742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19672" y="4014216"/>
            <a:ext cx="64008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PingFang SC" panose="020B0400000000000000" charset="-122"/>
              </a:rPr>
              <a:t>■</a:t>
            </a:r>
            <a:endParaRPr sz="18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42632" y="3995928"/>
            <a:ext cx="3931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F5B742"/>
                </a:solidFill>
                <a:latin typeface="PingFang SC" panose="020B0400000000000000" charset="-122"/>
              </a:rPr>
              <a:t>三重留痕</a:t>
            </a:r>
            <a:endParaRPr sz="170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42632" y="4498848"/>
            <a:ext cx="3886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模型版本、规则版本、数据版本可回溯，任一结论可还原当时状态。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8680" y="5852160"/>
            <a:ext cx="10561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既当运动员又当裁判是内审大忌——用制度化留痕与分权，让系统自己也透明可查。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价值 · 跃升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本地 LLM 带来的四重跃升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19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68680" y="1691640"/>
          <a:ext cx="105613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/>
                <a:gridCol w="3840480"/>
                <a:gridCol w="4160520"/>
              </a:tblGrid>
              <a:tr h="475488"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关键跃升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从 → 到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价值内涵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审计覆盖面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5% → 100%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全量扫描，异常无处藏身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数据出域风险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存在 → 归零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全链路内网闭环，满足等保最严要求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审计节奏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年度快照 → 7×24 常态化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动态舞弊实时捕捉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能力归属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外部租用 → 本地永久沉淀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规则进化，越用越聪明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868680" y="4690872"/>
            <a:ext cx="10561320" cy="640080"/>
          </a:xfrm>
          <a:prstGeom prst="roundRect">
            <a:avLst>
              <a:gd name="adj" fmla="val 1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" y="4690872"/>
            <a:ext cx="91440" cy="6400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4690872"/>
            <a:ext cx="1014984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安全 · 能力 · 效率 · 进化——四重价值，远超传统 BI 工具。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现状 · 困局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为什么传统审计“查不过来”？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02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600200"/>
            <a:ext cx="3310128" cy="141732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00200"/>
            <a:ext cx="91440" cy="141732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1755648"/>
            <a:ext cx="3035808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800" b="1">
                <a:solidFill>
                  <a:srgbClr val="3B82F6"/>
                </a:solidFill>
                <a:latin typeface="PingFang SC" panose="020B0400000000000000" charset="-122"/>
              </a:rPr>
              <a:t>150亿</a:t>
            </a:r>
            <a:endParaRPr sz="380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568" y="2514600"/>
            <a:ext cx="3035808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CBD8EC"/>
                </a:solidFill>
                <a:latin typeface="PingFang SC" panose="020B0400000000000000" charset="-122"/>
              </a:rPr>
              <a:t>年业务规模</a:t>
            </a:r>
            <a:endParaRPr sz="14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425696" y="1600200"/>
            <a:ext cx="3310128" cy="141732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25696" y="1600200"/>
            <a:ext cx="91440" cy="141732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54296" y="1755648"/>
            <a:ext cx="3035808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800" b="1">
                <a:solidFill>
                  <a:srgbClr val="F5B742"/>
                </a:solidFill>
                <a:latin typeface="PingFang SC" panose="020B0400000000000000" charset="-122"/>
              </a:rPr>
              <a:t>5000万</a:t>
            </a:r>
            <a:endParaRPr sz="380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2584" y="2514600"/>
            <a:ext cx="3035808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CBD8EC"/>
                </a:solidFill>
                <a:latin typeface="PingFang SC" panose="020B0400000000000000" charset="-122"/>
              </a:rPr>
              <a:t>潜在异常金额</a:t>
            </a:r>
            <a:endParaRPr sz="14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982712" y="1600200"/>
            <a:ext cx="3310128" cy="1417320"/>
          </a:xfrm>
          <a:prstGeom prst="roundRect">
            <a:avLst>
              <a:gd name="adj" fmla="val 10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982712" y="1600200"/>
            <a:ext cx="91440" cy="1417320"/>
          </a:xfrm>
          <a:prstGeom prst="rect">
            <a:avLst/>
          </a:prstGeom>
          <a:solidFill>
            <a:srgbClr val="EF5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11312" y="1755648"/>
            <a:ext cx="3035808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800" b="1">
                <a:solidFill>
                  <a:srgbClr val="EF5A5A"/>
                </a:solidFill>
                <a:latin typeface="PingFang SC" panose="020B0400000000000000" charset="-122"/>
              </a:rPr>
              <a:t>5%</a:t>
            </a:r>
            <a:endParaRPr sz="3800" b="1">
              <a:solidFill>
                <a:srgbClr val="EF5A5A"/>
              </a:solidFill>
              <a:latin typeface="PingFang SC" panose="020B0400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29600" y="2514600"/>
            <a:ext cx="3035808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CBD8EC"/>
                </a:solidFill>
                <a:latin typeface="PingFang SC" panose="020B0400000000000000" charset="-122"/>
              </a:rPr>
              <a:t>传统抽样覆盖率</a:t>
            </a:r>
            <a:endParaRPr sz="14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68680" y="3246120"/>
            <a:ext cx="10561320" cy="603504"/>
          </a:xfrm>
          <a:prstGeom prst="roundRect">
            <a:avLst>
              <a:gd name="adj" fmla="val 12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24128" y="3364992"/>
            <a:ext cx="365760" cy="36576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24128" y="3364992"/>
            <a:ext cx="3657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1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54480" y="3246120"/>
            <a:ext cx="219456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2DE0D0"/>
                </a:solidFill>
                <a:latin typeface="PingFang SC" panose="020B0400000000000000" charset="-122"/>
              </a:rPr>
              <a:t>拆单规避</a:t>
            </a:r>
            <a:endParaRPr sz="14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57600" y="3246120"/>
            <a:ext cx="758952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8 个客户各签 600 万 ICT 项目全拆成 80 万以下，三重一大抽样完美避开。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68680" y="3959352"/>
            <a:ext cx="10561320" cy="603504"/>
          </a:xfrm>
          <a:prstGeom prst="roundRect">
            <a:avLst>
              <a:gd name="adj" fmla="val 12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24128" y="4078224"/>
            <a:ext cx="365760" cy="36576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24128" y="4078224"/>
            <a:ext cx="3657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2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54480" y="3959352"/>
            <a:ext cx="219456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2DE0D0"/>
                </a:solidFill>
                <a:latin typeface="PingFang SC" panose="020B0400000000000000" charset="-122"/>
              </a:rPr>
              <a:t>稳定的定，稳定的退</a:t>
            </a:r>
            <a:endParaRPr sz="14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57600" y="3959352"/>
            <a:ext cx="758952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每月新增 6000 人订彩铃，3 个月后首月用户全退订，渠道已领佣金、骗补后弃养。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868680" y="4672584"/>
            <a:ext cx="10561320" cy="603504"/>
          </a:xfrm>
          <a:prstGeom prst="roundRect">
            <a:avLst>
              <a:gd name="adj" fmla="val 12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1024128" y="4791456"/>
            <a:ext cx="365760" cy="36576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24128" y="4791456"/>
            <a:ext cx="3657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3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4480" y="4672584"/>
            <a:ext cx="219456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2DE0D0"/>
                </a:solidFill>
                <a:latin typeface="PingFang SC" panose="020B0400000000000000" charset="-122"/>
              </a:rPr>
              <a:t>Excel 干不过来</a:t>
            </a:r>
            <a:endParaRPr sz="14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57600" y="4672584"/>
            <a:ext cx="7589520" cy="60350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海量单据只能抽样，查不全查不深，5000 万异常如针落大海。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8680" y="5532120"/>
            <a:ext cx="1056132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核心矛盾：</a:t>
            </a:r>
            <a:r>
              <a:rPr sz="1300" b="0">
                <a:solidFill>
                  <a:srgbClr val="FFFFFF"/>
                </a:solidFill>
                <a:latin typeface="PingFang SC" panose="020B0400000000000000" charset="-122"/>
              </a:rPr>
              <a:t>数据涉政企合同/用户隐私/财务凭证，上公有云=裸奔；不上 AI 又干不过来。</a:t>
            </a:r>
            <a:endParaRPr sz="130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测算 · 回报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价值测算：把“异常”变成客户的钱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20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68680" y="1691640"/>
          <a:ext cx="105613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/>
                <a:gridCol w="5349240"/>
                <a:gridCol w="2560320"/>
              </a:tblGrid>
              <a:tr h="475488"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价值来源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测算逻辑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年化收益（保守）</a:t>
                      </a:r>
                      <a:endParaRPr sz="135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可挽回收入/止损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全量覆盖挖出抽样漏掉的异常并整改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数千万级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外部咨询费节省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常态化自有能力替代重复性项目采购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百万级 / 年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人力释放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审计员从翻表取数转向研判处置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数倍效率提升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风险事件预防</a:t>
                      </a:r>
                      <a:endParaRPr sz="13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提前发现合规风险，规避处罚与声誉损失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难以估量</a:t>
                      </a:r>
                      <a:endParaRPr sz="13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868680" y="4690872"/>
            <a:ext cx="10561320" cy="640080"/>
          </a:xfrm>
          <a:prstGeom prst="roundRect">
            <a:avLst>
              <a:gd name="adj" fmla="val 1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" y="4690872"/>
            <a:ext cx="91440" cy="6400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4690872"/>
            <a:ext cx="1014984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投入一次本地化建设，沉淀的是持续产生收益的永久资产，而非每年重复支出的项目费用。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差异化 · 主张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我们的差异化：能力沉淀，而非一次性交付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21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691640"/>
            <a:ext cx="10561320" cy="1024128"/>
          </a:xfrm>
          <a:prstGeom prst="roundRect">
            <a:avLst>
              <a:gd name="adj" fmla="val 7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51560" y="1947672"/>
            <a:ext cx="2194560" cy="512064"/>
          </a:xfrm>
          <a:prstGeom prst="roundRect">
            <a:avLst>
              <a:gd name="adj" fmla="val 30000"/>
            </a:avLst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1947672"/>
            <a:ext cx="219456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PingFang SC" panose="020B0400000000000000" charset="-122"/>
              </a:rPr>
              <a:t>能力沉淀</a:t>
            </a:r>
            <a:endParaRPr sz="14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7560" y="1691640"/>
            <a:ext cx="64008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A9CB8"/>
                </a:solidFill>
                <a:latin typeface="PingFang SC" panose="020B0400000000000000" charset="-122"/>
              </a:rPr>
              <a:t>vs</a:t>
            </a:r>
            <a:endParaRPr sz="14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977639" y="1947672"/>
            <a:ext cx="2011680" cy="512064"/>
          </a:xfrm>
          <a:prstGeom prst="roundRect">
            <a:avLst>
              <a:gd name="adj" fmla="val 30000"/>
            </a:avLst>
          </a:prstGeom>
          <a:solidFill>
            <a:srgbClr val="0E2042"/>
          </a:solidFill>
          <a:ln w="12700">
            <a:solidFill>
              <a:srgbClr val="8A9C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977639" y="1947672"/>
            <a:ext cx="201168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8A9CB8"/>
                </a:solidFill>
                <a:latin typeface="PingFang SC" panose="020B0400000000000000" charset="-122"/>
              </a:rPr>
              <a:t>项目制交付</a:t>
            </a:r>
            <a:endParaRPr sz="13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2200" y="1691640"/>
            <a:ext cx="512064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项目制是租大脑、人走经验走；我们是装一个永久、越用越聪明的本地大脑。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68680" y="2834640"/>
            <a:ext cx="10561320" cy="1024128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51560" y="3090672"/>
            <a:ext cx="2194560" cy="512064"/>
          </a:xfrm>
          <a:prstGeom prst="roundRect">
            <a:avLst>
              <a:gd name="adj" fmla="val 30000"/>
            </a:avLst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51560" y="3090672"/>
            <a:ext cx="219456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PingFang SC" panose="020B0400000000000000" charset="-122"/>
              </a:rPr>
              <a:t>常态化</a:t>
            </a:r>
            <a:endParaRPr sz="14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37560" y="2834640"/>
            <a:ext cx="64008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A9CB8"/>
                </a:solidFill>
                <a:latin typeface="PingFang SC" panose="020B0400000000000000" charset="-122"/>
              </a:rPr>
              <a:t>vs</a:t>
            </a:r>
            <a:endParaRPr sz="14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977639" y="3090672"/>
            <a:ext cx="2011680" cy="512064"/>
          </a:xfrm>
          <a:prstGeom prst="roundRect">
            <a:avLst>
              <a:gd name="adj" fmla="val 30000"/>
            </a:avLst>
          </a:prstGeom>
          <a:solidFill>
            <a:srgbClr val="0E2042"/>
          </a:solidFill>
          <a:ln w="12700">
            <a:solidFill>
              <a:srgbClr val="8A9C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977639" y="3090672"/>
            <a:ext cx="201168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8A9CB8"/>
                </a:solidFill>
                <a:latin typeface="PingFang SC" panose="020B0400000000000000" charset="-122"/>
              </a:rPr>
              <a:t>年度快照</a:t>
            </a:r>
            <a:endParaRPr sz="13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72200" y="2834640"/>
            <a:ext cx="512064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舞弊是动态的，时序类造假正是本地 LLM + 全量数据的主场。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68680" y="3977640"/>
            <a:ext cx="10561320" cy="1024128"/>
          </a:xfrm>
          <a:prstGeom prst="roundRect">
            <a:avLst>
              <a:gd name="adj" fmla="val 7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1051560" y="4233672"/>
            <a:ext cx="2194560" cy="512064"/>
          </a:xfrm>
          <a:prstGeom prst="roundRect">
            <a:avLst>
              <a:gd name="adj" fmla="val 30000"/>
            </a:avLst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51560" y="4233672"/>
            <a:ext cx="219456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PingFang SC" panose="020B0400000000000000" charset="-122"/>
              </a:rPr>
              <a:t>数据不出域</a:t>
            </a:r>
            <a:endParaRPr sz="14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37560" y="3977640"/>
            <a:ext cx="64008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A9CB8"/>
                </a:solidFill>
                <a:latin typeface="PingFang SC" panose="020B0400000000000000" charset="-122"/>
              </a:rPr>
              <a:t>vs</a:t>
            </a:r>
            <a:endParaRPr sz="14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977639" y="4233672"/>
            <a:ext cx="2011680" cy="512064"/>
          </a:xfrm>
          <a:prstGeom prst="roundRect">
            <a:avLst>
              <a:gd name="adj" fmla="val 30000"/>
            </a:avLst>
          </a:prstGeom>
          <a:solidFill>
            <a:srgbClr val="0E2042"/>
          </a:solidFill>
          <a:ln w="12700">
            <a:solidFill>
              <a:srgbClr val="8A9C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977639" y="4233672"/>
            <a:ext cx="201168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8A9CB8"/>
                </a:solidFill>
                <a:latin typeface="PingFang SC" panose="020B0400000000000000" charset="-122"/>
              </a:rPr>
              <a:t>数据出域</a:t>
            </a:r>
            <a:endParaRPr sz="13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2200" y="3977640"/>
            <a:ext cx="512064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一比特不出机房是结构性优势，让安全合规部门站在我们这边。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68680" y="5120640"/>
            <a:ext cx="10561320" cy="1024128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1051560" y="5376672"/>
            <a:ext cx="2194560" cy="512064"/>
          </a:xfrm>
          <a:prstGeom prst="roundRect">
            <a:avLst>
              <a:gd name="adj" fmla="val 30000"/>
            </a:avLst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51560" y="5376672"/>
            <a:ext cx="219456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PingFang SC" panose="020B0400000000000000" charset="-122"/>
              </a:rPr>
              <a:t>共存切入</a:t>
            </a:r>
            <a:endParaRPr sz="14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37560" y="5120640"/>
            <a:ext cx="64008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A9CB8"/>
                </a:solidFill>
                <a:latin typeface="PingFang SC" panose="020B0400000000000000" charset="-122"/>
              </a:rPr>
              <a:t>vs</a:t>
            </a:r>
            <a:endParaRPr sz="14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977639" y="5376672"/>
            <a:ext cx="2011680" cy="512064"/>
          </a:xfrm>
          <a:prstGeom prst="roundRect">
            <a:avLst>
              <a:gd name="adj" fmla="val 30000"/>
            </a:avLst>
          </a:prstGeom>
          <a:solidFill>
            <a:srgbClr val="0E2042"/>
          </a:solidFill>
          <a:ln w="12700">
            <a:solidFill>
              <a:srgbClr val="8A9C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977639" y="5376672"/>
            <a:ext cx="2011680" cy="5120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8A9CB8"/>
                </a:solidFill>
                <a:latin typeface="PingFang SC" panose="020B0400000000000000" charset="-122"/>
              </a:rPr>
              <a:t>正面替代</a:t>
            </a:r>
            <a:endParaRPr sz="1300" b="1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72200" y="5120640"/>
            <a:ext cx="5120640" cy="10241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先做以前做不动的全量穿透与常态化监控层，跑出线索、证明价值、自然扩展。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实施 · 路径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3 个月本地部署跑通（含同台盲测验证）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22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97280" y="2331720"/>
            <a:ext cx="10058400" cy="38100"/>
          </a:xfrm>
          <a:prstGeom prst="rect">
            <a:avLst/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395728" y="2194560"/>
            <a:ext cx="329184" cy="329184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868680" y="2697480"/>
            <a:ext cx="3383280" cy="2194560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68680" y="2697480"/>
            <a:ext cx="3383280" cy="54864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2697480"/>
            <a:ext cx="338328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第 1 个月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97280" y="338328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2DE0D0"/>
                </a:solidFill>
                <a:latin typeface="PingFang SC" panose="020B0400000000000000" charset="-122"/>
              </a:rPr>
              <a:t>算力 + 模型部署</a:t>
            </a:r>
            <a:endParaRPr sz="14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7280" y="384048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GPU 到位；模型本地化部署；对接各业务系统；构建本地数据湖。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980176" y="2194560"/>
            <a:ext cx="329184" cy="329184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4453128" y="2697480"/>
            <a:ext cx="3383280" cy="2194560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453128" y="2697480"/>
            <a:ext cx="3383280" cy="54864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453128" y="2697480"/>
            <a:ext cx="338328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第 2 个月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81728" y="338328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3B82F6"/>
                </a:solidFill>
                <a:latin typeface="PingFang SC" panose="020B0400000000000000" charset="-122"/>
              </a:rPr>
              <a:t>场景微调 + 历史盲测</a:t>
            </a:r>
            <a:endParaRPr sz="145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81728" y="384048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行业微调与场景适配；用历史数据全量重跑，与既有审计结论同台盲测。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9564624" y="2194560"/>
            <a:ext cx="329184" cy="329184"/>
          </a:xfrm>
          <a:prstGeom prst="ellipse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037576" y="2697480"/>
            <a:ext cx="3383280" cy="2194560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037576" y="2697480"/>
            <a:ext cx="3383280" cy="54864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37576" y="2697480"/>
            <a:ext cx="338328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PingFang SC" panose="020B0400000000000000" charset="-122"/>
              </a:rPr>
              <a:t>第 3 个月</a:t>
            </a:r>
            <a:endParaRPr sz="1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66176" y="3383280"/>
            <a:ext cx="2926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50" b="1">
                <a:solidFill>
                  <a:srgbClr val="F5B742"/>
                </a:solidFill>
                <a:latin typeface="PingFang SC" panose="020B0400000000000000" charset="-122"/>
              </a:rPr>
              <a:t>投产 + 线索闭环</a:t>
            </a:r>
            <a:endParaRPr sz="145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66176" y="384048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正式上线；生成首批 200-500 条线索；核查反馈；规则库首轮进化。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68680" y="5212080"/>
            <a:ext cx="10561320" cy="868680"/>
          </a:xfrm>
          <a:prstGeom prst="roundRect">
            <a:avLst>
              <a:gd name="adj" fmla="val 10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68680" y="5212080"/>
            <a:ext cx="91440" cy="8686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43000" y="5212080"/>
            <a:ext cx="10149840" cy="8686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>
                <a:solidFill>
                  <a:srgbClr val="F5B742"/>
                </a:solidFill>
                <a:latin typeface="PingFang SC" panose="020B0400000000000000" charset="-122"/>
              </a:rPr>
              <a:t>交付物</a:t>
            </a:r>
            <a:endParaRPr sz="1400" b="1">
              <a:solidFill>
                <a:srgbClr val="F5B742"/>
              </a:solidFill>
              <a:latin typeface="PingFang SC" panose="020B0400000000000000" charset="-122"/>
            </a:endParaRPr>
          </a:p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300" b="0">
                <a:solidFill>
                  <a:srgbClr val="FFFFFF"/>
                </a:solidFill>
                <a:latin typeface="PingFang SC" panose="020B0400000000000000" charset="-122"/>
              </a:rPr>
              <a:t>本地 AI 审计平台 + 可进化规则库 + 已验证高价值线索 + 同台盲测成效报告。</a:t>
            </a:r>
            <a:endParaRPr sz="1300" b="0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71024"/>
              </a:gs>
              <a:gs pos="100000">
                <a:srgbClr val="10295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1371600" y="4114800"/>
            <a:ext cx="4114800" cy="4114800"/>
          </a:xfrm>
          <a:prstGeom prst="ellipse">
            <a:avLst/>
          </a:prstGeom>
          <a:solidFill>
            <a:srgbClr val="1024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601200" y="-1371600"/>
            <a:ext cx="4114800" cy="4114800"/>
          </a:xfrm>
          <a:prstGeom prst="ellipse">
            <a:avLst/>
          </a:prstGeom>
          <a:solidFill>
            <a:srgbClr val="1024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gradFill>
            <a:gsLst>
              <a:gs pos="0">
                <a:srgbClr val="3B82F6"/>
              </a:gs>
              <a:gs pos="100000">
                <a:srgbClr val="2DE0D0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4000" b="1">
                <a:solidFill>
                  <a:srgbClr val="FFFFFF"/>
                </a:solidFill>
                <a:latin typeface="PingFang SC" panose="020B0400000000000000" charset="-122"/>
              </a:rPr>
              <a:t>数据不动 · AI 动脑 · 造假者跑不掉</a:t>
            </a:r>
            <a:endParaRPr sz="4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37760" y="2971800"/>
            <a:ext cx="2286000" cy="381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200400"/>
            <a:ext cx="103327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900" b="1">
                <a:solidFill>
                  <a:srgbClr val="2DE0D0"/>
                </a:solidFill>
                <a:latin typeface="PingFang SC" panose="020B0400000000000000" charset="-122"/>
              </a:rPr>
              <a:t>本地大模型 + 全量穿透 + 规则进化 = 运营商内审的“新质生产力”</a:t>
            </a:r>
            <a:endParaRPr sz="19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4114800"/>
            <a:ext cx="103327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800"/>
              </a:spcAft>
            </a:pPr>
            <a:r>
              <a:rPr sz="1700" b="0">
                <a:solidFill>
                  <a:srgbClr val="CBD8EC"/>
                </a:solidFill>
                <a:latin typeface="PingFang SC" panose="020B0400000000000000" charset="-122"/>
              </a:rPr>
              <a:t>让我们把千问 70B 装进您的机房</a:t>
            </a:r>
            <a:endParaRPr sz="1700" b="0">
              <a:solidFill>
                <a:srgbClr val="CBD8EC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800"/>
              </a:spcAft>
            </a:pPr>
            <a:r>
              <a:rPr sz="1700" b="0">
                <a:solidFill>
                  <a:srgbClr val="CBD8EC"/>
                </a:solidFill>
                <a:latin typeface="PingFang SC" panose="020B0400000000000000" charset="-122"/>
              </a:rPr>
              <a:t>150 亿业务全量扫描，敏感数据一比特不出域</a:t>
            </a:r>
            <a:endParaRPr sz="170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5760720"/>
            <a:ext cx="10332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8A9CB8"/>
                </a:solidFill>
                <a:latin typeface="PingFang SC" panose="020B0400000000000000" charset="-122"/>
              </a:rPr>
              <a:t>2026 年 6 月</a:t>
            </a:r>
            <a:endParaRPr sz="130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破局 · 定位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本地 LLM 让“安全”和“智能”不再二选一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03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68680" y="1691640"/>
          <a:ext cx="10561320" cy="3310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834640"/>
                <a:gridCol w="2926080"/>
                <a:gridCol w="2971800"/>
              </a:tblGrid>
              <a:tr h="475488"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对比维度</a:t>
                      </a:r>
                      <a:endParaRPr sz="130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传统抽样审计</a:t>
                      </a:r>
                      <a:endParaRPr sz="130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公有云 AI 审计</a:t>
                      </a:r>
                      <a:endParaRPr sz="130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PingFang SC" panose="020B0400000000000000" charset="-122"/>
                        </a:rPr>
                        <a:t>本地 LLM 审计（我们）</a:t>
                      </a:r>
                      <a:endParaRPr sz="1300" b="1">
                        <a:solidFill>
                          <a:srgbClr val="FFFFFF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69B97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数据范围</a:t>
                      </a:r>
                      <a:endParaRPr sz="12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按金额抽样，查不全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全量扫描，但数据出域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全量扫描，数据不出机房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规则能力</a:t>
                      </a:r>
                      <a:endParaRPr sz="12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规则写死，反向规避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模型强，但合规风险高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模型私有化，合规可控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响应效率</a:t>
                      </a:r>
                      <a:endParaRPr sz="12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Excel 翻表，效率低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实时预警，依赖外网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内网闭环，秒级响应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交互模式</a:t>
                      </a:r>
                      <a:endParaRPr sz="12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人找数据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数据找人，但数据送人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数据找人，数据原地不动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B3766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200" b="1">
                          <a:solidFill>
                            <a:srgbClr val="2DE0D0"/>
                          </a:solidFill>
                          <a:latin typeface="PingFang SC" panose="020B0400000000000000" charset="-122"/>
                        </a:rPr>
                        <a:t>能力归属</a:t>
                      </a:r>
                      <a:endParaRPr sz="1200" b="1">
                        <a:solidFill>
                          <a:srgbClr val="2DE0D0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经验在人脑，人走经验走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能力在外部，租用即失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200" b="0">
                          <a:solidFill>
                            <a:srgbClr val="CBD8EC"/>
                          </a:solidFill>
                          <a:latin typeface="PingFang SC" panose="020B0400000000000000" charset="-122"/>
                        </a:rPr>
                        <a:t>能力沉淀本地，越用越聪明</a:t>
                      </a:r>
                      <a:endParaRPr sz="1200" b="0">
                        <a:solidFill>
                          <a:srgbClr val="CBD8EC"/>
                        </a:solidFill>
                        <a:latin typeface="PingFang SC" panose="020B0400000000000000" charset="-122"/>
                      </a:endParaRPr>
                    </a:p>
                  </a:txBody>
                  <a:tcPr anchor="ctr">
                    <a:solidFill>
                      <a:srgbClr val="142B52"/>
                    </a:solidFill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868680" y="5257800"/>
            <a:ext cx="10561320" cy="640080"/>
          </a:xfrm>
          <a:prstGeom prst="roundRect">
            <a:avLst>
              <a:gd name="adj" fmla="val 1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" y="5257800"/>
            <a:ext cx="91440" cy="64008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5257800"/>
            <a:ext cx="1014984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把千问 70B / DeepSeek 装进本地机房，让 AI 在数据旁边干活，而不是把数据送给 AI。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方法论 · 框架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审计域全景图 + 风险分级模型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04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8680" y="160020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五大风险域 · 全覆盖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68680" y="2057400"/>
            <a:ext cx="5486400" cy="621792"/>
          </a:xfrm>
          <a:prstGeom prst="roundRect">
            <a:avLst>
              <a:gd name="adj" fmla="val 14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" y="2057400"/>
            <a:ext cx="109728" cy="621792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097280" y="2185416"/>
            <a:ext cx="365760" cy="365760"/>
          </a:xfrm>
          <a:prstGeom prst="ellipse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2057400"/>
            <a:ext cx="137160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收入域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2057400"/>
            <a:ext cx="352044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政企穿透·跨期匹配·云空转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68680" y="2807208"/>
            <a:ext cx="5486400" cy="621792"/>
          </a:xfrm>
          <a:prstGeom prst="roundRect">
            <a:avLst>
              <a:gd name="adj" fmla="val 14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8680" y="2807208"/>
            <a:ext cx="109728" cy="621792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097280" y="2935224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17320" y="2807208"/>
            <a:ext cx="137160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成本域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200" y="2807208"/>
            <a:ext cx="352044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渠道佣金·终端补贴·摊销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68680" y="3557016"/>
            <a:ext cx="5486400" cy="621792"/>
          </a:xfrm>
          <a:prstGeom prst="roundRect">
            <a:avLst>
              <a:gd name="adj" fmla="val 14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68680" y="3557016"/>
            <a:ext cx="109728" cy="621792"/>
          </a:xfrm>
          <a:prstGeom prst="rect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97280" y="3685032"/>
            <a:ext cx="365760" cy="365760"/>
          </a:xfrm>
          <a:prstGeom prst="ellipse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417320" y="3557016"/>
            <a:ext cx="137160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采购域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43200" y="3557016"/>
            <a:ext cx="352044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网络建设·工程·围标串标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68680" y="4306824"/>
            <a:ext cx="5486400" cy="621792"/>
          </a:xfrm>
          <a:prstGeom prst="roundRect">
            <a:avLst>
              <a:gd name="adj" fmla="val 14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68680" y="4306824"/>
            <a:ext cx="109728" cy="621792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97280" y="4434840"/>
            <a:ext cx="365760" cy="365760"/>
          </a:xfrm>
          <a:prstGeom prst="ellipse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417320" y="4306824"/>
            <a:ext cx="137160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资金域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43200" y="4306824"/>
            <a:ext cx="352044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回款挂账·网间结算·流向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68680" y="5056632"/>
            <a:ext cx="5486400" cy="621792"/>
          </a:xfrm>
          <a:prstGeom prst="roundRect">
            <a:avLst>
              <a:gd name="adj" fmla="val 14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68680" y="5056632"/>
            <a:ext cx="109728" cy="621792"/>
          </a:xfrm>
          <a:prstGeom prst="rect">
            <a:avLst/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1097280" y="5184648"/>
            <a:ext cx="365760" cy="365760"/>
          </a:xfrm>
          <a:prstGeom prst="ellipse">
            <a:avLst/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417320" y="5056632"/>
            <a:ext cx="137160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合规域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43200" y="5056632"/>
            <a:ext cx="3520440" cy="6217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50" b="0">
                <a:solidFill>
                  <a:srgbClr val="CBD8EC"/>
                </a:solidFill>
                <a:latin typeface="PingFang SC" panose="020B0400000000000000" charset="-122"/>
              </a:rPr>
              <a:t>员工舞弊·权限·积分套现</a:t>
            </a:r>
            <a:endParaRPr sz="11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66560" y="160020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PingFang SC" panose="020B0400000000000000" charset="-122"/>
              </a:rPr>
              <a:t>风险热力矩阵 · 有优先级</a:t>
            </a:r>
            <a:endParaRPr sz="15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635240" y="2148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F28B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8778240" y="2148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EF5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9921240" y="2148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EF5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921240" y="2148840"/>
            <a:ext cx="1069848" cy="10698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优先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全量监控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635240" y="3291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635240" y="3291840"/>
            <a:ext cx="1069848" cy="10698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重点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定向穿透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8778240" y="3291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F28B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9921240" y="3291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EF5A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7635240" y="4434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8778240" y="4434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9921240" y="4434840"/>
            <a:ext cx="1069848" cy="1069848"/>
          </a:xfrm>
          <a:prstGeom prst="roundRect">
            <a:avLst>
              <a:gd name="adj" fmla="val 12000"/>
            </a:avLst>
          </a:prstGeom>
          <a:solidFill>
            <a:srgbClr val="F28B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921240" y="4434840"/>
            <a:ext cx="1069848" cy="10698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批量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FFFFFF"/>
                </a:solidFill>
                <a:latin typeface="PingFang SC" panose="020B0400000000000000" charset="-122"/>
              </a:rPr>
              <a:t>聚类筛查</a:t>
            </a:r>
            <a:endParaRPr sz="95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89520" y="2103120"/>
            <a:ext cx="3429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/>
        </p:txBody>
      </p:sp>
      <p:sp>
        <p:nvSpPr>
          <p:cNvPr id="51" name="TextBox 50"/>
          <p:cNvSpPr txBox="1"/>
          <p:nvPr/>
        </p:nvSpPr>
        <p:spPr>
          <a:xfrm>
            <a:off x="6903720" y="2148840"/>
            <a:ext cx="685800" cy="3429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2DE0D0"/>
                </a:solidFill>
                <a:latin typeface="PingFang SC" panose="020B0400000000000000" charset="-122"/>
              </a:rPr>
              <a:t>金
额
影
响</a:t>
            </a:r>
            <a:endParaRPr sz="11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635240" y="5559552"/>
            <a:ext cx="3429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2DE0D0"/>
                </a:solidFill>
                <a:latin typeface="PingFang SC" panose="020B0400000000000000" charset="-122"/>
              </a:rPr>
              <a:t>发生概率  低 → 高</a:t>
            </a:r>
            <a:endParaRPr sz="11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868680" y="5806440"/>
            <a:ext cx="10561320" cy="566928"/>
          </a:xfrm>
          <a:prstGeom prst="roundRect">
            <a:avLst>
              <a:gd name="adj" fmla="val 20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868680" y="5806440"/>
            <a:ext cx="91440" cy="566928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143000" y="5806440"/>
            <a:ext cx="10149840" cy="5669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5B742"/>
                </a:solidFill>
                <a:latin typeface="PingFang SC" panose="020B0400000000000000" charset="-122"/>
              </a:rPr>
              <a:t>▶  </a:t>
            </a:r>
            <a:r>
              <a:rPr sz="1300" b="1">
                <a:solidFill>
                  <a:srgbClr val="FFFFFF"/>
                </a:solidFill>
                <a:latin typeface="PingFang SC" panose="020B0400000000000000" charset="-122"/>
              </a:rPr>
              <a:t>不是工具集合，而是有体系、有优先级的全域审计框架。</a:t>
            </a:r>
            <a:endParaRPr sz="13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607040" y="-914400"/>
            <a:ext cx="2926080" cy="2926080"/>
          </a:xfrm>
          <a:prstGeom prst="ellipse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338560" y="-365760"/>
            <a:ext cx="1463040" cy="1463040"/>
          </a:xfrm>
          <a:prstGeom prst="ellipse">
            <a:avLst/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566928"/>
            <a:ext cx="128016" cy="566928"/>
          </a:xfrm>
          <a:prstGeom prst="rect">
            <a:avLst/>
          </a:prstGeom>
          <a:gradFill>
            <a:gsLst>
              <a:gs pos="0">
                <a:srgbClr val="2DE0D0"/>
              </a:gs>
              <a:gs pos="100000">
                <a:srgbClr val="3B82F6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2DE0D0"/>
                </a:solidFill>
                <a:latin typeface="PingFang SC" panose="020B0400000000000000" charset="-122"/>
              </a:rPr>
              <a:t>能力 · 底座</a:t>
            </a:r>
            <a:endParaRPr sz="13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749808"/>
            <a:ext cx="1060704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900" b="1">
                <a:solidFill>
                  <a:srgbClr val="FFFFFF"/>
                </a:solidFill>
                <a:latin typeface="PingFang SC" panose="020B0400000000000000" charset="-122"/>
              </a:rPr>
              <a:t>“本地 AI 审计大脑”四大核心引擎</a:t>
            </a:r>
            <a:endParaRPr sz="2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05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68680" y="1691640"/>
            <a:ext cx="5212080" cy="1993392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28016" cy="1993392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188720" y="1984248"/>
            <a:ext cx="777240" cy="77724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88720" y="1984248"/>
            <a:ext cx="77724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FFFFF"/>
                </a:solidFill>
                <a:latin typeface="PingFang SC" panose="020B0400000000000000" charset="-122"/>
              </a:rPr>
              <a:t>01</a:t>
            </a:r>
            <a:endParaRPr sz="2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8840" y="2011680"/>
            <a:ext cx="37490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本地私有化 LLM 引擎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8840" y="2606040"/>
            <a:ext cx="370332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模型本地化部署，数据绝不出域；推理、规则配置、报告生成、线索解释。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245352" y="1691640"/>
            <a:ext cx="5212080" cy="1993392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45352" y="1691640"/>
            <a:ext cx="128016" cy="1993392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565392" y="1984248"/>
            <a:ext cx="777240" cy="777240"/>
          </a:xfrm>
          <a:prstGeom prst="ellipse">
            <a:avLst/>
          </a:prstGeom>
          <a:gradFill>
            <a:gsLst>
              <a:gs pos="0">
                <a:srgbClr val="3B82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65392" y="1984248"/>
            <a:ext cx="77724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FFFFF"/>
                </a:solidFill>
                <a:latin typeface="PingFang SC" panose="020B0400000000000000" charset="-122"/>
              </a:rPr>
              <a:t>02</a:t>
            </a:r>
            <a:endParaRPr sz="2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25512" y="2011680"/>
            <a:ext cx="37490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全量穿透引擎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25512" y="2606040"/>
            <a:ext cx="370332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直连 BSS/OSS/ERP/财务，不抽样，对所有合同、回款、行为做关联扫描。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68680" y="3886200"/>
            <a:ext cx="5212080" cy="1993392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68680" y="3886200"/>
            <a:ext cx="128016" cy="1993392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1188720" y="4178808"/>
            <a:ext cx="777240" cy="777240"/>
          </a:xfrm>
          <a:prstGeom prst="ellipse">
            <a:avLst/>
          </a:prstGeom>
          <a:gradFill>
            <a:gsLst>
              <a:gs pos="0">
                <a:srgbClr val="F5B742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188720" y="4178808"/>
            <a:ext cx="77724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FFFFF"/>
                </a:solidFill>
                <a:latin typeface="PingFang SC" panose="020B0400000000000000" charset="-122"/>
              </a:rPr>
              <a:t>03</a:t>
            </a:r>
            <a:endParaRPr sz="2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8840" y="4206240"/>
            <a:ext cx="37490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规则进化引擎（护城河）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48840" y="4800600"/>
            <a:ext cx="370332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自然语言描述新造假→自动转规则→沙箱验证→把顾问经验固化为机构资产。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245352" y="3886200"/>
            <a:ext cx="5212080" cy="1993392"/>
          </a:xfrm>
          <a:prstGeom prst="roundRect">
            <a:avLst>
              <a:gd name="adj" fmla="val 7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45352" y="3886200"/>
            <a:ext cx="128016" cy="1993392"/>
          </a:xfrm>
          <a:prstGeom prst="rect">
            <a:avLst/>
          </a:prstGeom>
          <a:solidFill>
            <a:srgbClr val="35C7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565392" y="4178808"/>
            <a:ext cx="777240" cy="777240"/>
          </a:xfrm>
          <a:prstGeom prst="ellipse">
            <a:avLst/>
          </a:prstGeom>
          <a:gradFill>
            <a:gsLst>
              <a:gs pos="0">
                <a:srgbClr val="35C759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65392" y="4178808"/>
            <a:ext cx="777240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FFFFF"/>
                </a:solidFill>
                <a:latin typeface="PingFang SC" panose="020B0400000000000000" charset="-122"/>
              </a:rPr>
              <a:t>04</a:t>
            </a:r>
            <a:endParaRPr sz="26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25512" y="4206240"/>
            <a:ext cx="37490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>
                <a:solidFill>
                  <a:srgbClr val="FFFFFF"/>
                </a:solidFill>
                <a:latin typeface="PingFang SC" panose="020B0400000000000000" charset="-122"/>
              </a:rPr>
              <a:t>线索驱动引擎</a:t>
            </a:r>
            <a:endParaRPr sz="17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25512" y="4800600"/>
            <a:ext cx="370332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对异常聚类做人话解释，输出附证据链的高价值线索，直推审计员桌面。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2DE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2DE0D0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01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2DE0D0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政企收入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全链路穿透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业务链路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立项→审批→报价→签约→开票→回款，全链路穿透。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618488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72821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经典案例（拆单规避+虚假回款）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039112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8 个客户各签 600 万拆成 79-99 万规避审批，尾款 500 万长期挂账；注册地址同楼、法人为同一人亲属、付款账户同一实控企业。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80720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91693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22783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合同金额阈值边缘聚集；工商关联穿透识别隐性实控人；回款时序聚类识别批量违约。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78561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89534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420624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自然语言查数、关联推理、一键生成《政企客户回款异常专项线索清单》。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06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3B82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02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3B82F6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市场业务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真实性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经典案例（稳定的定，稳定的退）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每月新增 6000 人订彩铃，3 个月后首月用户全退订，骗补后弃养；号码集中乡镇、通话记录为零。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828800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93852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扩展案例（物联网卡虚假激活）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249424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批量开通 10 万张卡称智慧停车，激活后零流量，按激活量领每台 50 元补贴，半年后集体沉默。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301752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312724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B82F6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43814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用户生命周期时序识别；佣金与业务质量匹配；沉默/零通话用户聚类；交付物与收入交叉验证。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99592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410565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3B82F6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3B82F6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441655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识别脉冲式增长+规律性衰减的周期性造假，自动提炼为新规则。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07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8B7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8B7CF6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03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8B7CF6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收入与成本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跨期匹配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经典案例（趸交收入一次性确认）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24 个月套餐送手表，收入应分 24 月却因趸交一把确认，手表成本却摊 24 月，确认时点严重错配。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82880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93852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扩展案例（提前确认）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24942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云项目约定按用量计费，财务却在设备上架当月全额确认，客户前 6 月几乎零使用。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80720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91693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8B7CF6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22783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自动勾稽确认政策 vs 账务 vs 合同；识别一次性确认异常分录；成本摊销与收入跨期匹配。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78561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89534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8B7CF6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8B7CF6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420624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跨系统自动勾稽，识别收入成本确认时点错配的异常分录模式。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08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0A162E"/>
              </a:gs>
              <a:gs pos="100000">
                <a:srgbClr val="0E2042"/>
              </a:gs>
            </a:gsLst>
            <a:lin ang="72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0" cy="6858000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0"/>
            <a:ext cx="54864" cy="6858000"/>
          </a:xfrm>
          <a:prstGeom prst="rect">
            <a:avLst/>
          </a:prstGeom>
          <a:solidFill>
            <a:srgbClr val="F5B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502920" y="1828800"/>
            <a:ext cx="1737360" cy="1737360"/>
          </a:xfrm>
          <a:prstGeom prst="ellipse">
            <a:avLst/>
          </a:prstGeom>
          <a:gradFill>
            <a:gsLst>
              <a:gs pos="0">
                <a:srgbClr val="F5B742"/>
              </a:gs>
              <a:gs pos="100000">
                <a:srgbClr val="0E2042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874519"/>
            <a:ext cx="1737360" cy="17373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6000" b="1">
                <a:solidFill>
                  <a:srgbClr val="FFFFFF"/>
                </a:solidFill>
                <a:latin typeface="PingFang SC" panose="020B0400000000000000" charset="-122"/>
              </a:rPr>
              <a:t>04</a:t>
            </a:r>
            <a:endParaRPr sz="60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" y="502920"/>
            <a:ext cx="21945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5B742"/>
                </a:solidFill>
                <a:latin typeface="PingFang SC" panose="020B0400000000000000" charset="-122"/>
              </a:rPr>
              <a:t>场景</a:t>
            </a:r>
            <a:endParaRPr sz="140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94760"/>
            <a:ext cx="233172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渠道佣金与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FFFFFF"/>
                </a:solidFill>
                <a:latin typeface="PingFang SC" panose="020B0400000000000000" charset="-122"/>
              </a:rPr>
              <a:t>代理商套利</a:t>
            </a:r>
            <a:endParaRPr sz="1900" b="1">
              <a:solidFill>
                <a:srgbClr val="FFFFFF"/>
              </a:solidFill>
              <a:latin typeface="PingFang SC" panose="020B0400000000000000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17520" y="640080"/>
            <a:ext cx="8732520" cy="1078992"/>
          </a:xfrm>
          <a:prstGeom prst="roundRect">
            <a:avLst>
              <a:gd name="adj" fmla="val 8000"/>
            </a:avLst>
          </a:prstGeom>
          <a:solidFill>
            <a:srgbClr val="1B37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46120" y="74980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经典案例（虚假放号+套机套卡）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6120" y="1060704"/>
            <a:ext cx="8321040" cy="6217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批量买老人机插 5G 卡激活后丢弃，领 5G 迁转佣金每台 200 元+补贴 300 元，次月用户全流失。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7520" y="1828800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46120" y="1938528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2DE0D0"/>
                </a:solidFill>
                <a:latin typeface="PingFang SC" panose="020B0400000000000000" charset="-122"/>
              </a:rPr>
              <a:t>扩展案例（异地窜货套利）</a:t>
            </a:r>
            <a:endParaRPr sz="135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6120" y="2249424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从邻省低价采购同款机，本省以新用户入网名义领高额补贴，手机回流二级市场。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17520" y="2807208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46120" y="2916936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F5B742"/>
                </a:solidFill>
                <a:latin typeface="PingFang SC" panose="020B0400000000000000" charset="-122"/>
              </a:rPr>
              <a:t>AI 审计点</a:t>
            </a:r>
            <a:endParaRPr sz="135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46120" y="3227832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IMEI 与用户绑定真实性；佣金与在网时长匹配；终端流向追踪；代理商质量时序衰减。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17520" y="3785616"/>
            <a:ext cx="8732520" cy="868680"/>
          </a:xfrm>
          <a:prstGeom prst="roundRect">
            <a:avLst>
              <a:gd name="adj" fmla="val 8000"/>
            </a:avLst>
          </a:prstGeom>
          <a:solidFill>
            <a:srgbClr val="142B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46120" y="3895344"/>
            <a:ext cx="8321040" cy="32918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50" b="1">
                <a:solidFill>
                  <a:srgbClr val="F5B742"/>
                </a:solidFill>
                <a:latin typeface="PingFang SC" panose="020B0400000000000000" charset="-122"/>
              </a:rPr>
              <a:t>本地 LLM 能力</a:t>
            </a:r>
            <a:endParaRPr sz="1350" b="1">
              <a:solidFill>
                <a:srgbClr val="F5B742"/>
              </a:solidFill>
              <a:latin typeface="PingFang SC" panose="020B0400000000000000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46120" y="4206240"/>
            <a:ext cx="83210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>
                <a:solidFill>
                  <a:srgbClr val="CBD8EC"/>
                </a:solidFill>
                <a:latin typeface="PingFang SC" panose="020B0400000000000000" charset="-122"/>
              </a:rPr>
              <a:t>IMEI 级终端流向追踪，识别激活-沉默-流失套利闭环。</a:t>
            </a:r>
            <a:endParaRPr sz="1250" b="0">
              <a:solidFill>
                <a:srgbClr val="CBD8EC"/>
              </a:solidFill>
              <a:latin typeface="PingFang SC" panose="020B0400000000000000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E2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47104"/>
            <a:ext cx="5486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8A9CB8"/>
                </a:solidFill>
                <a:latin typeface="PingFang SC" panose="020B0400000000000000" charset="-122"/>
              </a:rPr>
              <a:t>数据不出域 · 审计全穿透</a:t>
            </a:r>
            <a:endParaRPr sz="950" b="0">
              <a:solidFill>
                <a:srgbClr val="8A9CB8"/>
              </a:solidFill>
              <a:latin typeface="PingFang SC" panose="020B0400000000000000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607040" y="6547104"/>
            <a:ext cx="914400" cy="2926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2DE0D0"/>
                </a:solidFill>
                <a:latin typeface="PingFang SC" panose="020B0400000000000000" charset="-122"/>
              </a:rPr>
              <a:t>09 / 23</a:t>
            </a:r>
            <a:endParaRPr sz="1000" b="1">
              <a:solidFill>
                <a:srgbClr val="2DE0D0"/>
              </a:solidFill>
              <a:latin typeface="PingFang SC" panose="020B0400000000000000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5120</Words>
  <Application>WPS 演示</Application>
  <PresentationFormat>On-screen Show (4:3)</PresentationFormat>
  <Paragraphs>739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8" baseType="lpstr">
      <vt:lpstr>Arial</vt:lpstr>
      <vt:lpstr>宋体</vt:lpstr>
      <vt:lpstr>Wingdings</vt:lpstr>
      <vt:lpstr>Arial</vt:lpstr>
      <vt:lpstr>PingFang SC</vt:lpstr>
      <vt:lpstr>Calibri</vt:lpstr>
      <vt:lpstr>Helvetica Neue</vt:lpstr>
      <vt:lpstr>宋体</vt:lpstr>
      <vt:lpstr>汉仪书宋二KW</vt:lpstr>
      <vt:lpstr>微软雅黑</vt:lpstr>
      <vt:lpstr>汉仪旗黑</vt:lpstr>
      <vt:lpstr>Arial Unicode MS</vt:lpstr>
      <vt:lpstr>华文仿宋</vt:lpstr>
      <vt:lpstr>宋体-简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王立刚</cp:lastModifiedBy>
  <cp:revision>2</cp:revision>
  <dcterms:created xsi:type="dcterms:W3CDTF">2026-06-15T11:42:17Z</dcterms:created>
  <dcterms:modified xsi:type="dcterms:W3CDTF">2026-06-15T11:42:17Z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2052-12.1.25895.25895</vt:lpwstr>
  </property>
  <property fmtid="{D5CDD505-2E9C-101B-9397-08002B2CF9AE}" pid="3" name="ICV">
    <vt:lpwstr>64F50168078D99AA19E52F6A0D71E8AE_43</vt:lpwstr>
  </property>
</Properties>
</file>