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955279" y="0"/>
            <a:ext cx="4297680" cy="6858000"/>
          </a:xfrm>
          <a:prstGeom prst="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Diamond 4"/>
          <p:cNvSpPr/>
          <p:nvPr/>
        </p:nvSpPr>
        <p:spPr>
          <a:xfrm>
            <a:off x="9098280" y="1554480"/>
            <a:ext cx="2194560" cy="2194560"/>
          </a:xfrm>
          <a:prstGeom prst="diamond">
            <a:avLst/>
          </a:prstGeom>
          <a:noFill/>
          <a:ln w="19050">
            <a:solidFill>
              <a:srgbClr val="C9A25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Diamond 5"/>
          <p:cNvSpPr/>
          <p:nvPr/>
        </p:nvSpPr>
        <p:spPr>
          <a:xfrm>
            <a:off x="9555480" y="2011680"/>
            <a:ext cx="1280160" cy="1280160"/>
          </a:xfrm>
          <a:prstGeom prst="diamond">
            <a:avLst/>
          </a:prstGeom>
          <a:solidFill>
            <a:srgbClr val="E3C9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325880"/>
            <a:ext cx="6583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0">
                <a:solidFill>
                  <a:srgbClr val="E3C98A"/>
                </a:solidFill>
                <a:latin typeface="PingFang SC"/>
                <a:ea typeface="PingFang SC"/>
              </a:rPr>
              <a:t>政法行业人工智能应用平台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783080"/>
            <a:ext cx="694944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6000" b="1">
                <a:solidFill>
                  <a:srgbClr val="FFFFFF"/>
                </a:solidFill>
                <a:latin typeface="PingFang SC"/>
                <a:ea typeface="PingFang SC"/>
              </a:rPr>
              <a:t>法智通</a:t>
            </a:r>
          </a:p>
          <a:p>
            <a:pPr algn="l">
              <a:lnSpc>
                <a:spcPct val="105000"/>
              </a:lnSpc>
            </a:pPr>
            <a:r>
              <a:rPr sz="2600" b="1">
                <a:solidFill>
                  <a:srgbClr val="FFFFFF"/>
                </a:solidFill>
                <a:latin typeface="PingFang SC"/>
                <a:ea typeface="PingFang SC"/>
              </a:rPr>
              <a:t>赋能政法机关的安全 AI 应用中心</a:t>
            </a:r>
          </a:p>
        </p:txBody>
      </p:sp>
      <p:sp>
        <p:nvSpPr>
          <p:cNvPr id="9" name="Rectangle 8"/>
          <p:cNvSpPr/>
          <p:nvPr/>
        </p:nvSpPr>
        <p:spPr>
          <a:xfrm>
            <a:off x="841248" y="3611880"/>
            <a:ext cx="1371600" cy="64008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3886200"/>
            <a:ext cx="676656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>
                <a:solidFill>
                  <a:srgbClr val="CFDAEC"/>
                </a:solidFill>
                <a:latin typeface="PingFang SC"/>
                <a:ea typeface="PingFang SC"/>
              </a:rPr>
              <a:t>让数据不出域、让算力在身边、让 AI 真正可用，</a:t>
            </a:r>
          </a:p>
          <a:p>
            <a:pPr algn="l">
              <a:lnSpc>
                <a:spcPct val="130000"/>
              </a:lnSpc>
            </a:pPr>
            <a:r>
              <a:rPr sz="1500" b="0">
                <a:solidFill>
                  <a:srgbClr val="CFDAEC"/>
                </a:solidFill>
                <a:latin typeface="PingFang SC"/>
                <a:ea typeface="PingFang SC"/>
              </a:rPr>
              <a:t>依托边缘算力机本地部署，本部门独立运行、快速上线。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5989320"/>
            <a:ext cx="8229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E3C98A"/>
                </a:solidFill>
                <a:latin typeface="PingFang SC"/>
                <a:ea typeface="PingFang SC"/>
              </a:rPr>
              <a:t>出品：法治日报社</a:t>
            </a:r>
            <a:r>
              <a:rPr sz="1300" b="0">
                <a:solidFill>
                  <a:srgbClr val="BFCDE2"/>
                </a:solidFill>
                <a:latin typeface="PingFang SC"/>
                <a:ea typeface="PingFang SC"/>
              </a:rPr>
              <a:t>    |    定位：面向政法机关的本地化 AI 工作平台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落地路径：从交付到上线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标准化四步，最短周期拥有一套专属 AI 平台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9808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需求确认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明确部门场景与算力规模，确定应用清单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18688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29000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3429000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429000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11880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设备到场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0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边缘算力机进场上电，内网部署、安全配置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80760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91072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6291072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91072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3952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数据导入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9672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法规、案例、内部规范入库，构建专属知识库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42832" y="3246120"/>
            <a:ext cx="36576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200" b="1">
                <a:solidFill>
                  <a:srgbClr val="C9A255"/>
                </a:solidFill>
                <a:latin typeface="PingFang SC"/>
                <a:ea typeface="PingFang SC"/>
              </a:rPr>
              <a:t>→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53144" y="2331720"/>
            <a:ext cx="2697480" cy="274320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>
            <a:off x="9153144" y="2331720"/>
            <a:ext cx="2697480" cy="86868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53144" y="2331720"/>
            <a:ext cx="269748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36024" y="342900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培训上线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381744" y="3977639"/>
            <a:ext cx="22402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人员培训与试运行，正式投入日常使用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5486400"/>
            <a:ext cx="11064240" cy="868680"/>
          </a:xfrm>
          <a:prstGeom prst="round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66928" y="5486400"/>
            <a:ext cx="1106424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50" b="1">
                <a:solidFill>
                  <a:srgbClr val="E3C98A"/>
                </a:solidFill>
                <a:latin typeface="PingFang SC"/>
                <a:ea typeface="PingFang SC"/>
              </a:rPr>
              <a:t>安全保密为根基 · 本地算力为支撑 · 专属部署为特色——让 AI 在数据不出域的保障下成为政法工作的得力助手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0" y="2331720"/>
            <a:ext cx="12188952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400" b="1">
                <a:solidFill>
                  <a:srgbClr val="FFFFFF"/>
                </a:solidFill>
                <a:latin typeface="PingFang SC"/>
                <a:ea typeface="PingFang SC"/>
              </a:rPr>
              <a:t>法智通</a:t>
            </a:r>
          </a:p>
        </p:txBody>
      </p:sp>
      <p:sp>
        <p:nvSpPr>
          <p:cNvPr id="5" name="Rectangle 4"/>
          <p:cNvSpPr/>
          <p:nvPr/>
        </p:nvSpPr>
        <p:spPr>
          <a:xfrm>
            <a:off x="5641848" y="361188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0" y="3886200"/>
            <a:ext cx="1218895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CFDAEC"/>
                </a:solidFill>
                <a:latin typeface="PingFang SC"/>
                <a:ea typeface="PingFang SC"/>
              </a:rPr>
              <a:t>数据不出域 · 算力在身边 · 应用本部门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617720"/>
            <a:ext cx="12188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传播法治理念 · 推动法治进步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989320"/>
            <a:ext cx="1218895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BFCDE2"/>
                </a:solidFill>
                <a:latin typeface="PingFang SC"/>
                <a:ea typeface="PingFang SC"/>
              </a:rPr>
              <a:t>法治日报社 · 政法行业人工智能应用平台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310896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>
                <a:solidFill>
                  <a:srgbClr val="FFFFFF"/>
                </a:solidFill>
                <a:latin typeface="PingFang SC"/>
                <a:ea typeface="PingFang SC"/>
              </a:rPr>
              <a:t>目录</a:t>
            </a:r>
          </a:p>
          <a:p>
            <a:pPr algn="l">
              <a:lnSpc>
                <a:spcPct val="110000"/>
              </a:lnSpc>
            </a:pPr>
            <a:r>
              <a:rPr sz="1400" b="0">
                <a:solidFill>
                  <a:srgbClr val="E3C98A"/>
                </a:solidFill>
                <a:latin typeface="PingFang SC"/>
                <a:ea typeface="PingFang SC"/>
              </a:rPr>
              <a:t>CONTENTS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103120"/>
            <a:ext cx="109728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5074920"/>
            <a:ext cx="31089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BFCDE2"/>
                </a:solidFill>
                <a:latin typeface="PingFang SC"/>
                <a:ea typeface="PingFang SC"/>
              </a:rPr>
              <a:t>一套平台，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BFCDE2"/>
                </a:solidFill>
                <a:latin typeface="PingFang SC"/>
                <a:ea typeface="PingFang SC"/>
              </a:rPr>
              <a:t>五重优势，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E3C98A"/>
                </a:solidFill>
                <a:latin typeface="PingFang SC"/>
                <a:ea typeface="PingFang SC"/>
              </a:rPr>
              <a:t>安全落地。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914400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0" y="914400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914400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9320" y="1078992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背景与定位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政法 AI 落地的难题 · 法智通的回答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2221991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0" y="2221991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92040" y="2221991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9320" y="2386584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五大核心优势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安全 · 部署 · 应用 · 知识库 · 效率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0" y="3529583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0" y="3529583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92040" y="3529583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89320" y="3694175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安全与平台架构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边缘算力机 · 数据不出域 · 内外网隔离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4837175"/>
            <a:ext cx="7040880" cy="10789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0" y="4837175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92040" y="4837175"/>
            <a:ext cx="109728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3B7AD6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89320" y="5001767"/>
            <a:ext cx="54864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落地路径与价值</a:t>
            </a:r>
          </a:p>
          <a:p>
            <a:pPr algn="l">
              <a:lnSpc>
                <a:spcPct val="11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从交付到上线 · 价值总结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背景与定位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政法 AI 想用又不敢用——症结在数据安全与专业落地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28800"/>
            <a:ext cx="5349240" cy="42976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828800"/>
            <a:ext cx="5349240" cy="566928"/>
          </a:xfrm>
          <a:prstGeom prst="round2SameRect">
            <a:avLst/>
          </a:prstGeom>
          <a:solidFill>
            <a:srgbClr val="8C2F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828800"/>
            <a:ext cx="493776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FFFFFF"/>
                </a:solidFill>
                <a:latin typeface="PingFang SC"/>
                <a:ea typeface="PingFang SC"/>
              </a:rPr>
              <a:t>政法 AI 落地的三道难题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67919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697480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数据涉密不敢上云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卷宗、案情、当事人信息高度敏感，上公有云存合规风险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75818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3776472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通用模型不懂业务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不了解本地法规、案例与办案规范，答非所问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83717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B53B3B"/>
                </a:solidFill>
                <a:latin typeface="PingFang SC"/>
                <a:ea typeface="PingFang SC"/>
              </a:rPr>
              <a:t>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71600" y="4855464"/>
            <a:ext cx="438912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1550" b="1">
                <a:solidFill>
                  <a:srgbClr val="1B2638"/>
                </a:solidFill>
                <a:latin typeface="PingFang SC"/>
                <a:ea typeface="PingFang SC"/>
              </a:rPr>
              <a:t>重复建设成本高</a:t>
            </a:r>
          </a:p>
          <a:p>
            <a:pPr algn="l">
              <a:lnSpc>
                <a:spcPct val="112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各自找厂商、各买接口，投入大、标准乱、难维护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63640" y="1828800"/>
            <a:ext cx="5349240" cy="429768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29400" y="2148840"/>
            <a:ext cx="46634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FFFFFF"/>
                </a:solidFill>
                <a:latin typeface="PingFang SC"/>
                <a:ea typeface="PingFang SC"/>
              </a:rPr>
              <a:t>法智通 = 安全可控的本地化答案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75120" y="288036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29400" y="3108960"/>
            <a:ext cx="470916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以随箱交付的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边缘算力机</a:t>
            </a: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将大模型与知识库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本地化部署</a:t>
            </a:r>
            <a:r>
              <a:rPr sz="1400" b="0">
                <a:solidFill>
                  <a:srgbClr val="D5DFEF"/>
                </a:solidFill>
                <a:latin typeface="PingFang SC"/>
                <a:ea typeface="PingFang SC"/>
              </a:rPr>
              <a:t>于机构内部，数据全程留在本域之内。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29400" y="4754880"/>
            <a:ext cx="4709160" cy="1097280"/>
          </a:xfrm>
          <a:prstGeom prst="round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03720" y="4754880"/>
            <a:ext cx="420624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面向</a:t>
            </a:r>
            <a:r>
              <a:rPr sz="1400" b="1">
                <a:solidFill>
                  <a:srgbClr val="E3C98A"/>
                </a:solidFill>
                <a:latin typeface="PingFang SC"/>
                <a:ea typeface="PingFang SC"/>
              </a:rPr>
              <a:t>办文、办案、研判</a:t>
            </a: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三类核心场景，</a:t>
            </a:r>
          </a:p>
          <a:p>
            <a:pPr algn="l">
              <a:lnSpc>
                <a:spcPct val="125000"/>
              </a:lnSpc>
            </a:pPr>
            <a:r>
              <a:rPr sz="1400" b="0">
                <a:solidFill>
                  <a:srgbClr val="FFFFFF"/>
                </a:solidFill>
                <a:latin typeface="PingFang SC"/>
                <a:ea typeface="PingFang SC"/>
              </a:rPr>
              <a:t>为本部门提供专属、独立、快速上线的 AI 平台。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五大核心优势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一套平台，从安全底座到效率闭环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22960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安全保密第一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边缘算力机本地部署 · 数据不出域 · 内外网物理隔离 · 国产自主可控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07992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07992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64024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64024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本部门独立部署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4024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一体化交付 · 到场即用 · 专属环境 · 部署周期以天计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449056" y="178308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449056" y="178308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705088" y="198424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05088" y="262432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政法专业应用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05088" y="3063239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公文写作 · 法规问答 · 综合研判 · 数十款应用即插即用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542032" y="402336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542032" y="402336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798063" y="422452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98063" y="486460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自建知识库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98063" y="5303520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文档上传即向量化 · RAG 检索增强 · 资料不出本域 · 通晓本地法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83096" y="4023360"/>
            <a:ext cx="3246120" cy="1993392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6483096" y="4023360"/>
            <a:ext cx="324612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39128" y="4224528"/>
            <a:ext cx="12801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000" b="1">
                <a:solidFill>
                  <a:srgbClr val="3B7AD6"/>
                </a:solidFill>
                <a:latin typeface="PingFang SC"/>
                <a:ea typeface="PingFang SC"/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39128" y="4864608"/>
            <a:ext cx="273405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E2447"/>
                </a:solidFill>
                <a:latin typeface="PingFang SC"/>
                <a:ea typeface="PingFang SC"/>
              </a:rPr>
              <a:t>办文提质增效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39128" y="5303520"/>
            <a:ext cx="2734056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>
                <a:solidFill>
                  <a:srgbClr val="5A6678"/>
                </a:solidFill>
                <a:latin typeface="PingFang SC"/>
                <a:ea typeface="PingFang SC"/>
              </a:rPr>
              <a:t>一键生成 PPT 与汇报材料 · 本地完成无需联网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优势一 · 安全保密第一，数据不出域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政法 AI 落地的第一道红线，也是平台的设计底座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10512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10512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810512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00200" y="1810512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边缘算力机本地交付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随箱配套边缘算力机，大模型与知识库全部部署在机构本地，AI 应用中心数据不出域、不出机房。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688336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2688336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688336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2688336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内外网物理隔离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设备部署于机构内网，不直连外网，受防火墙保护，关键数据通讯加密，从物理链路杜绝外泄。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566160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3566160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566160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3566160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国产自主可控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兼容国产大模型，模型权重落地本地，自主可控、稳定可靠，不受外部服务波动影响。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443983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443983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443983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00200" y="4443983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多级权限与全量审计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登录认证 + 按角色/用户多级权限；写操作连同操作人、时间、IP、终端全量留痕，可追溯、可倒查。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5321807"/>
            <a:ext cx="11064240" cy="78638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66928" y="5321807"/>
            <a:ext cx="91440" cy="78638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5321807"/>
            <a:ext cx="6400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2E7D5B"/>
                </a:solidFill>
                <a:latin typeface="PingFang SC"/>
                <a:ea typeface="PingFang SC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00200" y="5321807"/>
            <a:ext cx="98755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1450" b="1">
                <a:solidFill>
                  <a:srgbClr val="0E2447"/>
                </a:solidFill>
                <a:latin typeface="PingFang SC"/>
                <a:ea typeface="PingFang SC"/>
              </a:rPr>
              <a:t>可靠的研发背景　</a:t>
            </a: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由法治日报社自主研发，研发与运维人员经专业考核并签署保密协议，可靠性强。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优势二 · 本部门独立部署，快速上线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为单一部门专属打造，一套设备、一次部署、独立运行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874519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1874519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9968" y="2167127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一体化交付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29968" y="271576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边缘算力机预装大模型、应用平台与知识库引擎，到场即通电、通电即可用，部署周期以天计。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874519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6263640" y="1874519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874519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26679" y="2167127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专属环境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26679" y="271576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平台、数据、模型完全归属本部门，独立运行、独立管理，不与外部共享、不受外部牵制。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069080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 Same Side Corner Rectangle 18"/>
          <p:cNvSpPr/>
          <p:nvPr/>
        </p:nvSpPr>
        <p:spPr>
          <a:xfrm>
            <a:off x="566928" y="4069080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6928" y="4069080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低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029968" y="4361688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低门槛运维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29968" y="491032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标准化软硬件一体方案，配套部署文档与运维支持，无需自建复杂 IT 团队即可平稳运行。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4069080"/>
            <a:ext cx="534924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/>
        </p:nvSpPr>
        <p:spPr>
          <a:xfrm>
            <a:off x="6263640" y="4069080"/>
            <a:ext cx="1234440" cy="192024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63640" y="4069080"/>
            <a:ext cx="1234440" cy="1920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000" b="1">
                <a:solidFill>
                  <a:srgbClr val="E3C98A"/>
                </a:solidFill>
                <a:latin typeface="PingFang SC"/>
                <a:ea typeface="PingFang SC"/>
              </a:rPr>
              <a:t>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26679" y="4361688"/>
            <a:ext cx="3611879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E2447"/>
                </a:solidFill>
                <a:latin typeface="PingFang SC"/>
                <a:ea typeface="PingFang SC"/>
              </a:rPr>
              <a:t>平滑扩展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26679" y="4910328"/>
            <a:ext cx="361187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随业务增长可按需扩充算力与应用，前期投入小、上线快、见效早。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优势三 &amp; 五 · 政法专业应用，办文办案研判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面向政法业务深度打磨，数十款应用即插即用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74519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" y="2148839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公文写作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05256" y="271576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86968" y="288036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通知、请示、报告、会议纪要等模板化写作，结构化填写、流式生成，初稿一键成型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874519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63640" y="1874519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79" y="2148839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法规问答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01968" y="271576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79" y="288036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依托法律法规知识库，条款精准检索与权威解读，答复有据可循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023360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4023360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86968" y="4297680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综合研判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05256" y="486460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6968" y="502920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向导式模板将案情、数据、线索结构化输入，自动生成研判分析报告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3640" y="4023360"/>
            <a:ext cx="5349240" cy="187451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63640" y="4023360"/>
            <a:ext cx="5349240" cy="9144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83679" y="4297680"/>
            <a:ext cx="4709159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0E2447"/>
                </a:solidFill>
                <a:latin typeface="PingFang SC"/>
                <a:ea typeface="PingFang SC"/>
              </a:rPr>
              <a:t>一键 PPT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601968" y="4864608"/>
            <a:ext cx="73152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79" y="5029200"/>
            <a:ext cx="4709159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5A6678"/>
                </a:solidFill>
                <a:latin typeface="PingFang SC"/>
                <a:ea typeface="PingFang SC"/>
              </a:rPr>
              <a:t>输入主题或上传本地文档，自动生成可编辑 PPTX，全程本地完成、无需联网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优势四 · 自建知识库，让 AI 通晓“本地法”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法规库、案例库、内部规范一次入库，长期复用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74519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74519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7568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多格式入库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532887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支持 PDF、Word、Excel、文本等多格式上传，智能分块、向量化嵌入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3200400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3200400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40156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双引擎检索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85876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向量检索 + 全文检索，亿级文本毫秒级响应，语义级精准定位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526280"/>
            <a:ext cx="6492240" cy="11887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4526280"/>
            <a:ext cx="91440" cy="1188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472744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50" b="1">
                <a:solidFill>
                  <a:srgbClr val="0E2447"/>
                </a:solidFill>
                <a:latin typeface="PingFang SC"/>
                <a:ea typeface="PingFang SC"/>
              </a:rPr>
              <a:t>资料不出本域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184648"/>
            <a:ext cx="5943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0">
                <a:solidFill>
                  <a:srgbClr val="5A6678"/>
                </a:solidFill>
                <a:latin typeface="PingFang SC"/>
                <a:ea typeface="PingFang SC"/>
              </a:rPr>
              <a:t>知识库与模型同处本地，既赋能 AI、又守牢机密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0" y="1874519"/>
            <a:ext cx="4315968" cy="393192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35240" y="2331720"/>
            <a:ext cx="36576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</a:rPr>
              <a:t>从“博而不专”</a:t>
            </a:r>
          </a:p>
          <a:p>
            <a:pPr algn="l">
              <a:lnSpc>
                <a:spcPct val="130000"/>
              </a:lnSpc>
            </a:pPr>
            <a:r>
              <a:rPr sz="1800" b="1">
                <a:solidFill>
                  <a:srgbClr val="E3C98A"/>
                </a:solidFill>
                <a:latin typeface="PingFang SC"/>
                <a:ea typeface="PingFang SC"/>
              </a:rPr>
              <a:t>到“通晓本地法”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680960" y="352044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35240" y="3749039"/>
            <a:ext cx="370332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CFDAEC"/>
                </a:solidFill>
                <a:latin typeface="PingFang SC"/>
                <a:ea typeface="PingFang SC"/>
              </a:rPr>
              <a:t>每一条答复都立足于机构自有的权威资料，</a:t>
            </a:r>
          </a:p>
          <a:p>
            <a:pPr algn="l">
              <a:lnSpc>
                <a:spcPct val="140000"/>
              </a:lnSpc>
            </a:pPr>
            <a:r>
              <a:rPr sz="1350" b="0">
                <a:solidFill>
                  <a:srgbClr val="CFDAEC"/>
                </a:solidFill>
                <a:latin typeface="PingFang SC"/>
                <a:ea typeface="PingFang SC"/>
              </a:rPr>
              <a:t>资深经验可沉淀、可传承，</a:t>
            </a:r>
          </a:p>
          <a:p>
            <a:pPr algn="l">
              <a:lnSpc>
                <a:spcPct val="140000"/>
              </a:lnSpc>
            </a:pPr>
            <a:r>
              <a:rPr sz="1350" b="1">
                <a:solidFill>
                  <a:srgbClr val="E3C98A"/>
                </a:solidFill>
                <a:latin typeface="PingFang SC"/>
                <a:ea typeface="PingFang SC"/>
              </a:rPr>
              <a:t>AI 越用越懂业务，成为机构的数字资产。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00" b="1">
                <a:solidFill>
                  <a:srgbClr val="0E2447"/>
                </a:solidFill>
                <a:latin typeface="PingFang SC"/>
                <a:ea typeface="PingFang SC"/>
              </a:rP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00" b="1">
                <a:solidFill>
                  <a:srgbClr val="0E2447"/>
                </a:solidFill>
                <a:latin typeface="PingFang SC"/>
                <a:ea typeface="PingFang SC"/>
              </a:rPr>
              <a:t>平台架构 · 边缘算力机本地部署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2768" y="1188720"/>
            <a:ext cx="987552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>
                <a:solidFill>
                  <a:srgbClr val="5A6678"/>
                </a:solidFill>
                <a:latin typeface="PingFang SC"/>
                <a:ea typeface="PingFang SC"/>
              </a:rPr>
              <a:t>终端、应用、模型、数据、安全五层一体，全部落在机构本地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2768" y="1627632"/>
            <a:ext cx="9966960" cy="18288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828800"/>
            <a:ext cx="6387083" cy="4389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架构图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943100"/>
            <a:ext cx="6240779" cy="41605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19188" y="1828800"/>
            <a:ext cx="4411980" cy="4389120"/>
          </a:xfrm>
          <a:prstGeom prst="round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39227" y="2148840"/>
            <a:ext cx="37719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E3C98A"/>
                </a:solidFill>
                <a:latin typeface="PingFang SC"/>
                <a:ea typeface="PingFang SC"/>
              </a:rPr>
              <a:t>架构要点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584948" y="2788920"/>
            <a:ext cx="822960" cy="457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39227" y="306324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终端接入层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机构内网终端通过浏览器访问，无需外部连接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39227" y="393192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应用服务层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AI 应用中心、公文/研判/PPT 等服务本地运行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39227" y="480060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模型与推理层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国产大模型部署于边缘算力机，推理不出域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39227" y="566928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知识与数据层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向量库 + 业务数据库本地存储，资料留在本域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39227" y="6537960"/>
            <a:ext cx="377190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</a:rPr>
              <a:t>· 安全合规层</a:t>
            </a:r>
          </a:p>
          <a:p>
            <a:pPr algn="l">
              <a:lnSpc>
                <a:spcPct val="115000"/>
              </a:lnSpc>
            </a:pPr>
            <a:r>
              <a:rPr sz="1150" b="0">
                <a:solidFill>
                  <a:srgbClr val="CFDAEC"/>
                </a:solidFill>
                <a:latin typeface="PingFang SC"/>
                <a:ea typeface="PingFang SC"/>
              </a:rPr>
              <a:t>  内外网隔离 · 多级权限 · 全量审计 · 加密传输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solidFill>
                  <a:srgbClr val="9AA6B6"/>
                </a:solidFill>
                <a:latin typeface="PingFang SC"/>
                <a:ea typeface="PingFang SC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