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1219136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E24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7955279" y="0"/>
            <a:ext cx="4297680" cy="6858000"/>
          </a:xfrm>
          <a:prstGeom prst="rect">
            <a:avLst/>
          </a:prstGeom>
          <a:solidFill>
            <a:srgbClr val="1433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88952" cy="118872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Diamond 4"/>
          <p:cNvSpPr/>
          <p:nvPr/>
        </p:nvSpPr>
        <p:spPr>
          <a:xfrm>
            <a:off x="9098280" y="1554480"/>
            <a:ext cx="2194560" cy="2194560"/>
          </a:xfrm>
          <a:prstGeom prst="diamond">
            <a:avLst/>
          </a:prstGeom>
          <a:noFill/>
          <a:ln w="19050">
            <a:solidFill>
              <a:srgbClr val="C9A25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Diamond 5"/>
          <p:cNvSpPr/>
          <p:nvPr/>
        </p:nvSpPr>
        <p:spPr>
          <a:xfrm>
            <a:off x="9555480" y="2011680"/>
            <a:ext cx="1280160" cy="1280160"/>
          </a:xfrm>
          <a:prstGeom prst="diamond">
            <a:avLst/>
          </a:prstGeom>
          <a:solidFill>
            <a:srgbClr val="E3C9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822960" y="1325880"/>
            <a:ext cx="658368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600" b="0">
                <a:solidFill>
                  <a:srgbClr val="E3C98A"/>
                </a:solidFill>
                <a:latin typeface="PingFang SC"/>
                <a:ea typeface="PingFang SC"/>
              </a:rPr>
              <a:t>政法行业人工智能应用平台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" y="1783080"/>
            <a:ext cx="6949440" cy="17373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5000"/>
              </a:lnSpc>
            </a:pPr>
            <a:r>
              <a:rPr sz="6000" b="1">
                <a:solidFill>
                  <a:srgbClr val="FFFFFF"/>
                </a:solidFill>
                <a:latin typeface="PingFang SC"/>
                <a:ea typeface="PingFang SC"/>
              </a:rPr>
              <a:t>法智通</a:t>
            </a:r>
          </a:p>
          <a:p>
            <a:pPr algn="l">
              <a:lnSpc>
                <a:spcPct val="105000"/>
              </a:lnSpc>
            </a:pPr>
            <a:r>
              <a:rPr sz="2600" b="1">
                <a:solidFill>
                  <a:srgbClr val="FFFFFF"/>
                </a:solidFill>
                <a:latin typeface="PingFang SC"/>
                <a:ea typeface="PingFang SC"/>
              </a:rPr>
              <a:t>赋能政法机关的安全 AI 应用中心</a:t>
            </a:r>
          </a:p>
        </p:txBody>
      </p:sp>
      <p:sp>
        <p:nvSpPr>
          <p:cNvPr id="9" name="Rectangle 8"/>
          <p:cNvSpPr/>
          <p:nvPr/>
        </p:nvSpPr>
        <p:spPr>
          <a:xfrm>
            <a:off x="841248" y="3611880"/>
            <a:ext cx="1371600" cy="64008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822960" y="3886200"/>
            <a:ext cx="6766560" cy="14630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30000"/>
              </a:lnSpc>
            </a:pPr>
            <a:r>
              <a:rPr sz="1500" b="0">
                <a:solidFill>
                  <a:srgbClr val="CFDAEC"/>
                </a:solidFill>
                <a:latin typeface="PingFang SC"/>
                <a:ea typeface="PingFang SC"/>
              </a:rPr>
              <a:t>让数据不出域、让算力在身边、让 AI 真正可用，</a:t>
            </a:r>
          </a:p>
          <a:p>
            <a:pPr algn="l">
              <a:lnSpc>
                <a:spcPct val="130000"/>
              </a:lnSpc>
            </a:pPr>
            <a:r>
              <a:rPr sz="1500" b="0">
                <a:solidFill>
                  <a:srgbClr val="CFDAEC"/>
                </a:solidFill>
                <a:latin typeface="PingFang SC"/>
                <a:ea typeface="PingFang SC"/>
              </a:rPr>
              <a:t>依托边缘算力机本地部署，本部门独立运行、快速上线。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2960" y="5989320"/>
            <a:ext cx="822960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300" b="1">
                <a:solidFill>
                  <a:srgbClr val="E3C98A"/>
                </a:solidFill>
                <a:latin typeface="PingFang SC"/>
                <a:ea typeface="PingFang SC"/>
              </a:rPr>
              <a:t>出品：法治日报社</a:t>
            </a:r>
            <a:r>
              <a:rPr sz="1300" b="0">
                <a:solidFill>
                  <a:srgbClr val="BFCDE2"/>
                </a:solidFill>
                <a:latin typeface="PingFang SC"/>
                <a:ea typeface="PingFang SC"/>
              </a:rPr>
              <a:t>    |    定位：面向政法机关的本地化 AI 工作平台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3F6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46304" cy="137160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66928" y="384048"/>
            <a:ext cx="1280160" cy="91440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4400" b="1">
                <a:solidFill>
                  <a:srgbClr val="0E2447"/>
                </a:solidFill>
                <a:latin typeface="PingFang SC"/>
                <a:ea typeface="PingFang SC"/>
              </a:rPr>
              <a:t>04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4480" y="420624"/>
            <a:ext cx="9875520" cy="77724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2700" b="1">
                <a:solidFill>
                  <a:srgbClr val="0E2447"/>
                </a:solidFill>
                <a:latin typeface="PingFang SC"/>
                <a:ea typeface="PingFang SC"/>
              </a:rPr>
              <a:t>落地路径：从交付到上线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2768" y="1188720"/>
            <a:ext cx="9875520" cy="4114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350" b="0">
                <a:solidFill>
                  <a:srgbClr val="5A6678"/>
                </a:solidFill>
                <a:latin typeface="PingFang SC"/>
                <a:ea typeface="PingFang SC"/>
              </a:rPr>
              <a:t>标准化四步，最短周期拥有一套专属 AI 平台</a:t>
            </a:r>
          </a:p>
        </p:txBody>
      </p:sp>
      <p:sp>
        <p:nvSpPr>
          <p:cNvPr id="7" name="Rectangle 6"/>
          <p:cNvSpPr/>
          <p:nvPr/>
        </p:nvSpPr>
        <p:spPr>
          <a:xfrm>
            <a:off x="1572768" y="1627632"/>
            <a:ext cx="9966960" cy="18288"/>
          </a:xfrm>
          <a:prstGeom prst="rect">
            <a:avLst/>
          </a:prstGeom>
          <a:solidFill>
            <a:srgbClr val="D8E0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566928" y="2331720"/>
            <a:ext cx="2697480" cy="274320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 Same Side Corner Rectangle 8"/>
          <p:cNvSpPr/>
          <p:nvPr/>
        </p:nvSpPr>
        <p:spPr>
          <a:xfrm>
            <a:off x="566928" y="2331720"/>
            <a:ext cx="2697480" cy="868680"/>
          </a:xfrm>
          <a:prstGeom prst="round2SameRect">
            <a:avLst/>
          </a:prstGeom>
          <a:solidFill>
            <a:srgbClr val="0E24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566928" y="2331720"/>
            <a:ext cx="2697480" cy="86868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000" b="1">
                <a:solidFill>
                  <a:srgbClr val="E3C98A"/>
                </a:solidFill>
                <a:latin typeface="PingFang SC"/>
                <a:ea typeface="PingFang SC"/>
              </a:rPr>
              <a:t>01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9808" y="3429000"/>
            <a:ext cx="233172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700" b="1">
                <a:solidFill>
                  <a:srgbClr val="0E2447"/>
                </a:solidFill>
                <a:latin typeface="PingFang SC"/>
                <a:ea typeface="PingFang SC"/>
              </a:rPr>
              <a:t>需求确认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5528" y="3977639"/>
            <a:ext cx="2240280" cy="9144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1200" b="0">
                <a:solidFill>
                  <a:srgbClr val="5A6678"/>
                </a:solidFill>
                <a:latin typeface="PingFang SC"/>
                <a:ea typeface="PingFang SC"/>
              </a:rPr>
              <a:t>明确部门场景与算力规模，确定应用清单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18688" y="3246120"/>
            <a:ext cx="365760" cy="86868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200" b="1">
                <a:solidFill>
                  <a:srgbClr val="C9A255"/>
                </a:solidFill>
                <a:latin typeface="PingFang SC"/>
                <a:ea typeface="PingFang SC"/>
              </a:rPr>
              <a:t>→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429000" y="2331720"/>
            <a:ext cx="2697480" cy="274320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ound Same Side Corner Rectangle 14"/>
          <p:cNvSpPr/>
          <p:nvPr/>
        </p:nvSpPr>
        <p:spPr>
          <a:xfrm>
            <a:off x="3429000" y="2331720"/>
            <a:ext cx="2697480" cy="868680"/>
          </a:xfrm>
          <a:prstGeom prst="round2SameRect">
            <a:avLst/>
          </a:prstGeom>
          <a:solidFill>
            <a:srgbClr val="0E24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3429000" y="2331720"/>
            <a:ext cx="2697480" cy="86868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000" b="1">
                <a:solidFill>
                  <a:srgbClr val="E3C98A"/>
                </a:solidFill>
                <a:latin typeface="PingFang SC"/>
                <a:ea typeface="PingFang SC"/>
              </a:rPr>
              <a:t>02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11880" y="3429000"/>
            <a:ext cx="233172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700" b="1">
                <a:solidFill>
                  <a:srgbClr val="0E2447"/>
                </a:solidFill>
                <a:latin typeface="PingFang SC"/>
                <a:ea typeface="PingFang SC"/>
              </a:rPr>
              <a:t>设备到场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57600" y="3977639"/>
            <a:ext cx="2240280" cy="9144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1200" b="0">
                <a:solidFill>
                  <a:srgbClr val="5A6678"/>
                </a:solidFill>
                <a:latin typeface="PingFang SC"/>
                <a:ea typeface="PingFang SC"/>
              </a:rPr>
              <a:t>边缘算力机进场上电，内网部署、安全配置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80760" y="3246120"/>
            <a:ext cx="365760" cy="86868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200" b="1">
                <a:solidFill>
                  <a:srgbClr val="C9A255"/>
                </a:solidFill>
                <a:latin typeface="PingFang SC"/>
                <a:ea typeface="PingFang SC"/>
              </a:rPr>
              <a:t>→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291072" y="2331720"/>
            <a:ext cx="2697480" cy="274320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 Same Side Corner Rectangle 20"/>
          <p:cNvSpPr/>
          <p:nvPr/>
        </p:nvSpPr>
        <p:spPr>
          <a:xfrm>
            <a:off x="6291072" y="2331720"/>
            <a:ext cx="2697480" cy="868680"/>
          </a:xfrm>
          <a:prstGeom prst="round2SameRect">
            <a:avLst/>
          </a:prstGeom>
          <a:solidFill>
            <a:srgbClr val="0E24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291072" y="2331720"/>
            <a:ext cx="2697480" cy="86868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000" b="1">
                <a:solidFill>
                  <a:srgbClr val="E3C98A"/>
                </a:solidFill>
                <a:latin typeface="PingFang SC"/>
                <a:ea typeface="PingFang SC"/>
              </a:rPr>
              <a:t>03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73952" y="3429000"/>
            <a:ext cx="233172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700" b="1">
                <a:solidFill>
                  <a:srgbClr val="0E2447"/>
                </a:solidFill>
                <a:latin typeface="PingFang SC"/>
                <a:ea typeface="PingFang SC"/>
              </a:rPr>
              <a:t>数据导入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19672" y="3977639"/>
            <a:ext cx="2240280" cy="9144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1200" b="0">
                <a:solidFill>
                  <a:srgbClr val="5A6678"/>
                </a:solidFill>
                <a:latin typeface="PingFang SC"/>
                <a:ea typeface="PingFang SC"/>
              </a:rPr>
              <a:t>法规、案例、内部规范入库，构建专属知识库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42832" y="3246120"/>
            <a:ext cx="365760" cy="86868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200" b="1">
                <a:solidFill>
                  <a:srgbClr val="C9A255"/>
                </a:solidFill>
                <a:latin typeface="PingFang SC"/>
                <a:ea typeface="PingFang SC"/>
              </a:rPr>
              <a:t>→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153144" y="2331720"/>
            <a:ext cx="2697480" cy="274320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Round Same Side Corner Rectangle 26"/>
          <p:cNvSpPr/>
          <p:nvPr/>
        </p:nvSpPr>
        <p:spPr>
          <a:xfrm>
            <a:off x="9153144" y="2331720"/>
            <a:ext cx="2697480" cy="868680"/>
          </a:xfrm>
          <a:prstGeom prst="round2SameRect">
            <a:avLst/>
          </a:prstGeom>
          <a:solidFill>
            <a:srgbClr val="0E24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9153144" y="2331720"/>
            <a:ext cx="2697480" cy="86868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000" b="1">
                <a:solidFill>
                  <a:srgbClr val="E3C98A"/>
                </a:solidFill>
                <a:latin typeface="PingFang SC"/>
                <a:ea typeface="PingFang SC"/>
              </a:rPr>
              <a:t>04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336024" y="3429000"/>
            <a:ext cx="233172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700" b="1">
                <a:solidFill>
                  <a:srgbClr val="0E2447"/>
                </a:solidFill>
                <a:latin typeface="PingFang SC"/>
                <a:ea typeface="PingFang SC"/>
              </a:rPr>
              <a:t>培训上线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381744" y="3977639"/>
            <a:ext cx="2240280" cy="9144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1200" b="0">
                <a:solidFill>
                  <a:srgbClr val="5A6678"/>
                </a:solidFill>
                <a:latin typeface="PingFang SC"/>
                <a:ea typeface="PingFang SC"/>
              </a:rPr>
              <a:t>人员培训与试运行，正式投入日常使用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66928" y="5486400"/>
            <a:ext cx="11064240" cy="868680"/>
          </a:xfrm>
          <a:prstGeom prst="roundRect">
            <a:avLst/>
          </a:prstGeom>
          <a:solidFill>
            <a:srgbClr val="1433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566928" y="5486400"/>
            <a:ext cx="11064240" cy="86868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50" b="1">
                <a:solidFill>
                  <a:srgbClr val="E3C98A"/>
                </a:solidFill>
                <a:latin typeface="PingFang SC"/>
                <a:ea typeface="PingFang SC"/>
              </a:rPr>
              <a:t>安全保密为根基 · 本地算力为支撑 · 专属部署为特色——让 AI 在数据不出域的保障下成为政法工作的得力助手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881360" y="6400800"/>
            <a:ext cx="1097280" cy="3200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r">
              <a:lnSpc>
                <a:spcPct val="100000"/>
              </a:lnSpc>
            </a:pPr>
            <a:r>
              <a:rPr sz="1100" b="0">
                <a:solidFill>
                  <a:srgbClr val="9AA6B6"/>
                </a:solidFill>
                <a:latin typeface="PingFang SC"/>
                <a:ea typeface="PingFang SC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E24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88952" cy="118872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0" y="2331720"/>
            <a:ext cx="12188952" cy="10972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5400" b="1">
                <a:solidFill>
                  <a:srgbClr val="FFFFFF"/>
                </a:solidFill>
                <a:latin typeface="PingFang SC"/>
                <a:ea typeface="PingFang SC"/>
              </a:rPr>
              <a:t>法智通</a:t>
            </a:r>
          </a:p>
        </p:txBody>
      </p:sp>
      <p:sp>
        <p:nvSpPr>
          <p:cNvPr id="5" name="Rectangle 4"/>
          <p:cNvSpPr/>
          <p:nvPr/>
        </p:nvSpPr>
        <p:spPr>
          <a:xfrm>
            <a:off x="5641848" y="3611880"/>
            <a:ext cx="914400" cy="54864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0" y="3886200"/>
            <a:ext cx="12188952" cy="5486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0">
                <a:solidFill>
                  <a:srgbClr val="CFDAEC"/>
                </a:solidFill>
                <a:latin typeface="PingFang SC"/>
                <a:ea typeface="PingFang SC"/>
              </a:rPr>
              <a:t>数据不出域 · 算力在身边 · 应用本部门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617720"/>
            <a:ext cx="12188952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b="1">
                <a:solidFill>
                  <a:srgbClr val="E3C98A"/>
                </a:solidFill>
                <a:latin typeface="PingFang SC"/>
                <a:ea typeface="PingFang SC"/>
              </a:rPr>
              <a:t>传播法治理念 · 推动法治进步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989320"/>
            <a:ext cx="12188952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300" b="0">
                <a:solidFill>
                  <a:srgbClr val="BFCDE2"/>
                </a:solidFill>
                <a:latin typeface="PingFang SC"/>
                <a:ea typeface="PingFang SC"/>
              </a:rPr>
              <a:t>法治日报社 · 政法行业人工智能应用平台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3F6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023360" cy="6858000"/>
          </a:xfrm>
          <a:prstGeom prst="rect">
            <a:avLst/>
          </a:prstGeom>
          <a:solidFill>
            <a:srgbClr val="0E24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40080" y="868680"/>
            <a:ext cx="3108960" cy="10972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sz="4000" b="1">
                <a:solidFill>
                  <a:srgbClr val="FFFFFF"/>
                </a:solidFill>
                <a:latin typeface="PingFang SC"/>
                <a:ea typeface="PingFang SC"/>
              </a:rPr>
              <a:t>目录</a:t>
            </a:r>
          </a:p>
          <a:p>
            <a:pPr algn="l">
              <a:lnSpc>
                <a:spcPct val="110000"/>
              </a:lnSpc>
            </a:pPr>
            <a:r>
              <a:rPr sz="1400" b="0">
                <a:solidFill>
                  <a:srgbClr val="E3C98A"/>
                </a:solidFill>
                <a:latin typeface="PingFang SC"/>
                <a:ea typeface="PingFang SC"/>
              </a:rPr>
              <a:t>CONTENTS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2103120"/>
            <a:ext cx="1097280" cy="54864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40080" y="5074920"/>
            <a:ext cx="3108960" cy="11887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400" b="0">
                <a:solidFill>
                  <a:srgbClr val="BFCDE2"/>
                </a:solidFill>
                <a:latin typeface="PingFang SC"/>
                <a:ea typeface="PingFang SC"/>
              </a:rPr>
              <a:t>一套平台，</a:t>
            </a:r>
          </a:p>
          <a:p>
            <a:pPr algn="l">
              <a:lnSpc>
                <a:spcPct val="125000"/>
              </a:lnSpc>
            </a:pPr>
            <a:r>
              <a:rPr sz="1400" b="0">
                <a:solidFill>
                  <a:srgbClr val="BFCDE2"/>
                </a:solidFill>
                <a:latin typeface="PingFang SC"/>
                <a:ea typeface="PingFang SC"/>
              </a:rPr>
              <a:t>五重优势，</a:t>
            </a:r>
          </a:p>
          <a:p>
            <a:pPr algn="l">
              <a:lnSpc>
                <a:spcPct val="125000"/>
              </a:lnSpc>
            </a:pPr>
            <a:r>
              <a:rPr sz="1400" b="0">
                <a:solidFill>
                  <a:srgbClr val="E3C98A"/>
                </a:solidFill>
                <a:latin typeface="PingFang SC"/>
                <a:ea typeface="PingFang SC"/>
              </a:rPr>
              <a:t>安全落地。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72000" y="914400"/>
            <a:ext cx="7040880" cy="1078992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572000" y="914400"/>
            <a:ext cx="109728" cy="1078992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4892040" y="914400"/>
            <a:ext cx="1097280" cy="1078992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3200" b="1">
                <a:solidFill>
                  <a:srgbClr val="3B7AD6"/>
                </a:solidFill>
                <a:latin typeface="PingFang SC"/>
                <a:ea typeface="PingFang SC"/>
              </a:rPr>
              <a:t>01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89320" y="1078992"/>
            <a:ext cx="5486400" cy="8686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5000"/>
              </a:lnSpc>
            </a:pPr>
            <a:r>
              <a:rPr sz="1800" b="1">
                <a:solidFill>
                  <a:srgbClr val="0E2447"/>
                </a:solidFill>
                <a:latin typeface="PingFang SC"/>
                <a:ea typeface="PingFang SC"/>
              </a:rPr>
              <a:t>背景与定位</a:t>
            </a:r>
          </a:p>
          <a:p>
            <a:pPr algn="l">
              <a:lnSpc>
                <a:spcPct val="115000"/>
              </a:lnSpc>
            </a:pPr>
            <a:r>
              <a:rPr sz="1250" b="0">
                <a:solidFill>
                  <a:srgbClr val="5A6678"/>
                </a:solidFill>
                <a:latin typeface="PingFang SC"/>
                <a:ea typeface="PingFang SC"/>
              </a:rPr>
              <a:t>政法 AI 落地的难题 · 法智通的回答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572000" y="2221991"/>
            <a:ext cx="7040880" cy="1078992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4572000" y="2221991"/>
            <a:ext cx="109728" cy="1078992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892040" y="2221991"/>
            <a:ext cx="1097280" cy="1078992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3200" b="1">
                <a:solidFill>
                  <a:srgbClr val="3B7AD6"/>
                </a:solidFill>
                <a:latin typeface="PingFang SC"/>
                <a:ea typeface="PingFang SC"/>
              </a:rPr>
              <a:t>02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89320" y="2386584"/>
            <a:ext cx="5486400" cy="8686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5000"/>
              </a:lnSpc>
            </a:pPr>
            <a:r>
              <a:rPr sz="1800" b="1">
                <a:solidFill>
                  <a:srgbClr val="0E2447"/>
                </a:solidFill>
                <a:latin typeface="PingFang SC"/>
                <a:ea typeface="PingFang SC"/>
              </a:rPr>
              <a:t>五大核心优势</a:t>
            </a:r>
          </a:p>
          <a:p>
            <a:pPr algn="l">
              <a:lnSpc>
                <a:spcPct val="115000"/>
              </a:lnSpc>
            </a:pPr>
            <a:r>
              <a:rPr sz="1250" b="0">
                <a:solidFill>
                  <a:srgbClr val="5A6678"/>
                </a:solidFill>
                <a:latin typeface="PingFang SC"/>
                <a:ea typeface="PingFang SC"/>
              </a:rPr>
              <a:t>安全 · 部署 · 应用 · 知识库 · 效率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572000" y="3529583"/>
            <a:ext cx="7040880" cy="1078992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ectangle 15"/>
          <p:cNvSpPr/>
          <p:nvPr/>
        </p:nvSpPr>
        <p:spPr>
          <a:xfrm>
            <a:off x="4572000" y="3529583"/>
            <a:ext cx="109728" cy="1078992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4892040" y="3529583"/>
            <a:ext cx="1097280" cy="1078992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3200" b="1">
                <a:solidFill>
                  <a:srgbClr val="3B7AD6"/>
                </a:solidFill>
                <a:latin typeface="PingFang SC"/>
                <a:ea typeface="PingFang SC"/>
              </a:rPr>
              <a:t>03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89320" y="3694175"/>
            <a:ext cx="5486400" cy="8686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5000"/>
              </a:lnSpc>
            </a:pPr>
            <a:r>
              <a:rPr sz="1800" b="1">
                <a:solidFill>
                  <a:srgbClr val="0E2447"/>
                </a:solidFill>
                <a:latin typeface="PingFang SC"/>
                <a:ea typeface="PingFang SC"/>
              </a:rPr>
              <a:t>安全与平台架构</a:t>
            </a:r>
          </a:p>
          <a:p>
            <a:pPr algn="l">
              <a:lnSpc>
                <a:spcPct val="115000"/>
              </a:lnSpc>
            </a:pPr>
            <a:r>
              <a:rPr sz="1250" b="0">
                <a:solidFill>
                  <a:srgbClr val="5A6678"/>
                </a:solidFill>
                <a:latin typeface="PingFang SC"/>
                <a:ea typeface="PingFang SC"/>
              </a:rPr>
              <a:t>边缘算力机 · 数据不出域 · 内外网隔离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572000" y="4837175"/>
            <a:ext cx="7040880" cy="1078992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Rectangle 19"/>
          <p:cNvSpPr/>
          <p:nvPr/>
        </p:nvSpPr>
        <p:spPr>
          <a:xfrm>
            <a:off x="4572000" y="4837175"/>
            <a:ext cx="109728" cy="1078992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892040" y="4837175"/>
            <a:ext cx="1097280" cy="1078992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3200" b="1">
                <a:solidFill>
                  <a:srgbClr val="3B7AD6"/>
                </a:solidFill>
                <a:latin typeface="PingFang SC"/>
                <a:ea typeface="PingFang SC"/>
              </a:rPr>
              <a:t>04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89320" y="5001767"/>
            <a:ext cx="5486400" cy="8686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5000"/>
              </a:lnSpc>
            </a:pPr>
            <a:r>
              <a:rPr sz="1800" b="1">
                <a:solidFill>
                  <a:srgbClr val="0E2447"/>
                </a:solidFill>
                <a:latin typeface="PingFang SC"/>
                <a:ea typeface="PingFang SC"/>
              </a:rPr>
              <a:t>落地路径与价值</a:t>
            </a:r>
          </a:p>
          <a:p>
            <a:pPr algn="l">
              <a:lnSpc>
                <a:spcPct val="115000"/>
              </a:lnSpc>
            </a:pPr>
            <a:r>
              <a:rPr sz="1250" b="0">
                <a:solidFill>
                  <a:srgbClr val="5A6678"/>
                </a:solidFill>
                <a:latin typeface="PingFang SC"/>
                <a:ea typeface="PingFang SC"/>
              </a:rPr>
              <a:t>从交付到上线 · 价值总结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81360" y="6400800"/>
            <a:ext cx="1097280" cy="3200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r">
              <a:lnSpc>
                <a:spcPct val="100000"/>
              </a:lnSpc>
            </a:pPr>
            <a:r>
              <a:rPr sz="1100" b="0">
                <a:solidFill>
                  <a:srgbClr val="9AA6B6"/>
                </a:solidFill>
                <a:latin typeface="PingFang SC"/>
                <a:ea typeface="PingFang SC"/>
              </a:rPr>
              <a:t>02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3F6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46304" cy="137160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66928" y="384048"/>
            <a:ext cx="1280160" cy="91440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4400" b="1">
                <a:solidFill>
                  <a:srgbClr val="0E2447"/>
                </a:solidFill>
                <a:latin typeface="PingFang SC"/>
                <a:ea typeface="PingFang SC"/>
              </a:rPr>
              <a:t>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4480" y="420624"/>
            <a:ext cx="9875520" cy="77724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2700" b="1">
                <a:solidFill>
                  <a:srgbClr val="0E2447"/>
                </a:solidFill>
                <a:latin typeface="PingFang SC"/>
                <a:ea typeface="PingFang SC"/>
              </a:rPr>
              <a:t>背景与定位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2768" y="1188720"/>
            <a:ext cx="9875520" cy="4114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350" b="0">
                <a:solidFill>
                  <a:srgbClr val="5A6678"/>
                </a:solidFill>
                <a:latin typeface="PingFang SC"/>
                <a:ea typeface="PingFang SC"/>
              </a:rPr>
              <a:t>政法 AI 想用又不敢用——症结在数据安全与专业落地</a:t>
            </a:r>
          </a:p>
        </p:txBody>
      </p:sp>
      <p:sp>
        <p:nvSpPr>
          <p:cNvPr id="7" name="Rectangle 6"/>
          <p:cNvSpPr/>
          <p:nvPr/>
        </p:nvSpPr>
        <p:spPr>
          <a:xfrm>
            <a:off x="1572768" y="1627632"/>
            <a:ext cx="9966960" cy="18288"/>
          </a:xfrm>
          <a:prstGeom prst="rect">
            <a:avLst/>
          </a:prstGeom>
          <a:solidFill>
            <a:srgbClr val="D8E0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566928" y="1828800"/>
            <a:ext cx="5349240" cy="429768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 Same Side Corner Rectangle 8"/>
          <p:cNvSpPr/>
          <p:nvPr/>
        </p:nvSpPr>
        <p:spPr>
          <a:xfrm>
            <a:off x="566928" y="1828800"/>
            <a:ext cx="5349240" cy="566928"/>
          </a:xfrm>
          <a:prstGeom prst="round2SameRect">
            <a:avLst/>
          </a:prstGeom>
          <a:solidFill>
            <a:srgbClr val="8C2F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868680" y="1828800"/>
            <a:ext cx="4937760" cy="566928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700" b="1">
                <a:solidFill>
                  <a:srgbClr val="FFFFFF"/>
                </a:solidFill>
                <a:latin typeface="PingFang SC"/>
                <a:ea typeface="PingFang SC"/>
              </a:rPr>
              <a:t>政法 AI 落地的三道难题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2679192"/>
            <a:ext cx="45720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600" b="1">
                <a:solidFill>
                  <a:srgbClr val="B53B3B"/>
                </a:solidFill>
                <a:latin typeface="PingFang SC"/>
                <a:ea typeface="PingFang SC"/>
              </a:rPr>
              <a:t>✕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71600" y="2697480"/>
            <a:ext cx="4389120" cy="9601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2000"/>
              </a:lnSpc>
            </a:pPr>
            <a:r>
              <a:rPr sz="1550" b="1">
                <a:solidFill>
                  <a:srgbClr val="1B2638"/>
                </a:solidFill>
                <a:latin typeface="PingFang SC"/>
                <a:ea typeface="PingFang SC"/>
              </a:rPr>
              <a:t>数据涉密不敢上云</a:t>
            </a:r>
          </a:p>
          <a:p>
            <a:pPr algn="l">
              <a:lnSpc>
                <a:spcPct val="112000"/>
              </a:lnSpc>
            </a:pPr>
            <a:r>
              <a:rPr sz="1200" b="0">
                <a:solidFill>
                  <a:srgbClr val="5A6678"/>
                </a:solidFill>
                <a:latin typeface="PingFang SC"/>
                <a:ea typeface="PingFang SC"/>
              </a:rPr>
              <a:t>卷宗、案情、当事人信息高度敏感，上公有云存合规风险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" y="3758184"/>
            <a:ext cx="45720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600" b="1">
                <a:solidFill>
                  <a:srgbClr val="B53B3B"/>
                </a:solidFill>
                <a:latin typeface="PingFang SC"/>
                <a:ea typeface="PingFang SC"/>
              </a:rPr>
              <a:t>✕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71600" y="3776472"/>
            <a:ext cx="4389120" cy="9601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2000"/>
              </a:lnSpc>
            </a:pPr>
            <a:r>
              <a:rPr sz="1550" b="1">
                <a:solidFill>
                  <a:srgbClr val="1B2638"/>
                </a:solidFill>
                <a:latin typeface="PingFang SC"/>
                <a:ea typeface="PingFang SC"/>
              </a:rPr>
              <a:t>通用模型不懂业务</a:t>
            </a:r>
          </a:p>
          <a:p>
            <a:pPr algn="l">
              <a:lnSpc>
                <a:spcPct val="112000"/>
              </a:lnSpc>
            </a:pPr>
            <a:r>
              <a:rPr sz="1200" b="0">
                <a:solidFill>
                  <a:srgbClr val="5A6678"/>
                </a:solidFill>
                <a:latin typeface="PingFang SC"/>
                <a:ea typeface="PingFang SC"/>
              </a:rPr>
              <a:t>不了解本地法规、案例与办案规范，答非所问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4837176"/>
            <a:ext cx="45720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600" b="1">
                <a:solidFill>
                  <a:srgbClr val="B53B3B"/>
                </a:solidFill>
                <a:latin typeface="PingFang SC"/>
                <a:ea typeface="PingFang SC"/>
              </a:rPr>
              <a:t>✕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71600" y="4855464"/>
            <a:ext cx="4389120" cy="9601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2000"/>
              </a:lnSpc>
            </a:pPr>
            <a:r>
              <a:rPr sz="1550" b="1">
                <a:solidFill>
                  <a:srgbClr val="1B2638"/>
                </a:solidFill>
                <a:latin typeface="PingFang SC"/>
                <a:ea typeface="PingFang SC"/>
              </a:rPr>
              <a:t>重复建设成本高</a:t>
            </a:r>
          </a:p>
          <a:p>
            <a:pPr algn="l">
              <a:lnSpc>
                <a:spcPct val="112000"/>
              </a:lnSpc>
            </a:pPr>
            <a:r>
              <a:rPr sz="1200" b="0">
                <a:solidFill>
                  <a:srgbClr val="5A6678"/>
                </a:solidFill>
                <a:latin typeface="PingFang SC"/>
                <a:ea typeface="PingFang SC"/>
              </a:rPr>
              <a:t>各自找厂商、各买接口，投入大、标准乱、难维护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63640" y="1828800"/>
            <a:ext cx="5349240" cy="4297680"/>
          </a:xfrm>
          <a:prstGeom prst="roundRect">
            <a:avLst/>
          </a:prstGeom>
          <a:solidFill>
            <a:srgbClr val="0E24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6629400" y="2148840"/>
            <a:ext cx="4663440" cy="8229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900" b="1">
                <a:solidFill>
                  <a:srgbClr val="FFFFFF"/>
                </a:solidFill>
                <a:latin typeface="PingFang SC"/>
                <a:ea typeface="PingFang SC"/>
              </a:rPr>
              <a:t>法智通 = 安全可控的本地化答案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75120" y="2880360"/>
            <a:ext cx="914400" cy="54864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629400" y="3108960"/>
            <a:ext cx="4709160" cy="15544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40000"/>
              </a:lnSpc>
            </a:pPr>
            <a:r>
              <a:rPr sz="1400" b="0">
                <a:solidFill>
                  <a:srgbClr val="D5DFEF"/>
                </a:solidFill>
                <a:latin typeface="PingFang SC"/>
                <a:ea typeface="PingFang SC"/>
              </a:rPr>
              <a:t>以随箱交付的</a:t>
            </a:r>
            <a:r>
              <a:rPr sz="1400" b="1">
                <a:solidFill>
                  <a:srgbClr val="E3C98A"/>
                </a:solidFill>
                <a:latin typeface="PingFang SC"/>
                <a:ea typeface="PingFang SC"/>
              </a:rPr>
              <a:t>边缘算力机</a:t>
            </a:r>
            <a:r>
              <a:rPr sz="1400" b="0">
                <a:solidFill>
                  <a:srgbClr val="D5DFEF"/>
                </a:solidFill>
                <a:latin typeface="PingFang SC"/>
                <a:ea typeface="PingFang SC"/>
              </a:rPr>
              <a:t>将大模型与知识库</a:t>
            </a:r>
            <a:r>
              <a:rPr sz="1400" b="1">
                <a:solidFill>
                  <a:srgbClr val="E3C98A"/>
                </a:solidFill>
                <a:latin typeface="PingFang SC"/>
                <a:ea typeface="PingFang SC"/>
              </a:rPr>
              <a:t>本地化部署</a:t>
            </a:r>
            <a:r>
              <a:rPr sz="1400" b="0">
                <a:solidFill>
                  <a:srgbClr val="D5DFEF"/>
                </a:solidFill>
                <a:latin typeface="PingFang SC"/>
                <a:ea typeface="PingFang SC"/>
              </a:rPr>
              <a:t>于机构内部，数据全程留在本域之内。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629400" y="4754880"/>
            <a:ext cx="4709160" cy="1097280"/>
          </a:xfrm>
          <a:prstGeom prst="roundRect">
            <a:avLst/>
          </a:prstGeom>
          <a:solidFill>
            <a:srgbClr val="1433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903720" y="4754880"/>
            <a:ext cx="4206240" cy="109728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400" b="0">
                <a:solidFill>
                  <a:srgbClr val="FFFFFF"/>
                </a:solidFill>
                <a:latin typeface="PingFang SC"/>
                <a:ea typeface="PingFang SC"/>
              </a:rPr>
              <a:t>面向</a:t>
            </a:r>
            <a:r>
              <a:rPr sz="1400" b="1">
                <a:solidFill>
                  <a:srgbClr val="E3C98A"/>
                </a:solidFill>
                <a:latin typeface="PingFang SC"/>
                <a:ea typeface="PingFang SC"/>
              </a:rPr>
              <a:t>办文、办案、研判</a:t>
            </a:r>
            <a:r>
              <a:rPr sz="1400" b="0">
                <a:solidFill>
                  <a:srgbClr val="FFFFFF"/>
                </a:solidFill>
                <a:latin typeface="PingFang SC"/>
                <a:ea typeface="PingFang SC"/>
              </a:rPr>
              <a:t>三类核心场景，</a:t>
            </a:r>
          </a:p>
          <a:p>
            <a:pPr algn="l">
              <a:lnSpc>
                <a:spcPct val="125000"/>
              </a:lnSpc>
            </a:pPr>
            <a:r>
              <a:rPr sz="1400" b="0">
                <a:solidFill>
                  <a:srgbClr val="FFFFFF"/>
                </a:solidFill>
                <a:latin typeface="PingFang SC"/>
                <a:ea typeface="PingFang SC"/>
              </a:rPr>
              <a:t>为本部门提供专属、独立、快速上线的 AI 平台。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81360" y="6400800"/>
            <a:ext cx="1097280" cy="3200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r">
              <a:lnSpc>
                <a:spcPct val="100000"/>
              </a:lnSpc>
            </a:pPr>
            <a:r>
              <a:rPr sz="1100" b="0">
                <a:solidFill>
                  <a:srgbClr val="9AA6B6"/>
                </a:solidFill>
                <a:latin typeface="PingFang SC"/>
                <a:ea typeface="PingFang SC"/>
              </a:rPr>
              <a:t>03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3F6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46304" cy="137160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66928" y="384048"/>
            <a:ext cx="1280160" cy="91440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4400" b="1">
                <a:solidFill>
                  <a:srgbClr val="0E2447"/>
                </a:solidFill>
                <a:latin typeface="PingFang SC"/>
                <a:ea typeface="PingFang SC"/>
              </a:rPr>
              <a:t>02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4480" y="420624"/>
            <a:ext cx="9875520" cy="77724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2700" b="1">
                <a:solidFill>
                  <a:srgbClr val="0E2447"/>
                </a:solidFill>
                <a:latin typeface="PingFang SC"/>
                <a:ea typeface="PingFang SC"/>
              </a:rPr>
              <a:t>五大核心优势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2768" y="1188720"/>
            <a:ext cx="9875520" cy="4114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350" b="0">
                <a:solidFill>
                  <a:srgbClr val="5A6678"/>
                </a:solidFill>
                <a:latin typeface="PingFang SC"/>
                <a:ea typeface="PingFang SC"/>
              </a:rPr>
              <a:t>一套平台，从安全底座到效率闭环</a:t>
            </a:r>
          </a:p>
        </p:txBody>
      </p:sp>
      <p:sp>
        <p:nvSpPr>
          <p:cNvPr id="7" name="Rectangle 6"/>
          <p:cNvSpPr/>
          <p:nvPr/>
        </p:nvSpPr>
        <p:spPr>
          <a:xfrm>
            <a:off x="1572768" y="1627632"/>
            <a:ext cx="9966960" cy="18288"/>
          </a:xfrm>
          <a:prstGeom prst="rect">
            <a:avLst/>
          </a:prstGeom>
          <a:solidFill>
            <a:srgbClr val="D8E0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566928" y="1783080"/>
            <a:ext cx="3246120" cy="1993392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566928" y="1783080"/>
            <a:ext cx="3246120" cy="9144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822960" y="1984248"/>
            <a:ext cx="1280160" cy="6400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3000" b="1">
                <a:solidFill>
                  <a:srgbClr val="3B7AD6"/>
                </a:solidFill>
                <a:latin typeface="PingFang SC"/>
                <a:ea typeface="PingFang SC"/>
              </a:rPr>
              <a:t>01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2960" y="2624328"/>
            <a:ext cx="2734056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600" b="1">
                <a:solidFill>
                  <a:srgbClr val="0E2447"/>
                </a:solidFill>
                <a:latin typeface="PingFang SC"/>
                <a:ea typeface="PingFang SC"/>
              </a:rPr>
              <a:t>安全保密第一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2960" y="3063239"/>
            <a:ext cx="2734056" cy="6400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0">
                <a:solidFill>
                  <a:srgbClr val="5A6678"/>
                </a:solidFill>
                <a:latin typeface="PingFang SC"/>
                <a:ea typeface="PingFang SC"/>
              </a:rPr>
              <a:t>边缘算力机本地部署 · 数据不出域 · 内外网物理隔离 · 国产自主可控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507992" y="1783080"/>
            <a:ext cx="3246120" cy="1993392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ectangle 13"/>
          <p:cNvSpPr/>
          <p:nvPr/>
        </p:nvSpPr>
        <p:spPr>
          <a:xfrm>
            <a:off x="4507992" y="1783080"/>
            <a:ext cx="3246120" cy="9144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4764024" y="1984248"/>
            <a:ext cx="1280160" cy="6400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3000" b="1">
                <a:solidFill>
                  <a:srgbClr val="3B7AD6"/>
                </a:solidFill>
                <a:latin typeface="PingFang SC"/>
                <a:ea typeface="PingFang SC"/>
              </a:rPr>
              <a:t>02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64024" y="2624328"/>
            <a:ext cx="2734056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600" b="1">
                <a:solidFill>
                  <a:srgbClr val="0E2447"/>
                </a:solidFill>
                <a:latin typeface="PingFang SC"/>
                <a:ea typeface="PingFang SC"/>
              </a:rPr>
              <a:t>本部门独立部署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64024" y="3063239"/>
            <a:ext cx="2734056" cy="6400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0">
                <a:solidFill>
                  <a:srgbClr val="5A6678"/>
                </a:solidFill>
                <a:latin typeface="PingFang SC"/>
                <a:ea typeface="PingFang SC"/>
              </a:rPr>
              <a:t>一体化交付 · 到场即用 · 专属环境 · 部署周期以天计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449056" y="1783080"/>
            <a:ext cx="3246120" cy="1993392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>
          <a:xfrm>
            <a:off x="8449056" y="1783080"/>
            <a:ext cx="3246120" cy="9144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8705088" y="1984248"/>
            <a:ext cx="1280160" cy="6400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3000" b="1">
                <a:solidFill>
                  <a:srgbClr val="3B7AD6"/>
                </a:solidFill>
                <a:latin typeface="PingFang SC"/>
                <a:ea typeface="PingFang SC"/>
              </a:rPr>
              <a:t>03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705088" y="2624328"/>
            <a:ext cx="2734056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600" b="1">
                <a:solidFill>
                  <a:srgbClr val="0E2447"/>
                </a:solidFill>
                <a:latin typeface="PingFang SC"/>
                <a:ea typeface="PingFang SC"/>
              </a:rPr>
              <a:t>政法专业应用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705088" y="3063239"/>
            <a:ext cx="2734056" cy="6400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0">
                <a:solidFill>
                  <a:srgbClr val="5A6678"/>
                </a:solidFill>
                <a:latin typeface="PingFang SC"/>
                <a:ea typeface="PingFang SC"/>
              </a:rPr>
              <a:t>公文写作 · 法规问答 · 综合研判 · 数十款应用即插即用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542032" y="4023360"/>
            <a:ext cx="3246120" cy="1993392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Rectangle 23"/>
          <p:cNvSpPr/>
          <p:nvPr/>
        </p:nvSpPr>
        <p:spPr>
          <a:xfrm>
            <a:off x="2542032" y="4023360"/>
            <a:ext cx="3246120" cy="9144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2798063" y="4224528"/>
            <a:ext cx="1280160" cy="6400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3000" b="1">
                <a:solidFill>
                  <a:srgbClr val="3B7AD6"/>
                </a:solidFill>
                <a:latin typeface="PingFang SC"/>
                <a:ea typeface="PingFang SC"/>
              </a:rPr>
              <a:t>04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98063" y="4864608"/>
            <a:ext cx="2734056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600" b="1">
                <a:solidFill>
                  <a:srgbClr val="0E2447"/>
                </a:solidFill>
                <a:latin typeface="PingFang SC"/>
                <a:ea typeface="PingFang SC"/>
              </a:rPr>
              <a:t>自建知识库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98063" y="5303520"/>
            <a:ext cx="2734056" cy="6400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0">
                <a:solidFill>
                  <a:srgbClr val="5A6678"/>
                </a:solidFill>
                <a:latin typeface="PingFang SC"/>
                <a:ea typeface="PingFang SC"/>
              </a:rPr>
              <a:t>文档上传即向量化 · RAG 检索增强 · 资料不出本域 · 通晓本地法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483096" y="4023360"/>
            <a:ext cx="3246120" cy="1993392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Rectangle 28"/>
          <p:cNvSpPr/>
          <p:nvPr/>
        </p:nvSpPr>
        <p:spPr>
          <a:xfrm>
            <a:off x="6483096" y="4023360"/>
            <a:ext cx="3246120" cy="9144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" name="TextBox 29"/>
          <p:cNvSpPr txBox="1"/>
          <p:nvPr/>
        </p:nvSpPr>
        <p:spPr>
          <a:xfrm>
            <a:off x="6739128" y="4224528"/>
            <a:ext cx="1280160" cy="6400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3000" b="1">
                <a:solidFill>
                  <a:srgbClr val="3B7AD6"/>
                </a:solidFill>
                <a:latin typeface="PingFang SC"/>
                <a:ea typeface="PingFang SC"/>
              </a:rPr>
              <a:t>05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39128" y="4864608"/>
            <a:ext cx="2734056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600" b="1">
                <a:solidFill>
                  <a:srgbClr val="0E2447"/>
                </a:solidFill>
                <a:latin typeface="PingFang SC"/>
                <a:ea typeface="PingFang SC"/>
              </a:rPr>
              <a:t>办文提质增效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39128" y="5303520"/>
            <a:ext cx="2734056" cy="6400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0">
                <a:solidFill>
                  <a:srgbClr val="5A6678"/>
                </a:solidFill>
                <a:latin typeface="PingFang SC"/>
                <a:ea typeface="PingFang SC"/>
              </a:rPr>
              <a:t>一键生成 PPT 与汇报材料 · 本地完成无需联网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881360" y="6400800"/>
            <a:ext cx="1097280" cy="3200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r">
              <a:lnSpc>
                <a:spcPct val="100000"/>
              </a:lnSpc>
            </a:pPr>
            <a:r>
              <a:rPr sz="1100" b="0">
                <a:solidFill>
                  <a:srgbClr val="9AA6B6"/>
                </a:solidFill>
                <a:latin typeface="PingFang SC"/>
                <a:ea typeface="PingFang SC"/>
              </a:rPr>
              <a:t>04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3F6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46304" cy="137160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66928" y="384048"/>
            <a:ext cx="1280160" cy="91440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4400" b="1">
                <a:solidFill>
                  <a:srgbClr val="0E2447"/>
                </a:solidFill>
                <a:latin typeface="PingFang SC"/>
                <a:ea typeface="PingFang SC"/>
              </a:rPr>
              <a:t>02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4480" y="420624"/>
            <a:ext cx="9875520" cy="77724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2700" b="1">
                <a:solidFill>
                  <a:srgbClr val="0E2447"/>
                </a:solidFill>
                <a:latin typeface="PingFang SC"/>
                <a:ea typeface="PingFang SC"/>
              </a:rPr>
              <a:t>优势一 · 安全保密第一，数据不出域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2768" y="1188720"/>
            <a:ext cx="9875520" cy="4114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350" b="0">
                <a:solidFill>
                  <a:srgbClr val="5A6678"/>
                </a:solidFill>
                <a:latin typeface="PingFang SC"/>
                <a:ea typeface="PingFang SC"/>
              </a:rPr>
              <a:t>政法 AI 落地的第一道红线，也是平台的设计底座</a:t>
            </a:r>
          </a:p>
        </p:txBody>
      </p:sp>
      <p:sp>
        <p:nvSpPr>
          <p:cNvPr id="7" name="Rectangle 6"/>
          <p:cNvSpPr/>
          <p:nvPr/>
        </p:nvSpPr>
        <p:spPr>
          <a:xfrm>
            <a:off x="1572768" y="1627632"/>
            <a:ext cx="9966960" cy="18288"/>
          </a:xfrm>
          <a:prstGeom prst="rect">
            <a:avLst/>
          </a:prstGeom>
          <a:solidFill>
            <a:srgbClr val="D8E0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566928" y="1810512"/>
            <a:ext cx="11064240" cy="786384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566928" y="1810512"/>
            <a:ext cx="91440" cy="786384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914400" y="1810512"/>
            <a:ext cx="640080" cy="786384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800" b="1">
                <a:solidFill>
                  <a:srgbClr val="2E7D5B"/>
                </a:solidFill>
                <a:latin typeface="PingFang SC"/>
                <a:ea typeface="PingFang SC"/>
              </a:rPr>
              <a:t>✓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0200" y="1810512"/>
            <a:ext cx="9875520" cy="786384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5000"/>
              </a:lnSpc>
            </a:pPr>
            <a:r>
              <a:rPr sz="1450" b="1">
                <a:solidFill>
                  <a:srgbClr val="0E2447"/>
                </a:solidFill>
                <a:latin typeface="PingFang SC"/>
                <a:ea typeface="PingFang SC"/>
              </a:rPr>
              <a:t>边缘算力机本地交付　</a:t>
            </a:r>
            <a:r>
              <a:rPr sz="1250" b="0">
                <a:solidFill>
                  <a:srgbClr val="5A6678"/>
                </a:solidFill>
                <a:latin typeface="PingFang SC"/>
                <a:ea typeface="PingFang SC"/>
              </a:rPr>
              <a:t>随箱配套边缘算力机，大模型与知识库全部部署在机构本地，AI 应用中心数据不出域、不出机房。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66928" y="2688336"/>
            <a:ext cx="11064240" cy="786384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12"/>
          <p:cNvSpPr/>
          <p:nvPr/>
        </p:nvSpPr>
        <p:spPr>
          <a:xfrm>
            <a:off x="566928" y="2688336"/>
            <a:ext cx="91440" cy="786384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914400" y="2688336"/>
            <a:ext cx="640080" cy="786384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800" b="1">
                <a:solidFill>
                  <a:srgbClr val="2E7D5B"/>
                </a:solidFill>
                <a:latin typeface="PingFang SC"/>
                <a:ea typeface="PingFang SC"/>
              </a:rPr>
              <a:t>✓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00200" y="2688336"/>
            <a:ext cx="9875520" cy="786384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5000"/>
              </a:lnSpc>
            </a:pPr>
            <a:r>
              <a:rPr sz="1450" b="1">
                <a:solidFill>
                  <a:srgbClr val="0E2447"/>
                </a:solidFill>
                <a:latin typeface="PingFang SC"/>
                <a:ea typeface="PingFang SC"/>
              </a:rPr>
              <a:t>内外网物理隔离　</a:t>
            </a:r>
            <a:r>
              <a:rPr sz="1250" b="0">
                <a:solidFill>
                  <a:srgbClr val="5A6678"/>
                </a:solidFill>
                <a:latin typeface="PingFang SC"/>
                <a:ea typeface="PingFang SC"/>
              </a:rPr>
              <a:t>设备部署于机构内网，不直连外网，受防火墙保护，关键数据通讯加密，从物理链路杜绝外泄。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66928" y="3566160"/>
            <a:ext cx="11064240" cy="786384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ectangle 16"/>
          <p:cNvSpPr/>
          <p:nvPr/>
        </p:nvSpPr>
        <p:spPr>
          <a:xfrm>
            <a:off x="566928" y="3566160"/>
            <a:ext cx="91440" cy="786384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914400" y="3566160"/>
            <a:ext cx="640080" cy="786384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800" b="1">
                <a:solidFill>
                  <a:srgbClr val="2E7D5B"/>
                </a:solidFill>
                <a:latin typeface="PingFang SC"/>
                <a:ea typeface="PingFang SC"/>
              </a:rPr>
              <a:t>✓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3566160"/>
            <a:ext cx="9875520" cy="786384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5000"/>
              </a:lnSpc>
            </a:pPr>
            <a:r>
              <a:rPr sz="1450" b="1">
                <a:solidFill>
                  <a:srgbClr val="0E2447"/>
                </a:solidFill>
                <a:latin typeface="PingFang SC"/>
                <a:ea typeface="PingFang SC"/>
              </a:rPr>
              <a:t>国产自主可控　</a:t>
            </a:r>
            <a:r>
              <a:rPr sz="1250" b="0">
                <a:solidFill>
                  <a:srgbClr val="5A6678"/>
                </a:solidFill>
                <a:latin typeface="PingFang SC"/>
                <a:ea typeface="PingFang SC"/>
              </a:rPr>
              <a:t>兼容国产大模型，模型权重落地本地，自主可控、稳定可靠，不受外部服务波动影响。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66928" y="4443983"/>
            <a:ext cx="11064240" cy="786384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ectangle 20"/>
          <p:cNvSpPr/>
          <p:nvPr/>
        </p:nvSpPr>
        <p:spPr>
          <a:xfrm>
            <a:off x="566928" y="4443983"/>
            <a:ext cx="91440" cy="786384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914400" y="4443983"/>
            <a:ext cx="640080" cy="786384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800" b="1">
                <a:solidFill>
                  <a:srgbClr val="2E7D5B"/>
                </a:solidFill>
                <a:latin typeface="PingFang SC"/>
                <a:ea typeface="PingFang SC"/>
              </a:rPr>
              <a:t>✓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00200" y="4443983"/>
            <a:ext cx="9875520" cy="786384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5000"/>
              </a:lnSpc>
            </a:pPr>
            <a:r>
              <a:rPr sz="1450" b="1">
                <a:solidFill>
                  <a:srgbClr val="0E2447"/>
                </a:solidFill>
                <a:latin typeface="PingFang SC"/>
                <a:ea typeface="PingFang SC"/>
              </a:rPr>
              <a:t>多级权限与全量审计　</a:t>
            </a:r>
            <a:r>
              <a:rPr sz="1250" b="0">
                <a:solidFill>
                  <a:srgbClr val="5A6678"/>
                </a:solidFill>
                <a:latin typeface="PingFang SC"/>
                <a:ea typeface="PingFang SC"/>
              </a:rPr>
              <a:t>登录认证 + 按角色/用户多级权限；写操作连同操作人、时间、IP、终端全量留痕，可追溯、可倒查。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66928" y="5321807"/>
            <a:ext cx="11064240" cy="786384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Rectangle 24"/>
          <p:cNvSpPr/>
          <p:nvPr/>
        </p:nvSpPr>
        <p:spPr>
          <a:xfrm>
            <a:off x="566928" y="5321807"/>
            <a:ext cx="91440" cy="786384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914400" y="5321807"/>
            <a:ext cx="640080" cy="786384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800" b="1">
                <a:solidFill>
                  <a:srgbClr val="2E7D5B"/>
                </a:solidFill>
                <a:latin typeface="PingFang SC"/>
                <a:ea typeface="PingFang SC"/>
              </a:rPr>
              <a:t>✓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00200" y="5321807"/>
            <a:ext cx="9875520" cy="786384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5000"/>
              </a:lnSpc>
            </a:pPr>
            <a:r>
              <a:rPr sz="1450" b="1">
                <a:solidFill>
                  <a:srgbClr val="0E2447"/>
                </a:solidFill>
                <a:latin typeface="PingFang SC"/>
                <a:ea typeface="PingFang SC"/>
              </a:rPr>
              <a:t>可靠的研发背景　</a:t>
            </a:r>
            <a:r>
              <a:rPr sz="1250" b="0">
                <a:solidFill>
                  <a:srgbClr val="5A6678"/>
                </a:solidFill>
                <a:latin typeface="PingFang SC"/>
                <a:ea typeface="PingFang SC"/>
              </a:rPr>
              <a:t>由法治日报社自主研发，研发与运维人员经专业考核并签署保密协议，可靠性强。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881360" y="6400800"/>
            <a:ext cx="1097280" cy="3200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r">
              <a:lnSpc>
                <a:spcPct val="100000"/>
              </a:lnSpc>
            </a:pPr>
            <a:r>
              <a:rPr sz="1100" b="0">
                <a:solidFill>
                  <a:srgbClr val="9AA6B6"/>
                </a:solidFill>
                <a:latin typeface="PingFang SC"/>
                <a:ea typeface="PingFang SC"/>
              </a:rPr>
              <a:t>05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3F6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46304" cy="137160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66928" y="384048"/>
            <a:ext cx="1280160" cy="91440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4400" b="1">
                <a:solidFill>
                  <a:srgbClr val="0E2447"/>
                </a:solidFill>
                <a:latin typeface="PingFang SC"/>
                <a:ea typeface="PingFang SC"/>
              </a:rPr>
              <a:t>02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4480" y="420624"/>
            <a:ext cx="9875520" cy="77724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2700" b="1">
                <a:solidFill>
                  <a:srgbClr val="0E2447"/>
                </a:solidFill>
                <a:latin typeface="PingFang SC"/>
                <a:ea typeface="PingFang SC"/>
              </a:rPr>
              <a:t>优势二 · 本部门独立部署，快速上线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2768" y="1188720"/>
            <a:ext cx="9875520" cy="4114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350" b="0">
                <a:solidFill>
                  <a:srgbClr val="5A6678"/>
                </a:solidFill>
                <a:latin typeface="PingFang SC"/>
                <a:ea typeface="PingFang SC"/>
              </a:rPr>
              <a:t>为单一部门专属打造，一套设备、一次部署、独立运行</a:t>
            </a:r>
          </a:p>
        </p:txBody>
      </p:sp>
      <p:sp>
        <p:nvSpPr>
          <p:cNvPr id="7" name="Rectangle 6"/>
          <p:cNvSpPr/>
          <p:nvPr/>
        </p:nvSpPr>
        <p:spPr>
          <a:xfrm>
            <a:off x="1572768" y="1627632"/>
            <a:ext cx="9966960" cy="18288"/>
          </a:xfrm>
          <a:prstGeom prst="rect">
            <a:avLst/>
          </a:prstGeom>
          <a:solidFill>
            <a:srgbClr val="D8E0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566928" y="1874519"/>
            <a:ext cx="5349240" cy="192024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 Same Side Corner Rectangle 8"/>
          <p:cNvSpPr/>
          <p:nvPr/>
        </p:nvSpPr>
        <p:spPr>
          <a:xfrm>
            <a:off x="566928" y="1874519"/>
            <a:ext cx="1234440" cy="1920240"/>
          </a:xfrm>
          <a:prstGeom prst="round2SameRect">
            <a:avLst/>
          </a:prstGeom>
          <a:solidFill>
            <a:srgbClr val="0E24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566928" y="1874519"/>
            <a:ext cx="1234440" cy="192024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000" b="1">
                <a:solidFill>
                  <a:srgbClr val="E3C98A"/>
                </a:solidFill>
                <a:latin typeface="PingFang SC"/>
                <a:ea typeface="PingFang SC"/>
              </a:rPr>
              <a:t>一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29968" y="2167127"/>
            <a:ext cx="3611879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700" b="1">
                <a:solidFill>
                  <a:srgbClr val="0E2447"/>
                </a:solidFill>
                <a:latin typeface="PingFang SC"/>
                <a:ea typeface="PingFang SC"/>
              </a:rPr>
              <a:t>一体化交付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29968" y="2715768"/>
            <a:ext cx="3611879" cy="9144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250" b="0">
                <a:solidFill>
                  <a:srgbClr val="5A6678"/>
                </a:solidFill>
                <a:latin typeface="PingFang SC"/>
                <a:ea typeface="PingFang SC"/>
              </a:rPr>
              <a:t>边缘算力机预装大模型、应用平台与知识库引擎，到场即通电、通电即可用，部署周期以天计。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263640" y="1874519"/>
            <a:ext cx="5349240" cy="192024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ound Same Side Corner Rectangle 13"/>
          <p:cNvSpPr/>
          <p:nvPr/>
        </p:nvSpPr>
        <p:spPr>
          <a:xfrm>
            <a:off x="6263640" y="1874519"/>
            <a:ext cx="1234440" cy="1920240"/>
          </a:xfrm>
          <a:prstGeom prst="round2SameRect">
            <a:avLst/>
          </a:prstGeom>
          <a:solidFill>
            <a:srgbClr val="0E24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263640" y="1874519"/>
            <a:ext cx="1234440" cy="192024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000" b="1">
                <a:solidFill>
                  <a:srgbClr val="E3C98A"/>
                </a:solidFill>
                <a:latin typeface="PingFang SC"/>
                <a:ea typeface="PingFang SC"/>
              </a:rPr>
              <a:t>专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26679" y="2167127"/>
            <a:ext cx="3611879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700" b="1">
                <a:solidFill>
                  <a:srgbClr val="0E2447"/>
                </a:solidFill>
                <a:latin typeface="PingFang SC"/>
                <a:ea typeface="PingFang SC"/>
              </a:rPr>
              <a:t>专属环境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26679" y="2715768"/>
            <a:ext cx="3611879" cy="9144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250" b="0">
                <a:solidFill>
                  <a:srgbClr val="5A6678"/>
                </a:solidFill>
                <a:latin typeface="PingFang SC"/>
                <a:ea typeface="PingFang SC"/>
              </a:rPr>
              <a:t>平台、数据、模型完全归属本部门，独立运行、独立管理，不与外部共享、不受外部牵制。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66928" y="4069080"/>
            <a:ext cx="5349240" cy="192024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ound Same Side Corner Rectangle 18"/>
          <p:cNvSpPr/>
          <p:nvPr/>
        </p:nvSpPr>
        <p:spPr>
          <a:xfrm>
            <a:off x="566928" y="4069080"/>
            <a:ext cx="1234440" cy="1920240"/>
          </a:xfrm>
          <a:prstGeom prst="round2SameRect">
            <a:avLst/>
          </a:prstGeom>
          <a:solidFill>
            <a:srgbClr val="0E24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566928" y="4069080"/>
            <a:ext cx="1234440" cy="192024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000" b="1">
                <a:solidFill>
                  <a:srgbClr val="E3C98A"/>
                </a:solidFill>
                <a:latin typeface="PingFang SC"/>
                <a:ea typeface="PingFang SC"/>
              </a:rPr>
              <a:t>低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29968" y="4361688"/>
            <a:ext cx="3611879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700" b="1">
                <a:solidFill>
                  <a:srgbClr val="0E2447"/>
                </a:solidFill>
                <a:latin typeface="PingFang SC"/>
                <a:ea typeface="PingFang SC"/>
              </a:rPr>
              <a:t>低门槛运维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29968" y="4910328"/>
            <a:ext cx="3611879" cy="9144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250" b="0">
                <a:solidFill>
                  <a:srgbClr val="5A6678"/>
                </a:solidFill>
                <a:latin typeface="PingFang SC"/>
                <a:ea typeface="PingFang SC"/>
              </a:rPr>
              <a:t>标准化软硬件一体方案，配套部署文档与运维支持，无需自建复杂 IT 团队即可平稳运行。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263640" y="4069080"/>
            <a:ext cx="5349240" cy="192024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Round Same Side Corner Rectangle 23"/>
          <p:cNvSpPr/>
          <p:nvPr/>
        </p:nvSpPr>
        <p:spPr>
          <a:xfrm>
            <a:off x="6263640" y="4069080"/>
            <a:ext cx="1234440" cy="1920240"/>
          </a:xfrm>
          <a:prstGeom prst="round2SameRect">
            <a:avLst/>
          </a:prstGeom>
          <a:solidFill>
            <a:srgbClr val="0E24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263640" y="4069080"/>
            <a:ext cx="1234440" cy="192024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000" b="1">
                <a:solidFill>
                  <a:srgbClr val="E3C98A"/>
                </a:solidFill>
                <a:latin typeface="PingFang SC"/>
                <a:ea typeface="PingFang SC"/>
              </a:rPr>
              <a:t>平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726679" y="4361688"/>
            <a:ext cx="3611879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700" b="1">
                <a:solidFill>
                  <a:srgbClr val="0E2447"/>
                </a:solidFill>
                <a:latin typeface="PingFang SC"/>
                <a:ea typeface="PingFang SC"/>
              </a:rPr>
              <a:t>平滑扩展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26679" y="4910328"/>
            <a:ext cx="3611879" cy="9144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250" b="0">
                <a:solidFill>
                  <a:srgbClr val="5A6678"/>
                </a:solidFill>
                <a:latin typeface="PingFang SC"/>
                <a:ea typeface="PingFang SC"/>
              </a:rPr>
              <a:t>随业务增长可按需扩充算力与应用，前期投入小、上线快、见效早。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881360" y="6400800"/>
            <a:ext cx="1097280" cy="3200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r">
              <a:lnSpc>
                <a:spcPct val="100000"/>
              </a:lnSpc>
            </a:pPr>
            <a:r>
              <a:rPr sz="1100" b="0">
                <a:solidFill>
                  <a:srgbClr val="9AA6B6"/>
                </a:solidFill>
                <a:latin typeface="PingFang SC"/>
                <a:ea typeface="PingFang SC"/>
              </a:rPr>
              <a:t>06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3F6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46304" cy="137160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66928" y="384048"/>
            <a:ext cx="1280160" cy="91440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4400" b="1">
                <a:solidFill>
                  <a:srgbClr val="0E2447"/>
                </a:solidFill>
                <a:latin typeface="PingFang SC"/>
                <a:ea typeface="PingFang SC"/>
              </a:rPr>
              <a:t>02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4480" y="420624"/>
            <a:ext cx="9875520" cy="77724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2700" b="1">
                <a:solidFill>
                  <a:srgbClr val="0E2447"/>
                </a:solidFill>
                <a:latin typeface="PingFang SC"/>
                <a:ea typeface="PingFang SC"/>
              </a:rPr>
              <a:t>优势三 &amp; 五 · 政法专业应用，办文办案研判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2768" y="1188720"/>
            <a:ext cx="9875520" cy="4114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350" b="0">
                <a:solidFill>
                  <a:srgbClr val="5A6678"/>
                </a:solidFill>
                <a:latin typeface="PingFang SC"/>
                <a:ea typeface="PingFang SC"/>
              </a:rPr>
              <a:t>面向政法业务深度打磨，数十款应用即插即用</a:t>
            </a:r>
          </a:p>
        </p:txBody>
      </p:sp>
      <p:sp>
        <p:nvSpPr>
          <p:cNvPr id="7" name="Rectangle 6"/>
          <p:cNvSpPr/>
          <p:nvPr/>
        </p:nvSpPr>
        <p:spPr>
          <a:xfrm>
            <a:off x="1572768" y="1627632"/>
            <a:ext cx="9966960" cy="18288"/>
          </a:xfrm>
          <a:prstGeom prst="rect">
            <a:avLst/>
          </a:prstGeom>
          <a:solidFill>
            <a:srgbClr val="D8E0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566928" y="1874519"/>
            <a:ext cx="5349240" cy="1874519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566928" y="1874519"/>
            <a:ext cx="5349240" cy="9144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886968" y="2148839"/>
            <a:ext cx="4709159" cy="5029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800" b="1">
                <a:solidFill>
                  <a:srgbClr val="0E2447"/>
                </a:solidFill>
                <a:latin typeface="PingFang SC"/>
                <a:ea typeface="PingFang SC"/>
              </a:rPr>
              <a:t>公文写作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5256" y="2715768"/>
            <a:ext cx="731520" cy="4572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886968" y="2880360"/>
            <a:ext cx="4709159" cy="7772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250" b="0">
                <a:solidFill>
                  <a:srgbClr val="5A6678"/>
                </a:solidFill>
                <a:latin typeface="PingFang SC"/>
                <a:ea typeface="PingFang SC"/>
              </a:rPr>
              <a:t>通知、请示、报告、会议纪要等模板化写作，结构化填写、流式生成，初稿一键成型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263640" y="1874519"/>
            <a:ext cx="5349240" cy="1874519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ectangle 13"/>
          <p:cNvSpPr/>
          <p:nvPr/>
        </p:nvSpPr>
        <p:spPr>
          <a:xfrm>
            <a:off x="6263640" y="1874519"/>
            <a:ext cx="5349240" cy="9144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583679" y="2148839"/>
            <a:ext cx="4709159" cy="5029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800" b="1">
                <a:solidFill>
                  <a:srgbClr val="0E2447"/>
                </a:solidFill>
                <a:latin typeface="PingFang SC"/>
                <a:ea typeface="PingFang SC"/>
              </a:rPr>
              <a:t>法规问答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601968" y="2715768"/>
            <a:ext cx="731520" cy="4572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83679" y="2880360"/>
            <a:ext cx="4709159" cy="7772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250" b="0">
                <a:solidFill>
                  <a:srgbClr val="5A6678"/>
                </a:solidFill>
                <a:latin typeface="PingFang SC"/>
                <a:ea typeface="PingFang SC"/>
              </a:rPr>
              <a:t>依托法律法规知识库，条款精准检索与权威解读，答复有据可循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66928" y="4023360"/>
            <a:ext cx="5349240" cy="1874519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>
          <a:xfrm>
            <a:off x="566928" y="4023360"/>
            <a:ext cx="5349240" cy="9144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886968" y="4297680"/>
            <a:ext cx="4709159" cy="5029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800" b="1">
                <a:solidFill>
                  <a:srgbClr val="0E2447"/>
                </a:solidFill>
                <a:latin typeface="PingFang SC"/>
                <a:ea typeface="PingFang SC"/>
              </a:rPr>
              <a:t>综合研判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05256" y="4864608"/>
            <a:ext cx="731520" cy="4572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886968" y="5029200"/>
            <a:ext cx="4709159" cy="7772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250" b="0">
                <a:solidFill>
                  <a:srgbClr val="5A6678"/>
                </a:solidFill>
                <a:latin typeface="PingFang SC"/>
                <a:ea typeface="PingFang SC"/>
              </a:rPr>
              <a:t>向导式模板将案情、数据、线索结构化输入，自动生成研判分析报告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263640" y="4023360"/>
            <a:ext cx="5349240" cy="1874519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Rectangle 23"/>
          <p:cNvSpPr/>
          <p:nvPr/>
        </p:nvSpPr>
        <p:spPr>
          <a:xfrm>
            <a:off x="6263640" y="4023360"/>
            <a:ext cx="5349240" cy="9144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583679" y="4297680"/>
            <a:ext cx="4709159" cy="5029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800" b="1">
                <a:solidFill>
                  <a:srgbClr val="0E2447"/>
                </a:solidFill>
                <a:latin typeface="PingFang SC"/>
                <a:ea typeface="PingFang SC"/>
              </a:rPr>
              <a:t>一键 PPT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601968" y="4864608"/>
            <a:ext cx="731520" cy="4572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6583679" y="5029200"/>
            <a:ext cx="4709159" cy="7772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250" b="0">
                <a:solidFill>
                  <a:srgbClr val="5A6678"/>
                </a:solidFill>
                <a:latin typeface="PingFang SC"/>
                <a:ea typeface="PingFang SC"/>
              </a:rPr>
              <a:t>输入主题或上传本地文档，自动生成可编辑 PPTX，全程本地完成、无需联网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881360" y="6400800"/>
            <a:ext cx="1097280" cy="3200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r">
              <a:lnSpc>
                <a:spcPct val="100000"/>
              </a:lnSpc>
            </a:pPr>
            <a:r>
              <a:rPr sz="1100" b="0">
                <a:solidFill>
                  <a:srgbClr val="9AA6B6"/>
                </a:solidFill>
                <a:latin typeface="PingFang SC"/>
                <a:ea typeface="PingFang SC"/>
              </a:rPr>
              <a:t>07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3F6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46304" cy="137160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66928" y="384048"/>
            <a:ext cx="1280160" cy="91440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4400" b="1">
                <a:solidFill>
                  <a:srgbClr val="0E2447"/>
                </a:solidFill>
                <a:latin typeface="PingFang SC"/>
                <a:ea typeface="PingFang SC"/>
              </a:rPr>
              <a:t>02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4480" y="420624"/>
            <a:ext cx="9875520" cy="77724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2700" b="1">
                <a:solidFill>
                  <a:srgbClr val="0E2447"/>
                </a:solidFill>
                <a:latin typeface="PingFang SC"/>
                <a:ea typeface="PingFang SC"/>
              </a:rPr>
              <a:t>优势四 · 自建知识库，让 AI 通晓“本地法”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2768" y="1188720"/>
            <a:ext cx="9875520" cy="4114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350" b="0">
                <a:solidFill>
                  <a:srgbClr val="5A6678"/>
                </a:solidFill>
                <a:latin typeface="PingFang SC"/>
                <a:ea typeface="PingFang SC"/>
              </a:rPr>
              <a:t>法规库、案例库、内部规范一次入库，长期复用</a:t>
            </a:r>
          </a:p>
        </p:txBody>
      </p:sp>
      <p:sp>
        <p:nvSpPr>
          <p:cNvPr id="7" name="Rectangle 6"/>
          <p:cNvSpPr/>
          <p:nvPr/>
        </p:nvSpPr>
        <p:spPr>
          <a:xfrm>
            <a:off x="1572768" y="1627632"/>
            <a:ext cx="9966960" cy="18288"/>
          </a:xfrm>
          <a:prstGeom prst="rect">
            <a:avLst/>
          </a:prstGeom>
          <a:solidFill>
            <a:srgbClr val="D8E0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566928" y="1874519"/>
            <a:ext cx="6492240" cy="118872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566928" y="1874519"/>
            <a:ext cx="91440" cy="118872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914400" y="2075688"/>
            <a:ext cx="594360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550" b="1">
                <a:solidFill>
                  <a:srgbClr val="0E2447"/>
                </a:solidFill>
                <a:latin typeface="PingFang SC"/>
                <a:ea typeface="PingFang SC"/>
              </a:rPr>
              <a:t>多格式入库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2532887"/>
            <a:ext cx="594360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>
                <a:solidFill>
                  <a:srgbClr val="5A6678"/>
                </a:solidFill>
                <a:latin typeface="PingFang SC"/>
                <a:ea typeface="PingFang SC"/>
              </a:rPr>
              <a:t>支持 PDF、Word、Excel、文本等多格式上传，智能分块、向量化嵌入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66928" y="3200400"/>
            <a:ext cx="6492240" cy="118872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12"/>
          <p:cNvSpPr/>
          <p:nvPr/>
        </p:nvSpPr>
        <p:spPr>
          <a:xfrm>
            <a:off x="566928" y="3200400"/>
            <a:ext cx="91440" cy="118872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914400" y="3401568"/>
            <a:ext cx="594360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550" b="1">
                <a:solidFill>
                  <a:srgbClr val="0E2447"/>
                </a:solidFill>
                <a:latin typeface="PingFang SC"/>
                <a:ea typeface="PingFang SC"/>
              </a:rPr>
              <a:t>双引擎检索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3858768"/>
            <a:ext cx="594360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>
                <a:solidFill>
                  <a:srgbClr val="5A6678"/>
                </a:solidFill>
                <a:latin typeface="PingFang SC"/>
                <a:ea typeface="PingFang SC"/>
              </a:rPr>
              <a:t>向量检索 + 全文检索，亿级文本毫秒级响应，语义级精准定位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66928" y="4526280"/>
            <a:ext cx="6492240" cy="118872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ectangle 16"/>
          <p:cNvSpPr/>
          <p:nvPr/>
        </p:nvSpPr>
        <p:spPr>
          <a:xfrm>
            <a:off x="566928" y="4526280"/>
            <a:ext cx="91440" cy="118872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914400" y="4727448"/>
            <a:ext cx="594360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550" b="1">
                <a:solidFill>
                  <a:srgbClr val="0E2447"/>
                </a:solidFill>
                <a:latin typeface="PingFang SC"/>
                <a:ea typeface="PingFang SC"/>
              </a:rPr>
              <a:t>资料不出本域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4400" y="5184648"/>
            <a:ext cx="594360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>
                <a:solidFill>
                  <a:srgbClr val="5A6678"/>
                </a:solidFill>
                <a:latin typeface="PingFang SC"/>
                <a:ea typeface="PingFang SC"/>
              </a:rPr>
              <a:t>知识库与模型同处本地，既赋能 AI、又守牢机密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315200" y="1874519"/>
            <a:ext cx="4315968" cy="3931920"/>
          </a:xfrm>
          <a:prstGeom prst="roundRect">
            <a:avLst/>
          </a:prstGeom>
          <a:solidFill>
            <a:srgbClr val="0E24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7635240" y="2331720"/>
            <a:ext cx="3657600" cy="8229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30000"/>
              </a:lnSpc>
            </a:pPr>
            <a:r>
              <a:rPr sz="1800" b="1">
                <a:solidFill>
                  <a:srgbClr val="FFFFFF"/>
                </a:solidFill>
                <a:latin typeface="PingFang SC"/>
                <a:ea typeface="PingFang SC"/>
              </a:rPr>
              <a:t>从“博而不专”</a:t>
            </a:r>
          </a:p>
          <a:p>
            <a:pPr algn="l">
              <a:lnSpc>
                <a:spcPct val="130000"/>
              </a:lnSpc>
            </a:pPr>
            <a:r>
              <a:rPr sz="1800" b="1">
                <a:solidFill>
                  <a:srgbClr val="E3C98A"/>
                </a:solidFill>
                <a:latin typeface="PingFang SC"/>
                <a:ea typeface="PingFang SC"/>
              </a:rPr>
              <a:t>到“通晓本地法”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680960" y="3520440"/>
            <a:ext cx="914400" cy="54864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7635240" y="3749039"/>
            <a:ext cx="3703320" cy="18288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40000"/>
              </a:lnSpc>
            </a:pPr>
            <a:r>
              <a:rPr sz="1350" b="0">
                <a:solidFill>
                  <a:srgbClr val="CFDAEC"/>
                </a:solidFill>
                <a:latin typeface="PingFang SC"/>
                <a:ea typeface="PingFang SC"/>
              </a:rPr>
              <a:t>每一条答复都立足于机构自有的权威资料，</a:t>
            </a:r>
          </a:p>
          <a:p>
            <a:pPr algn="l">
              <a:lnSpc>
                <a:spcPct val="140000"/>
              </a:lnSpc>
            </a:pPr>
            <a:r>
              <a:rPr sz="1350" b="0">
                <a:solidFill>
                  <a:srgbClr val="CFDAEC"/>
                </a:solidFill>
                <a:latin typeface="PingFang SC"/>
                <a:ea typeface="PingFang SC"/>
              </a:rPr>
              <a:t>资深经验可沉淀、可传承，</a:t>
            </a:r>
          </a:p>
          <a:p>
            <a:pPr algn="l">
              <a:lnSpc>
                <a:spcPct val="140000"/>
              </a:lnSpc>
            </a:pPr>
            <a:r>
              <a:rPr sz="1350" b="1">
                <a:solidFill>
                  <a:srgbClr val="E3C98A"/>
                </a:solidFill>
                <a:latin typeface="PingFang SC"/>
                <a:ea typeface="PingFang SC"/>
              </a:rPr>
              <a:t>AI 越用越懂业务，成为机构的数字资产。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881360" y="6400800"/>
            <a:ext cx="1097280" cy="3200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r">
              <a:lnSpc>
                <a:spcPct val="100000"/>
              </a:lnSpc>
            </a:pPr>
            <a:r>
              <a:rPr sz="1100" b="0">
                <a:solidFill>
                  <a:srgbClr val="9AA6B6"/>
                </a:solidFill>
                <a:latin typeface="PingFang SC"/>
                <a:ea typeface="PingFang SC"/>
              </a:rPr>
              <a:t>08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3F6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46304" cy="137160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66928" y="384048"/>
            <a:ext cx="1280160" cy="91440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4400" b="1">
                <a:solidFill>
                  <a:srgbClr val="0E2447"/>
                </a:solidFill>
                <a:latin typeface="PingFang SC"/>
                <a:ea typeface="PingFang SC"/>
              </a:rPr>
              <a:t>03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4480" y="420624"/>
            <a:ext cx="9875520" cy="77724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2700" b="1">
                <a:solidFill>
                  <a:srgbClr val="0E2447"/>
                </a:solidFill>
                <a:latin typeface="PingFang SC"/>
                <a:ea typeface="PingFang SC"/>
              </a:rPr>
              <a:t>平台架构 · 边缘算力机本地部署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2768" y="1188720"/>
            <a:ext cx="9875520" cy="4114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350" b="0">
                <a:solidFill>
                  <a:srgbClr val="5A6678"/>
                </a:solidFill>
                <a:latin typeface="PingFang SC"/>
                <a:ea typeface="PingFang SC"/>
              </a:rPr>
              <a:t>终端、应用、模型、数据、安全五层一体，全部落在机构本地</a:t>
            </a:r>
          </a:p>
        </p:txBody>
      </p:sp>
      <p:sp>
        <p:nvSpPr>
          <p:cNvPr id="7" name="Rectangle 6"/>
          <p:cNvSpPr/>
          <p:nvPr/>
        </p:nvSpPr>
        <p:spPr>
          <a:xfrm>
            <a:off x="1572768" y="1627632"/>
            <a:ext cx="9966960" cy="18288"/>
          </a:xfrm>
          <a:prstGeom prst="rect">
            <a:avLst/>
          </a:prstGeom>
          <a:solidFill>
            <a:srgbClr val="D8E0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502920" y="1828800"/>
            <a:ext cx="6387083" cy="438912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Picture 8" descr="架构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" y="1943100"/>
            <a:ext cx="6240779" cy="416052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7219188" y="1828800"/>
            <a:ext cx="4411980" cy="4389120"/>
          </a:xfrm>
          <a:prstGeom prst="roundRect">
            <a:avLst/>
          </a:prstGeom>
          <a:solidFill>
            <a:srgbClr val="0E24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7539227" y="2148840"/>
            <a:ext cx="3771900" cy="5486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800" b="1">
                <a:solidFill>
                  <a:srgbClr val="E3C98A"/>
                </a:solidFill>
                <a:latin typeface="PingFang SC"/>
                <a:ea typeface="PingFang SC"/>
              </a:rPr>
              <a:t>架构要点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84948" y="2788920"/>
            <a:ext cx="822960" cy="4572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7539227" y="3063240"/>
            <a:ext cx="3771900" cy="7772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5000"/>
              </a:lnSpc>
            </a:pPr>
            <a:r>
              <a:rPr sz="1350" b="1">
                <a:solidFill>
                  <a:srgbClr val="FFFFFF"/>
                </a:solidFill>
                <a:latin typeface="PingFang SC"/>
                <a:ea typeface="PingFang SC"/>
              </a:rPr>
              <a:t>· 终端接入层</a:t>
            </a:r>
          </a:p>
          <a:p>
            <a:pPr algn="l">
              <a:lnSpc>
                <a:spcPct val="115000"/>
              </a:lnSpc>
            </a:pPr>
            <a:r>
              <a:rPr sz="1150" b="0">
                <a:solidFill>
                  <a:srgbClr val="CFDAEC"/>
                </a:solidFill>
                <a:latin typeface="PingFang SC"/>
                <a:ea typeface="PingFang SC"/>
              </a:rPr>
              <a:t>  机构内网终端通过浏览器访问，无需外部连接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39227" y="3931920"/>
            <a:ext cx="3771900" cy="7772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5000"/>
              </a:lnSpc>
            </a:pPr>
            <a:r>
              <a:rPr sz="1350" b="1">
                <a:solidFill>
                  <a:srgbClr val="FFFFFF"/>
                </a:solidFill>
                <a:latin typeface="PingFang SC"/>
                <a:ea typeface="PingFang SC"/>
              </a:rPr>
              <a:t>· 应用服务层</a:t>
            </a:r>
          </a:p>
          <a:p>
            <a:pPr algn="l">
              <a:lnSpc>
                <a:spcPct val="115000"/>
              </a:lnSpc>
            </a:pPr>
            <a:r>
              <a:rPr sz="1150" b="0">
                <a:solidFill>
                  <a:srgbClr val="CFDAEC"/>
                </a:solidFill>
                <a:latin typeface="PingFang SC"/>
                <a:ea typeface="PingFang SC"/>
              </a:rPr>
              <a:t>  AI 应用中心、公文/研判/PPT 等服务本地运行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39227" y="4800600"/>
            <a:ext cx="3771900" cy="7772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5000"/>
              </a:lnSpc>
            </a:pPr>
            <a:r>
              <a:rPr sz="1350" b="1">
                <a:solidFill>
                  <a:srgbClr val="FFFFFF"/>
                </a:solidFill>
                <a:latin typeface="PingFang SC"/>
                <a:ea typeface="PingFang SC"/>
              </a:rPr>
              <a:t>· 模型与推理层</a:t>
            </a:r>
          </a:p>
          <a:p>
            <a:pPr algn="l">
              <a:lnSpc>
                <a:spcPct val="115000"/>
              </a:lnSpc>
            </a:pPr>
            <a:r>
              <a:rPr sz="1150" b="0">
                <a:solidFill>
                  <a:srgbClr val="CFDAEC"/>
                </a:solidFill>
                <a:latin typeface="PingFang SC"/>
                <a:ea typeface="PingFang SC"/>
              </a:rPr>
              <a:t>  国产大模型部署于边缘算力机，推理不出域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39227" y="5669280"/>
            <a:ext cx="3771900" cy="7772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5000"/>
              </a:lnSpc>
            </a:pPr>
            <a:r>
              <a:rPr sz="1350" b="1">
                <a:solidFill>
                  <a:srgbClr val="FFFFFF"/>
                </a:solidFill>
                <a:latin typeface="PingFang SC"/>
                <a:ea typeface="PingFang SC"/>
              </a:rPr>
              <a:t>· 知识与数据层</a:t>
            </a:r>
          </a:p>
          <a:p>
            <a:pPr algn="l">
              <a:lnSpc>
                <a:spcPct val="115000"/>
              </a:lnSpc>
            </a:pPr>
            <a:r>
              <a:rPr sz="1150" b="0">
                <a:solidFill>
                  <a:srgbClr val="CFDAEC"/>
                </a:solidFill>
                <a:latin typeface="PingFang SC"/>
                <a:ea typeface="PingFang SC"/>
              </a:rPr>
              <a:t>  向量库 + 业务数据库本地存储，资料留在本域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39227" y="6537960"/>
            <a:ext cx="3771900" cy="7772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5000"/>
              </a:lnSpc>
            </a:pPr>
            <a:r>
              <a:rPr sz="1350" b="1">
                <a:solidFill>
                  <a:srgbClr val="FFFFFF"/>
                </a:solidFill>
                <a:latin typeface="PingFang SC"/>
                <a:ea typeface="PingFang SC"/>
              </a:rPr>
              <a:t>· 安全合规层</a:t>
            </a:r>
          </a:p>
          <a:p>
            <a:pPr algn="l">
              <a:lnSpc>
                <a:spcPct val="115000"/>
              </a:lnSpc>
            </a:pPr>
            <a:r>
              <a:rPr sz="1150" b="0">
                <a:solidFill>
                  <a:srgbClr val="CFDAEC"/>
                </a:solidFill>
                <a:latin typeface="PingFang SC"/>
                <a:ea typeface="PingFang SC"/>
              </a:rPr>
              <a:t>  内外网隔离 · 多级权限 · 全量审计 · 加密传输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881360" y="6400800"/>
            <a:ext cx="1097280" cy="3200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r">
              <a:lnSpc>
                <a:spcPct val="100000"/>
              </a:lnSpc>
            </a:pPr>
            <a:r>
              <a:rPr sz="1100" b="0">
                <a:solidFill>
                  <a:srgbClr val="9AA6B6"/>
                </a:solidFill>
                <a:latin typeface="PingFang SC"/>
                <a:ea typeface="PingFang SC"/>
              </a:rPr>
              <a:t>09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