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136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9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9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9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9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9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E24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7955279" y="0"/>
            <a:ext cx="4297680" cy="6858000"/>
          </a:xfrm>
          <a:prstGeom prst="rect">
            <a:avLst/>
          </a:prstGeom>
          <a:solidFill>
            <a:srgbClr val="1433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1695" cy="118872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pSp>
        <p:nvGrpSpPr>
          <p:cNvPr id="13" name="组合 12"/>
          <p:cNvGrpSpPr/>
          <p:nvPr/>
        </p:nvGrpSpPr>
        <p:grpSpPr>
          <a:xfrm>
            <a:off x="6329680" y="881380"/>
            <a:ext cx="5679440" cy="3977640"/>
            <a:chOff x="11592" y="2333"/>
            <a:chExt cx="6840" cy="4896"/>
          </a:xfrm>
        </p:grpSpPr>
        <p:sp>
          <p:nvSpPr>
            <p:cNvPr id="5" name="Rounded Rectangle 4"/>
            <p:cNvSpPr/>
            <p:nvPr/>
          </p:nvSpPr>
          <p:spPr>
            <a:xfrm>
              <a:off x="11592" y="2333"/>
              <a:ext cx="6840" cy="4896"/>
            </a:xfrm>
            <a:prstGeom prst="roundRect">
              <a:avLst>
                <a:gd name="adj" fmla="val 4000"/>
              </a:avLst>
            </a:prstGeom>
            <a:solidFill>
              <a:srgbClr val="FFFFFF"/>
            </a:solidFill>
            <a:ln>
              <a:noFill/>
            </a:ln>
            <a:effectLst>
              <a:outerShdw blurRad="90000" dist="38100" dir="5400000" rotWithShape="0">
                <a:srgbClr val="0E2447">
                  <a:alpha val="22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</a:p>
          </p:txBody>
        </p:sp>
        <p:pic>
          <p:nvPicPr>
            <p:cNvPr id="6" name="Picture 5" descr="AI应用中心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1779" y="2520"/>
              <a:ext cx="6466" cy="452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822960" y="1371600"/>
            <a:ext cx="6583680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600" b="0">
                <a:solidFill>
                  <a:srgbClr val="E3C98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政务 AI 智能应用平台</a:t>
            </a:r>
            <a:endParaRPr sz="1600" b="0">
              <a:solidFill>
                <a:srgbClr val="E3C98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240" y="1783080"/>
            <a:ext cx="6766560" cy="163449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600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政智通</a:t>
            </a:r>
            <a:endParaRPr sz="600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l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</a:pPr>
            <a:r>
              <a:rPr sz="260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赋能委办局的安全 AI </a:t>
            </a:r>
            <a:r>
              <a:rPr lang="zh-CN" sz="260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应用</a:t>
            </a:r>
            <a:r>
              <a:rPr lang="zh-CN" sz="260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中心</a:t>
            </a:r>
            <a:endParaRPr lang="zh-CN" sz="260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1248" y="3611880"/>
            <a:ext cx="1371600" cy="64008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822960" y="3840480"/>
            <a:ext cx="6400800" cy="1645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</a:pPr>
            <a:r>
              <a:rPr sz="1500" b="0">
                <a:solidFill>
                  <a:srgbClr val="CFDAEC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让数据不出域、让 AI 真正可用、让知识可沉淀，</a:t>
            </a:r>
            <a:endParaRPr sz="1500" b="0">
              <a:solidFill>
                <a:srgbClr val="CFDAEC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l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</a:pPr>
            <a:r>
              <a:rPr sz="1500" b="0">
                <a:solidFill>
                  <a:srgbClr val="CFDAEC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各委办局按需独立部署，经信委牵头制定标准。</a:t>
            </a:r>
            <a:endParaRPr sz="1500" b="0">
              <a:solidFill>
                <a:srgbClr val="CFDAEC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2960" y="5989320"/>
            <a:ext cx="7315200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300" b="1">
                <a:solidFill>
                  <a:srgbClr val="E3C98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汇报对象：经信委领导</a:t>
            </a:r>
            <a:r>
              <a:rPr sz="1300" b="0">
                <a:solidFill>
                  <a:srgbClr val="AFBED4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    |    议题：向委办局推广政务 AI 能力</a:t>
            </a:r>
            <a:endParaRPr sz="1300" b="0">
              <a:solidFill>
                <a:srgbClr val="AFBED4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6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46304" cy="137160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66928" y="384048"/>
            <a:ext cx="1280160" cy="9144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4400" b="1">
                <a:solidFill>
                  <a:srgbClr val="0E244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04</a:t>
            </a:r>
            <a:endParaRPr sz="4400" b="1">
              <a:solidFill>
                <a:srgbClr val="0E244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4480" y="420624"/>
            <a:ext cx="9875520" cy="9144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2700" b="1">
                <a:solidFill>
                  <a:srgbClr val="0E244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推广路径建议（低风险、可验证）</a:t>
            </a:r>
            <a:endParaRPr sz="2700" b="1">
              <a:solidFill>
                <a:srgbClr val="0E244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2768" y="1078992"/>
            <a:ext cx="9875520" cy="4114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35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小步快跑，用看得见的成效推动全局落地</a:t>
            </a:r>
            <a:endParaRPr sz="135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2768" y="1481328"/>
            <a:ext cx="9966960" cy="20116"/>
          </a:xfrm>
          <a:prstGeom prst="rect">
            <a:avLst/>
          </a:prstGeom>
          <a:solidFill>
            <a:srgbClr val="D8E0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66928" y="2148840"/>
            <a:ext cx="2670048" cy="338328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>
            <a:noFill/>
          </a:ln>
          <a:effectLst>
            <a:outerShdw blurRad="90000" dist="38100" dir="5400000" rotWithShape="0">
              <a:srgbClr val="0E2447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 Same Side Corner Rectangle 8"/>
          <p:cNvSpPr/>
          <p:nvPr/>
        </p:nvSpPr>
        <p:spPr>
          <a:xfrm>
            <a:off x="566928" y="2148840"/>
            <a:ext cx="2670048" cy="914400"/>
          </a:xfrm>
          <a:prstGeom prst="round2SameRect">
            <a:avLst/>
          </a:prstGeom>
          <a:solidFill>
            <a:srgbClr val="1F5C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566928" y="2286000"/>
            <a:ext cx="2670048" cy="6400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300" b="1">
                <a:solidFill>
                  <a:srgbClr val="E3C98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STEP 1</a:t>
            </a:r>
            <a:endParaRPr sz="1300" b="1">
              <a:solidFill>
                <a:srgbClr val="E3C98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6928" y="3200400"/>
            <a:ext cx="2670048" cy="6400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2100" b="1">
                <a:solidFill>
                  <a:srgbClr val="0E244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选试点</a:t>
            </a:r>
            <a:endParaRPr sz="2100" b="1">
              <a:solidFill>
                <a:srgbClr val="0E244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247" y="3977639"/>
            <a:ext cx="2121408" cy="1463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42000"/>
              </a:lnSpc>
              <a:spcBef>
                <a:spcPts val="0"/>
              </a:spcBef>
              <a:spcAft>
                <a:spcPts val="600"/>
              </a:spcAft>
            </a:pPr>
            <a:r>
              <a:rPr sz="125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选 1–2 个需求迫切的委办局（如发改、信访）先行试点，导入核心政策文件建知识库</a:t>
            </a:r>
            <a:endParaRPr sz="125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1256" y="3246120"/>
            <a:ext cx="365760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2200" b="1">
                <a:solidFill>
                  <a:srgbClr val="C9A255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→</a:t>
            </a:r>
            <a:endParaRPr sz="2200" b="1">
              <a:solidFill>
                <a:srgbClr val="C9A255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355848" y="2148840"/>
            <a:ext cx="2670048" cy="338328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>
            <a:noFill/>
          </a:ln>
          <a:effectLst>
            <a:outerShdw blurRad="90000" dist="38100" dir="5400000" rotWithShape="0">
              <a:srgbClr val="0E2447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 Same Side Corner Rectangle 14"/>
          <p:cNvSpPr/>
          <p:nvPr/>
        </p:nvSpPr>
        <p:spPr>
          <a:xfrm>
            <a:off x="3355848" y="2148840"/>
            <a:ext cx="2670048" cy="914400"/>
          </a:xfrm>
          <a:prstGeom prst="round2SameRect">
            <a:avLst/>
          </a:prstGeom>
          <a:solidFill>
            <a:srgbClr val="1E6B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3355848" y="2286000"/>
            <a:ext cx="2670048" cy="6400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300" b="1">
                <a:solidFill>
                  <a:srgbClr val="E3C98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STEP 2</a:t>
            </a:r>
            <a:endParaRPr sz="1300" b="1">
              <a:solidFill>
                <a:srgbClr val="E3C98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5848" y="3200400"/>
            <a:ext cx="2670048" cy="6400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2100" b="1">
                <a:solidFill>
                  <a:srgbClr val="0E244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跑场景</a:t>
            </a:r>
            <a:endParaRPr sz="2100" b="1">
              <a:solidFill>
                <a:srgbClr val="0E244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30168" y="3977639"/>
            <a:ext cx="2121408" cy="1463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42000"/>
              </a:lnSpc>
              <a:spcBef>
                <a:spcPts val="0"/>
              </a:spcBef>
              <a:spcAft>
                <a:spcPts val="600"/>
              </a:spcAft>
            </a:pPr>
            <a:r>
              <a:rPr sz="125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聚焦公文写作 + 政策问答 + PPT 生成等高频、易见效场景，快速跑出样板</a:t>
            </a:r>
            <a:endParaRPr sz="125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80176" y="3246120"/>
            <a:ext cx="365760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2200" b="1">
                <a:solidFill>
                  <a:srgbClr val="C9A255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→</a:t>
            </a:r>
            <a:endParaRPr sz="2200" b="1">
              <a:solidFill>
                <a:srgbClr val="C9A255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44768" y="2148840"/>
            <a:ext cx="2670048" cy="338328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>
            <a:noFill/>
          </a:ln>
          <a:effectLst>
            <a:outerShdw blurRad="90000" dist="38100" dir="5400000" rotWithShape="0">
              <a:srgbClr val="0E2447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 Same Side Corner Rectangle 20"/>
          <p:cNvSpPr/>
          <p:nvPr/>
        </p:nvSpPr>
        <p:spPr>
          <a:xfrm>
            <a:off x="6144768" y="2148840"/>
            <a:ext cx="2670048" cy="914400"/>
          </a:xfrm>
          <a:prstGeom prst="round2SameRect">
            <a:avLst/>
          </a:prstGeom>
          <a:solidFill>
            <a:srgbClr val="8C6A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144768" y="2286000"/>
            <a:ext cx="2670048" cy="6400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300" b="1">
                <a:solidFill>
                  <a:srgbClr val="E3C98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STEP 3</a:t>
            </a:r>
            <a:endParaRPr sz="1300" b="1">
              <a:solidFill>
                <a:srgbClr val="E3C98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44768" y="3200400"/>
            <a:ext cx="2670048" cy="6400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2100" b="1">
                <a:solidFill>
                  <a:srgbClr val="0E244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看数据</a:t>
            </a:r>
            <a:endParaRPr sz="2100" b="1">
              <a:solidFill>
                <a:srgbClr val="0E244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19088" y="3977639"/>
            <a:ext cx="2121408" cy="1463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42000"/>
              </a:lnSpc>
              <a:spcBef>
                <a:spcPts val="0"/>
              </a:spcBef>
              <a:spcAft>
                <a:spcPts val="600"/>
              </a:spcAft>
            </a:pPr>
            <a:r>
              <a:rPr sz="125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用平台自带使用分析看板量化提效成果，形成可汇报的试点报告</a:t>
            </a:r>
            <a:endParaRPr sz="125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69096" y="3246120"/>
            <a:ext cx="365760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2200" b="1">
                <a:solidFill>
                  <a:srgbClr val="C9A255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→</a:t>
            </a:r>
            <a:endParaRPr sz="2200" b="1">
              <a:solidFill>
                <a:srgbClr val="C9A255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933688" y="2148840"/>
            <a:ext cx="2670048" cy="3383280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>
            <a:noFill/>
          </a:ln>
          <a:effectLst>
            <a:outerShdw blurRad="90000" dist="38100" dir="5400000" rotWithShape="0">
              <a:srgbClr val="0E2447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ound Same Side Corner Rectangle 26"/>
          <p:cNvSpPr/>
          <p:nvPr/>
        </p:nvSpPr>
        <p:spPr>
          <a:xfrm>
            <a:off x="8933688" y="2148840"/>
            <a:ext cx="2670048" cy="914400"/>
          </a:xfrm>
          <a:prstGeom prst="round2SameRect">
            <a:avLst/>
          </a:prstGeom>
          <a:solidFill>
            <a:srgbClr val="0E24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8933688" y="2286000"/>
            <a:ext cx="2670048" cy="6400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300" b="1">
                <a:solidFill>
                  <a:srgbClr val="E3C98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STEP 4</a:t>
            </a:r>
            <a:endParaRPr sz="1300" b="1">
              <a:solidFill>
                <a:srgbClr val="E3C98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33688" y="3200400"/>
            <a:ext cx="2670048" cy="6400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2100" b="1">
                <a:solidFill>
                  <a:srgbClr val="0E244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再铺开</a:t>
            </a:r>
            <a:endParaRPr sz="2100" b="1">
              <a:solidFill>
                <a:srgbClr val="0E244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208008" y="3977639"/>
            <a:ext cx="2121408" cy="1463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42000"/>
              </a:lnSpc>
              <a:spcBef>
                <a:spcPts val="0"/>
              </a:spcBef>
              <a:spcAft>
                <a:spcPts val="600"/>
              </a:spcAft>
            </a:pPr>
            <a:r>
              <a:rPr sz="125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以试点为样板输出标准化部署规范，推动更多委办局按需独立部署、各自落地</a:t>
            </a:r>
            <a:endParaRPr sz="125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881360" y="6400800"/>
            <a:ext cx="109728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100" b="0">
                <a:solidFill>
                  <a:srgbClr val="9AA6B6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10</a:t>
            </a:r>
            <a:endParaRPr sz="1100" b="0">
              <a:solidFill>
                <a:srgbClr val="9AA6B6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E24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118872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6739128"/>
            <a:ext cx="12191695" cy="118872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914400" y="1143000"/>
            <a:ext cx="10332720" cy="914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700" b="0">
                <a:solidFill>
                  <a:srgbClr val="E3C98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结语</a:t>
            </a:r>
            <a:endParaRPr sz="1700" b="0">
              <a:solidFill>
                <a:srgbClr val="E3C98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8680" y="1554480"/>
            <a:ext cx="10515600" cy="11887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320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不是再添一个系统，而是一套 AI 能力方案</a:t>
            </a:r>
            <a:endParaRPr sz="320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14400" y="2971800"/>
            <a:ext cx="2240280" cy="640080"/>
          </a:xfrm>
          <a:prstGeom prst="roundRect">
            <a:avLst>
              <a:gd name="adj" fmla="val 50000"/>
            </a:avLst>
          </a:prstGeom>
          <a:solidFill>
            <a:srgbClr val="1433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TextBox 7"/>
          <p:cNvSpPr txBox="1"/>
          <p:nvPr/>
        </p:nvSpPr>
        <p:spPr>
          <a:xfrm>
            <a:off x="914400" y="2971800"/>
            <a:ext cx="2240280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500" b="1">
                <a:solidFill>
                  <a:srgbClr val="E3C98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安全可控</a:t>
            </a:r>
            <a:endParaRPr sz="1500" b="1">
              <a:solidFill>
                <a:srgbClr val="E3C98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38728" y="2971800"/>
            <a:ext cx="2240280" cy="640080"/>
          </a:xfrm>
          <a:prstGeom prst="roundRect">
            <a:avLst>
              <a:gd name="adj" fmla="val 50000"/>
            </a:avLst>
          </a:prstGeom>
          <a:solidFill>
            <a:srgbClr val="1433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3538728" y="2971800"/>
            <a:ext cx="2240280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500" b="1">
                <a:solidFill>
                  <a:srgbClr val="E3C98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即开即用</a:t>
            </a:r>
            <a:endParaRPr sz="1500" b="1">
              <a:solidFill>
                <a:srgbClr val="E3C98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63056" y="2971800"/>
            <a:ext cx="2240280" cy="640080"/>
          </a:xfrm>
          <a:prstGeom prst="roundRect">
            <a:avLst>
              <a:gd name="adj" fmla="val 50000"/>
            </a:avLst>
          </a:prstGeom>
          <a:solidFill>
            <a:srgbClr val="1433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6163056" y="2971800"/>
            <a:ext cx="2240280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500" b="1">
                <a:solidFill>
                  <a:srgbClr val="E3C98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越用越聪明</a:t>
            </a:r>
            <a:endParaRPr sz="1500" b="1">
              <a:solidFill>
                <a:srgbClr val="E3C98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787384" y="2971800"/>
            <a:ext cx="2240280" cy="640080"/>
          </a:xfrm>
          <a:prstGeom prst="roundRect">
            <a:avLst>
              <a:gd name="adj" fmla="val 50000"/>
            </a:avLst>
          </a:prstGeom>
          <a:solidFill>
            <a:srgbClr val="1433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8787384" y="2971800"/>
            <a:ext cx="2240280" cy="6400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500" b="1">
                <a:solidFill>
                  <a:srgbClr val="E3C98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按需部署</a:t>
            </a:r>
            <a:endParaRPr sz="1500" b="1">
              <a:solidFill>
                <a:srgbClr val="E3C98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4069080"/>
            <a:ext cx="10241280" cy="12801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600" b="0">
                <a:solidFill>
                  <a:srgbClr val="D5DFE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数据不出域，守住安全底线；AI 真可用，解决实际痛点；</a:t>
            </a:r>
            <a:endParaRPr sz="1600" b="0">
              <a:solidFill>
                <a:srgbClr val="D5DFE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600" b="0">
                <a:solidFill>
                  <a:srgbClr val="D5DFE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知识能沉淀，留下长期资产；按需独立部署，各局灵活自主、推广阻力更小。</a:t>
            </a:r>
            <a:endParaRPr sz="1600" b="0">
              <a:solidFill>
                <a:srgbClr val="D5DFE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32688" y="5440680"/>
            <a:ext cx="1280160" cy="54864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14400" y="5669280"/>
            <a:ext cx="1033272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50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建议以小范围试点起步，用看得见的成效推动 AI 能力在全局委办局落地生根。</a:t>
            </a:r>
            <a:endParaRPr sz="150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6172200"/>
            <a:ext cx="10332720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500" b="1">
                <a:solidFill>
                  <a:srgbClr val="E3C98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经信委，正是这件事最合适的牵头人。</a:t>
            </a:r>
            <a:endParaRPr sz="1500" b="1">
              <a:solidFill>
                <a:srgbClr val="E3C98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6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023360" cy="6858000"/>
          </a:xfrm>
          <a:prstGeom prst="rect">
            <a:avLst/>
          </a:prstGeom>
          <a:solidFill>
            <a:srgbClr val="0E24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40080" y="868680"/>
            <a:ext cx="3108960" cy="10972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400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目录</a:t>
            </a:r>
            <a:endParaRPr sz="400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l">
              <a:lnSpc>
                <a:spcPct val="112000"/>
              </a:lnSpc>
              <a:spcBef>
                <a:spcPts val="400"/>
              </a:spcBef>
              <a:spcAft>
                <a:spcPts val="600"/>
              </a:spcAft>
            </a:pPr>
            <a:r>
              <a:rPr sz="1400" b="0">
                <a:solidFill>
                  <a:srgbClr val="E3C98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CONTENTS</a:t>
            </a:r>
            <a:endParaRPr sz="1400" b="0">
              <a:solidFill>
                <a:srgbClr val="E3C98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874519"/>
            <a:ext cx="1097280" cy="54864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TextBox 5"/>
          <p:cNvSpPr txBox="1"/>
          <p:nvPr/>
        </p:nvSpPr>
        <p:spPr>
          <a:xfrm>
            <a:off x="640080" y="5212080"/>
            <a:ext cx="3108960" cy="10972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sz="1400" b="0">
                <a:solidFill>
                  <a:srgbClr val="BFCDE2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一套平台，</a:t>
            </a:r>
            <a:endParaRPr sz="1400" b="0">
              <a:solidFill>
                <a:srgbClr val="BFCDE2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sz="1400" b="0">
                <a:solidFill>
                  <a:srgbClr val="BFCDE2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四重价值，</a:t>
            </a:r>
            <a:endParaRPr sz="1400" b="0">
              <a:solidFill>
                <a:srgbClr val="BFCDE2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sz="1400" b="0">
                <a:solidFill>
                  <a:srgbClr val="E3C98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低风险落地。</a:t>
            </a:r>
            <a:endParaRPr sz="1400" b="0">
              <a:solidFill>
                <a:srgbClr val="E3C98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0" y="914400"/>
            <a:ext cx="7040880" cy="1078992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>
            <a:noFill/>
          </a:ln>
          <a:effectLst>
            <a:outerShdw blurRad="90000" dist="38100" dir="5400000" rotWithShape="0">
              <a:srgbClr val="0E2447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4572000" y="914400"/>
            <a:ext cx="109728" cy="1078992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4892040" y="914400"/>
            <a:ext cx="1097280" cy="107899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3200" b="1">
                <a:solidFill>
                  <a:srgbClr val="3B7AD6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01</a:t>
            </a:r>
            <a:endParaRPr sz="3200" b="1">
              <a:solidFill>
                <a:srgbClr val="3B7AD6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89320" y="1078992"/>
            <a:ext cx="5486400" cy="8686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800" b="1">
                <a:solidFill>
                  <a:srgbClr val="0E244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为什么是现在，为什么是经信委</a:t>
            </a:r>
            <a:endParaRPr sz="1800" b="1">
              <a:solidFill>
                <a:srgbClr val="0E244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l">
              <a:lnSpc>
                <a:spcPct val="112000"/>
              </a:lnSpc>
              <a:spcBef>
                <a:spcPts val="300"/>
              </a:spcBef>
              <a:spcAft>
                <a:spcPts val="600"/>
              </a:spcAft>
            </a:pPr>
            <a:r>
              <a:rPr sz="125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需求紧迫 · 各自为政的代价 · 角色升级</a:t>
            </a:r>
            <a:endParaRPr sz="125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72000" y="2221991"/>
            <a:ext cx="7040880" cy="1078992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>
            <a:noFill/>
          </a:ln>
          <a:effectLst>
            <a:outerShdw blurRad="90000" dist="38100" dir="5400000" rotWithShape="0">
              <a:srgbClr val="0E2447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4572000" y="2221991"/>
            <a:ext cx="109728" cy="1078992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892040" y="2221991"/>
            <a:ext cx="1097280" cy="107899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3200" b="1">
                <a:solidFill>
                  <a:srgbClr val="3B7AD6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02</a:t>
            </a:r>
            <a:endParaRPr sz="3200" b="1">
              <a:solidFill>
                <a:srgbClr val="3B7AD6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89320" y="2386584"/>
            <a:ext cx="5486400" cy="8686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800" b="1">
                <a:solidFill>
                  <a:srgbClr val="0E244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四大核心价值</a:t>
            </a:r>
            <a:endParaRPr sz="1800" b="1">
              <a:solidFill>
                <a:srgbClr val="0E244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l">
              <a:lnSpc>
                <a:spcPct val="112000"/>
              </a:lnSpc>
              <a:spcBef>
                <a:spcPts val="300"/>
              </a:spcBef>
              <a:spcAft>
                <a:spcPts val="600"/>
              </a:spcAft>
            </a:pPr>
            <a:r>
              <a:rPr sz="125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数据不出域 · AI 可用 · 知识沉淀 · 按需部署</a:t>
            </a:r>
            <a:endParaRPr sz="125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72000" y="3529583"/>
            <a:ext cx="7040880" cy="1078992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>
            <a:noFill/>
          </a:ln>
          <a:effectLst>
            <a:outerShdw blurRad="90000" dist="38100" dir="5400000" rotWithShape="0">
              <a:srgbClr val="0E2447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15"/>
          <p:cNvSpPr/>
          <p:nvPr/>
        </p:nvSpPr>
        <p:spPr>
          <a:xfrm>
            <a:off x="4572000" y="3529583"/>
            <a:ext cx="109728" cy="1078992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4892040" y="3529583"/>
            <a:ext cx="1097280" cy="107899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3200" b="1">
                <a:solidFill>
                  <a:srgbClr val="3B7AD6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03</a:t>
            </a:r>
            <a:endParaRPr sz="3200" b="1">
              <a:solidFill>
                <a:srgbClr val="3B7AD6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9320" y="3694175"/>
            <a:ext cx="5486400" cy="8686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800" b="1">
                <a:solidFill>
                  <a:srgbClr val="0E244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对经信委的战略价值</a:t>
            </a:r>
            <a:endParaRPr sz="1800" b="1">
              <a:solidFill>
                <a:srgbClr val="0E244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l">
              <a:lnSpc>
                <a:spcPct val="112000"/>
              </a:lnSpc>
              <a:spcBef>
                <a:spcPts val="300"/>
              </a:spcBef>
              <a:spcAft>
                <a:spcPts val="600"/>
              </a:spcAft>
            </a:pPr>
            <a:r>
              <a:rPr sz="125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角色 · 数据主权 · 投资 · 安全 · 政绩</a:t>
            </a:r>
            <a:endParaRPr sz="125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72000" y="4837175"/>
            <a:ext cx="7040880" cy="1078992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>
            <a:noFill/>
          </a:ln>
          <a:effectLst>
            <a:outerShdw blurRad="90000" dist="38100" dir="5400000" rotWithShape="0">
              <a:srgbClr val="0E2447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ectangle 19"/>
          <p:cNvSpPr/>
          <p:nvPr/>
        </p:nvSpPr>
        <p:spPr>
          <a:xfrm>
            <a:off x="4572000" y="4837175"/>
            <a:ext cx="109728" cy="1078992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892040" y="4837175"/>
            <a:ext cx="1097280" cy="107899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3200" b="1">
                <a:solidFill>
                  <a:srgbClr val="3B7AD6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04</a:t>
            </a:r>
            <a:endParaRPr sz="3200" b="1">
              <a:solidFill>
                <a:srgbClr val="3B7AD6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89320" y="5001767"/>
            <a:ext cx="5486400" cy="8686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800" b="1">
                <a:solidFill>
                  <a:srgbClr val="0E244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推广路径建议</a:t>
            </a:r>
            <a:endParaRPr sz="1800" b="1">
              <a:solidFill>
                <a:srgbClr val="0E244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l">
              <a:lnSpc>
                <a:spcPct val="112000"/>
              </a:lnSpc>
              <a:spcBef>
                <a:spcPts val="300"/>
              </a:spcBef>
              <a:spcAft>
                <a:spcPts val="600"/>
              </a:spcAft>
            </a:pPr>
            <a:r>
              <a:rPr sz="125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选试点 → 跑场景 → 看数据 → 再铺开</a:t>
            </a:r>
            <a:endParaRPr sz="125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881360" y="6400800"/>
            <a:ext cx="109728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100" b="0">
                <a:solidFill>
                  <a:srgbClr val="9AA6B6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02</a:t>
            </a:r>
            <a:endParaRPr sz="1100" b="0">
              <a:solidFill>
                <a:srgbClr val="9AA6B6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6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46304" cy="137160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66928" y="384048"/>
            <a:ext cx="1280160" cy="9144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4400" b="1">
                <a:solidFill>
                  <a:srgbClr val="0E244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01</a:t>
            </a:r>
            <a:endParaRPr sz="4400" b="1">
              <a:solidFill>
                <a:srgbClr val="0E244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4480" y="420624"/>
            <a:ext cx="9875520" cy="9144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2700" b="1">
                <a:solidFill>
                  <a:srgbClr val="0E244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为什么是现在，为什么是经信委</a:t>
            </a:r>
            <a:endParaRPr sz="2700" b="1">
              <a:solidFill>
                <a:srgbClr val="0E244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2768" y="1078992"/>
            <a:ext cx="9875520" cy="4114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35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AI 需求从“想试试”变成“等不及”——但各自为政代价高昂</a:t>
            </a:r>
            <a:endParaRPr sz="135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2768" y="1481328"/>
            <a:ext cx="9966960" cy="20116"/>
          </a:xfrm>
          <a:prstGeom prst="rect">
            <a:avLst/>
          </a:prstGeom>
          <a:solidFill>
            <a:srgbClr val="D8E0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66928" y="1828800"/>
            <a:ext cx="5349240" cy="429768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>
            <a:noFill/>
          </a:ln>
          <a:effectLst>
            <a:outerShdw blurRad="90000" dist="38100" dir="5400000" rotWithShape="0">
              <a:srgbClr val="0E2447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 Same Side Corner Rectangle 8"/>
          <p:cNvSpPr/>
          <p:nvPr/>
        </p:nvSpPr>
        <p:spPr>
          <a:xfrm>
            <a:off x="566928" y="1828800"/>
            <a:ext cx="5349240" cy="566928"/>
          </a:xfrm>
          <a:prstGeom prst="round2SameRect">
            <a:avLst/>
          </a:prstGeom>
          <a:solidFill>
            <a:srgbClr val="8C2F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68680" y="1828800"/>
            <a:ext cx="4937760" cy="566928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70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各自为政的代价</a:t>
            </a:r>
            <a:endParaRPr sz="170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2697480"/>
            <a:ext cx="411480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600" b="1">
                <a:solidFill>
                  <a:srgbClr val="B53B3B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✕</a:t>
            </a:r>
            <a:endParaRPr sz="1600" b="1">
              <a:solidFill>
                <a:srgbClr val="B53B3B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25880" y="2679192"/>
            <a:ext cx="4434840" cy="8229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550" b="1">
                <a:solidFill>
                  <a:srgbClr val="1B263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数据散落在外</a:t>
            </a:r>
            <a:endParaRPr sz="1550" b="1">
              <a:solidFill>
                <a:srgbClr val="1B263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l">
              <a:lnSpc>
                <a:spcPct val="112000"/>
              </a:lnSpc>
              <a:spcBef>
                <a:spcPts val="200"/>
              </a:spcBef>
              <a:spcAft>
                <a:spcPts val="600"/>
              </a:spcAft>
            </a:pPr>
            <a:r>
              <a:rPr sz="120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各局自找厂商、各买接口，数据流向外部不可控</a:t>
            </a:r>
            <a:endParaRPr sz="120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3538728"/>
            <a:ext cx="411480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600" b="1">
                <a:solidFill>
                  <a:srgbClr val="B53B3B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✕</a:t>
            </a:r>
            <a:endParaRPr sz="1600" b="1">
              <a:solidFill>
                <a:srgbClr val="B53B3B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5880" y="3520440"/>
            <a:ext cx="4434840" cy="8229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550" b="1">
                <a:solidFill>
                  <a:srgbClr val="1B263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口径各不相同</a:t>
            </a:r>
            <a:endParaRPr sz="1550" b="1">
              <a:solidFill>
                <a:srgbClr val="1B263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l">
              <a:lnSpc>
                <a:spcPct val="112000"/>
              </a:lnSpc>
              <a:spcBef>
                <a:spcPts val="200"/>
              </a:spcBef>
              <a:spcAft>
                <a:spcPts val="600"/>
              </a:spcAft>
            </a:pPr>
            <a:r>
              <a:rPr sz="120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同类业务各做各的，标准与质量参差不齐</a:t>
            </a:r>
            <a:endParaRPr sz="120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4379976"/>
            <a:ext cx="411480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600" b="1">
                <a:solidFill>
                  <a:srgbClr val="B53B3B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✕</a:t>
            </a:r>
            <a:endParaRPr sz="1600" b="1">
              <a:solidFill>
                <a:srgbClr val="B53B3B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25880" y="4361688"/>
            <a:ext cx="4434840" cy="8229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550" b="1">
                <a:solidFill>
                  <a:srgbClr val="1B263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安全无人兜底</a:t>
            </a:r>
            <a:endParaRPr sz="1550" b="1">
              <a:solidFill>
                <a:srgbClr val="1B263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l">
              <a:lnSpc>
                <a:spcPct val="112000"/>
              </a:lnSpc>
              <a:spcBef>
                <a:spcPts val="200"/>
              </a:spcBef>
              <a:spcAft>
                <a:spcPts val="600"/>
              </a:spcAft>
            </a:pPr>
            <a:r>
              <a:rPr sz="120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缺乏统一安全与审计规范，合规风险大</a:t>
            </a:r>
            <a:endParaRPr sz="120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5221224"/>
            <a:ext cx="411480" cy="457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600" b="1">
                <a:solidFill>
                  <a:srgbClr val="B53B3B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✕</a:t>
            </a:r>
            <a:endParaRPr sz="1600" b="1">
              <a:solidFill>
                <a:srgbClr val="B53B3B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25880" y="5202936"/>
            <a:ext cx="4434840" cy="8229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550" b="1">
                <a:solidFill>
                  <a:srgbClr val="1B263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重复投资浪费</a:t>
            </a:r>
            <a:endParaRPr sz="1550" b="1">
              <a:solidFill>
                <a:srgbClr val="1B263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l">
              <a:lnSpc>
                <a:spcPct val="112000"/>
              </a:lnSpc>
              <a:spcBef>
                <a:spcPts val="200"/>
              </a:spcBef>
              <a:spcAft>
                <a:spcPts val="600"/>
              </a:spcAft>
            </a:pPr>
            <a:r>
              <a:rPr sz="120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低水平重复建设，财政资金难以集约</a:t>
            </a:r>
            <a:endParaRPr sz="120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263640" y="1828800"/>
            <a:ext cx="5349240" cy="4297680"/>
          </a:xfrm>
          <a:prstGeom prst="roundRect">
            <a:avLst>
              <a:gd name="adj" fmla="val 4000"/>
            </a:avLst>
          </a:prstGeom>
          <a:solidFill>
            <a:srgbClr val="0E2447"/>
          </a:solidFill>
          <a:ln>
            <a:noFill/>
          </a:ln>
          <a:effectLst>
            <a:outerShdw blurRad="90000" dist="38100" dir="5400000" rotWithShape="0">
              <a:srgbClr val="0E2447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629400" y="2148840"/>
            <a:ext cx="4663440" cy="8229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90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经信委 = 最佳牵头人</a:t>
            </a:r>
            <a:endParaRPr sz="190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75120" y="2880360"/>
            <a:ext cx="914400" cy="54864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6629400" y="3108960"/>
            <a:ext cx="4709160" cy="15544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400" b="0">
                <a:solidFill>
                  <a:srgbClr val="D5DFE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输出统一的</a:t>
            </a:r>
            <a:r>
              <a:rPr sz="1400" b="1">
                <a:solidFill>
                  <a:srgbClr val="E3C98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部署规范与安全标准</a:t>
            </a:r>
            <a:r>
              <a:rPr sz="1400" b="0">
                <a:solidFill>
                  <a:srgbClr val="D5DFE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，各委办局据此</a:t>
            </a:r>
            <a:r>
              <a:rPr sz="1400" b="1">
                <a:solidFill>
                  <a:srgbClr val="E3C98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按需独立部署</a:t>
            </a:r>
            <a:r>
              <a:rPr sz="1400" b="0">
                <a:solidFill>
                  <a:srgbClr val="D5DFE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本单位的合规 AI 能力。</a:t>
            </a:r>
            <a:endParaRPr sz="1400" b="0">
              <a:solidFill>
                <a:srgbClr val="D5DFE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629400" y="4754880"/>
            <a:ext cx="4709160" cy="1097280"/>
          </a:xfrm>
          <a:prstGeom prst="roundRect">
            <a:avLst>
              <a:gd name="adj" fmla="val 8000"/>
            </a:avLst>
          </a:prstGeom>
          <a:solidFill>
            <a:srgbClr val="14336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6903720" y="4754880"/>
            <a:ext cx="4206240" cy="10972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sz="1400" b="0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从“基础设施保障者”</a:t>
            </a:r>
            <a:endParaRPr sz="1400" b="0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l">
              <a:lnSpc>
                <a:spcPct val="130000"/>
              </a:lnSpc>
              <a:spcBef>
                <a:spcPts val="200"/>
              </a:spcBef>
              <a:spcAft>
                <a:spcPts val="600"/>
              </a:spcAft>
            </a:pPr>
            <a:r>
              <a:rPr sz="1400" b="0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→ 升级为</a:t>
            </a:r>
            <a:r>
              <a:rPr sz="1400" b="1">
                <a:solidFill>
                  <a:srgbClr val="E3C98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全局 AI 能力的标准制定者与推广牵头人</a:t>
            </a:r>
            <a:endParaRPr sz="1400" b="1">
              <a:solidFill>
                <a:srgbClr val="E3C98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881360" y="6400800"/>
            <a:ext cx="109728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100" b="0">
                <a:solidFill>
                  <a:srgbClr val="9AA6B6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03</a:t>
            </a:r>
            <a:endParaRPr sz="1100" b="0">
              <a:solidFill>
                <a:srgbClr val="9AA6B6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6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46304" cy="137160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66928" y="384048"/>
            <a:ext cx="1280160" cy="9144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4400" b="1">
                <a:solidFill>
                  <a:srgbClr val="0E244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02</a:t>
            </a:r>
            <a:endParaRPr sz="4400" b="1">
              <a:solidFill>
                <a:srgbClr val="0E244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4480" y="420624"/>
            <a:ext cx="9875520" cy="9144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2700" b="1">
                <a:solidFill>
                  <a:srgbClr val="0E244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四大核心价值</a:t>
            </a:r>
            <a:endParaRPr sz="2700" b="1">
              <a:solidFill>
                <a:srgbClr val="0E244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2768" y="1078992"/>
            <a:ext cx="9875520" cy="4114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35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一套平台，从安全底线到长期资产的完整闭环</a:t>
            </a:r>
            <a:endParaRPr sz="135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2768" y="1481328"/>
            <a:ext cx="9966960" cy="20116"/>
          </a:xfrm>
          <a:prstGeom prst="rect">
            <a:avLst/>
          </a:prstGeom>
          <a:solidFill>
            <a:srgbClr val="D8E0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66928" y="1783080"/>
            <a:ext cx="5349240" cy="2084831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>
            <a:noFill/>
          </a:ln>
          <a:effectLst>
            <a:outerShdw blurRad="90000" dist="38100" dir="5400000" rotWithShape="0">
              <a:srgbClr val="0E2447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 Same Side Corner Rectangle 8"/>
          <p:cNvSpPr/>
          <p:nvPr/>
        </p:nvSpPr>
        <p:spPr>
          <a:xfrm>
            <a:off x="566928" y="1783080"/>
            <a:ext cx="1234440" cy="2084831"/>
          </a:xfrm>
          <a:prstGeom prst="round2SameRect">
            <a:avLst/>
          </a:prstGeom>
          <a:solidFill>
            <a:srgbClr val="0E24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566928" y="2194560"/>
            <a:ext cx="1234440" cy="11887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380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01</a:t>
            </a:r>
            <a:endParaRPr sz="380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" y="3200400"/>
            <a:ext cx="91440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100" b="0">
                <a:solidFill>
                  <a:srgbClr val="E3C98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价值</a:t>
            </a:r>
            <a:endParaRPr sz="1100" b="0">
              <a:solidFill>
                <a:srgbClr val="E3C98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29968" y="2075688"/>
            <a:ext cx="3703320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2000" b="1">
                <a:solidFill>
                  <a:srgbClr val="0E244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数据不出域</a:t>
            </a:r>
            <a:endParaRPr sz="2000" b="1">
              <a:solidFill>
                <a:srgbClr val="0E244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8256" y="2715768"/>
            <a:ext cx="3703320" cy="10058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</a:pPr>
            <a:r>
              <a:rPr sz="125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全栈私有化部署 · 模型可内网化 · 全程审计 · RBAC 权限 · SSO 单点登录</a:t>
            </a:r>
            <a:endParaRPr sz="125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263640" y="1783080"/>
            <a:ext cx="5349240" cy="2084831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>
            <a:noFill/>
          </a:ln>
          <a:effectLst>
            <a:outerShdw blurRad="90000" dist="38100" dir="5400000" rotWithShape="0">
              <a:srgbClr val="0E2447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ound Same Side Corner Rectangle 14"/>
          <p:cNvSpPr/>
          <p:nvPr/>
        </p:nvSpPr>
        <p:spPr>
          <a:xfrm>
            <a:off x="6263640" y="1783080"/>
            <a:ext cx="1234440" cy="2084831"/>
          </a:xfrm>
          <a:prstGeom prst="round2SameRect">
            <a:avLst/>
          </a:prstGeom>
          <a:solidFill>
            <a:srgbClr val="1F5C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6263640" y="2194560"/>
            <a:ext cx="1234440" cy="11887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380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02</a:t>
            </a:r>
            <a:endParaRPr sz="380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8231" y="3200400"/>
            <a:ext cx="91440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100" b="0">
                <a:solidFill>
                  <a:srgbClr val="E3C98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价值</a:t>
            </a:r>
            <a:endParaRPr sz="1100" b="0">
              <a:solidFill>
                <a:srgbClr val="E3C98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26679" y="2075688"/>
            <a:ext cx="3703320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2000" b="1">
                <a:solidFill>
                  <a:srgbClr val="0E244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AI 真正可用</a:t>
            </a:r>
            <a:endParaRPr sz="2000" b="1">
              <a:solidFill>
                <a:srgbClr val="0E244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44967" y="2715768"/>
            <a:ext cx="3703320" cy="10058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</a:pPr>
            <a:r>
              <a:rPr sz="125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通用基础应用 + 机构专属应用，覆盖公文 / 政策 / 研判 / PPT 等高频场景</a:t>
            </a:r>
            <a:endParaRPr sz="125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66928" y="4041648"/>
            <a:ext cx="5349240" cy="2084831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>
            <a:noFill/>
          </a:ln>
          <a:effectLst>
            <a:outerShdw blurRad="90000" dist="38100" dir="5400000" rotWithShape="0">
              <a:srgbClr val="0E2447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ound Same Side Corner Rectangle 20"/>
          <p:cNvSpPr/>
          <p:nvPr/>
        </p:nvSpPr>
        <p:spPr>
          <a:xfrm>
            <a:off x="566928" y="4041648"/>
            <a:ext cx="1234440" cy="2084831"/>
          </a:xfrm>
          <a:prstGeom prst="round2SameRect">
            <a:avLst/>
          </a:prstGeom>
          <a:solidFill>
            <a:srgbClr val="1E6B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566928" y="4453128"/>
            <a:ext cx="1234440" cy="11887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380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03</a:t>
            </a:r>
            <a:endParaRPr sz="380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1520" y="5458968"/>
            <a:ext cx="91440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100" b="0">
                <a:solidFill>
                  <a:srgbClr val="E3C98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价值</a:t>
            </a:r>
            <a:endParaRPr sz="1100" b="0">
              <a:solidFill>
                <a:srgbClr val="E3C98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29968" y="4334256"/>
            <a:ext cx="3703320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2000" b="1">
                <a:solidFill>
                  <a:srgbClr val="0E244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知识库沉淀</a:t>
            </a:r>
            <a:endParaRPr sz="2000" b="1">
              <a:solidFill>
                <a:srgbClr val="0E244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48256" y="4974336"/>
            <a:ext cx="3703320" cy="10058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</a:pPr>
            <a:r>
              <a:rPr sz="125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文档上传即向量化 · RAG 检索增强 · 机构隔离 · 越用越懂业务的数字资产</a:t>
            </a:r>
            <a:endParaRPr sz="125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263640" y="4041648"/>
            <a:ext cx="5349240" cy="2084831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>
            <a:noFill/>
          </a:ln>
          <a:effectLst>
            <a:outerShdw blurRad="90000" dist="38100" dir="5400000" rotWithShape="0">
              <a:srgbClr val="0E2447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ound Same Side Corner Rectangle 26"/>
          <p:cNvSpPr/>
          <p:nvPr/>
        </p:nvSpPr>
        <p:spPr>
          <a:xfrm>
            <a:off x="6263640" y="4041648"/>
            <a:ext cx="1234440" cy="2084831"/>
          </a:xfrm>
          <a:prstGeom prst="round2SameRect">
            <a:avLst/>
          </a:prstGeom>
          <a:solidFill>
            <a:srgbClr val="6B4E1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6263640" y="4453128"/>
            <a:ext cx="1234440" cy="11887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380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04</a:t>
            </a:r>
            <a:endParaRPr sz="380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28231" y="5458968"/>
            <a:ext cx="91440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100" b="0">
                <a:solidFill>
                  <a:srgbClr val="E3C98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价值</a:t>
            </a:r>
            <a:endParaRPr sz="1100" b="0">
              <a:solidFill>
                <a:srgbClr val="E3C98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26679" y="4334256"/>
            <a:ext cx="3703320" cy="5486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2000" b="1">
                <a:solidFill>
                  <a:srgbClr val="0E244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按需独立部署</a:t>
            </a:r>
            <a:endParaRPr sz="2000" b="1">
              <a:solidFill>
                <a:srgbClr val="0E244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744967" y="4974336"/>
            <a:ext cx="3703320" cy="10058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2000"/>
              </a:lnSpc>
              <a:spcBef>
                <a:spcPts val="0"/>
              </a:spcBef>
              <a:spcAft>
                <a:spcPts val="600"/>
              </a:spcAft>
            </a:pPr>
            <a:r>
              <a:rPr sz="125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一局一套专属实例 · 部署轻量上线快 · 本单位自主治理 · 互不干扰</a:t>
            </a:r>
            <a:endParaRPr sz="125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881360" y="6400800"/>
            <a:ext cx="109728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100" b="0">
                <a:solidFill>
                  <a:srgbClr val="9AA6B6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04</a:t>
            </a:r>
            <a:endParaRPr sz="1100" b="0">
              <a:solidFill>
                <a:srgbClr val="9AA6B6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6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46304" cy="137160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66928" y="384048"/>
            <a:ext cx="1280160" cy="9144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4400" b="1">
                <a:solidFill>
                  <a:srgbClr val="0E244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02</a:t>
            </a:r>
            <a:endParaRPr sz="4400" b="1">
              <a:solidFill>
                <a:srgbClr val="0E244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4480" y="420624"/>
            <a:ext cx="9875520" cy="9144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2700" b="1">
                <a:solidFill>
                  <a:srgbClr val="0E244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价值一 · 数据不出域，安全合规可控</a:t>
            </a:r>
            <a:endParaRPr sz="2700" b="1">
              <a:solidFill>
                <a:srgbClr val="0E244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2768" y="1078992"/>
            <a:ext cx="9875520" cy="4114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35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政务 AI 落地的第一道红线，也是平台的设计底座</a:t>
            </a:r>
            <a:endParaRPr sz="135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2768" y="1481328"/>
            <a:ext cx="9966960" cy="20116"/>
          </a:xfrm>
          <a:prstGeom prst="rect">
            <a:avLst/>
          </a:prstGeom>
          <a:solidFill>
            <a:srgbClr val="D8E0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66928" y="1783080"/>
            <a:ext cx="11064240" cy="73152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>
            <a:noFill/>
          </a:ln>
          <a:effectLst>
            <a:outerShdw blurRad="90000" dist="38100" dir="5400000" rotWithShape="0">
              <a:srgbClr val="0E2447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566928" y="1783080"/>
            <a:ext cx="91440" cy="73152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14400" y="1783080"/>
            <a:ext cx="640080" cy="7315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800" b="1">
                <a:solidFill>
                  <a:srgbClr val="1F5CB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✓</a:t>
            </a:r>
            <a:endParaRPr sz="1800" b="1">
              <a:solidFill>
                <a:srgbClr val="1F5CB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54480" y="1783080"/>
            <a:ext cx="10058400" cy="7315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sz="1500" b="1">
                <a:solidFill>
                  <a:srgbClr val="0E244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全栈私有化部署　</a:t>
            </a:r>
            <a:r>
              <a:rPr sz="125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数据库 / 缓存 / 文件存储 / 应用服务全部部署在政务云或内网，数据、文档、对话、知识库始终留在域内，不依赖外部 SaaS。</a:t>
            </a:r>
            <a:endParaRPr sz="125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6928" y="2624328"/>
            <a:ext cx="11064240" cy="73152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>
            <a:noFill/>
          </a:ln>
          <a:effectLst>
            <a:outerShdw blurRad="90000" dist="38100" dir="5400000" rotWithShape="0">
              <a:srgbClr val="0E2447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>
          <a:xfrm>
            <a:off x="566928" y="2624328"/>
            <a:ext cx="91440" cy="73152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914400" y="2624328"/>
            <a:ext cx="640080" cy="7315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800" b="1">
                <a:solidFill>
                  <a:srgbClr val="1F5CB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✓</a:t>
            </a:r>
            <a:endParaRPr sz="1800" b="1">
              <a:solidFill>
                <a:srgbClr val="1F5CB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54480" y="2624328"/>
            <a:ext cx="10058400" cy="7315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sz="1500" b="1">
                <a:solidFill>
                  <a:srgbClr val="0E244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模型后端可替换、可内网化　</a:t>
            </a:r>
            <a:r>
              <a:rPr sz="125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统一抽象接口，既可对接通义千问等国产合规模型，也可切换本地私有化大模型，换模型只改配置、不动业务。</a:t>
            </a:r>
            <a:endParaRPr sz="125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66928" y="3465576"/>
            <a:ext cx="11064240" cy="73152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>
            <a:noFill/>
          </a:ln>
          <a:effectLst>
            <a:outerShdw blurRad="90000" dist="38100" dir="5400000" rotWithShape="0">
              <a:srgbClr val="0E2447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>
          <a:xfrm>
            <a:off x="566928" y="3465576"/>
            <a:ext cx="91440" cy="73152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914400" y="3465576"/>
            <a:ext cx="640080" cy="7315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800" b="1">
                <a:solidFill>
                  <a:srgbClr val="1F5CB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✓</a:t>
            </a:r>
            <a:endParaRPr sz="1800" b="1">
              <a:solidFill>
                <a:srgbClr val="1F5CB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54480" y="3465576"/>
            <a:ext cx="10058400" cy="7315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sz="1500" b="1">
                <a:solidFill>
                  <a:srgbClr val="0E244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全程操作审计　</a:t>
            </a:r>
            <a:r>
              <a:rPr sz="125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创建 / 修改 / 审批 / 删除等写操作自动留痕，记录操作人、时间、IP、终端，满足等保与追溯要求。</a:t>
            </a:r>
            <a:endParaRPr sz="125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66928" y="4306824"/>
            <a:ext cx="11064240" cy="73152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>
            <a:noFill/>
          </a:ln>
          <a:effectLst>
            <a:outerShdw blurRad="90000" dist="38100" dir="5400000" rotWithShape="0">
              <a:srgbClr val="0E2447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ectangle 20"/>
          <p:cNvSpPr/>
          <p:nvPr/>
        </p:nvSpPr>
        <p:spPr>
          <a:xfrm>
            <a:off x="566928" y="4306824"/>
            <a:ext cx="91440" cy="73152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TextBox 21"/>
          <p:cNvSpPr txBox="1"/>
          <p:nvPr/>
        </p:nvSpPr>
        <p:spPr>
          <a:xfrm>
            <a:off x="914400" y="4306824"/>
            <a:ext cx="640080" cy="7315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800" b="1">
                <a:solidFill>
                  <a:srgbClr val="1F5CB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✓</a:t>
            </a:r>
            <a:endParaRPr sz="1800" b="1">
              <a:solidFill>
                <a:srgbClr val="1F5CB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54480" y="4306824"/>
            <a:ext cx="10058400" cy="7315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sz="1500" b="1">
                <a:solidFill>
                  <a:srgbClr val="0E244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细粒度权限控制（RBAC）　</a:t>
            </a:r>
            <a:r>
              <a:rPr sz="125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用户 / 创建者 / 管理员 / 超管分级授权，配合限流与配额机制，防止越权与滥用。</a:t>
            </a:r>
            <a:endParaRPr sz="125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66928" y="5148072"/>
            <a:ext cx="11064240" cy="73152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>
            <a:noFill/>
          </a:ln>
          <a:effectLst>
            <a:outerShdw blurRad="90000" dist="38100" dir="5400000" rotWithShape="0">
              <a:srgbClr val="0E2447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Rectangle 24"/>
          <p:cNvSpPr/>
          <p:nvPr/>
        </p:nvSpPr>
        <p:spPr>
          <a:xfrm>
            <a:off x="566928" y="5148072"/>
            <a:ext cx="91440" cy="73152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TextBox 25"/>
          <p:cNvSpPr txBox="1"/>
          <p:nvPr/>
        </p:nvSpPr>
        <p:spPr>
          <a:xfrm>
            <a:off x="914400" y="5148072"/>
            <a:ext cx="640080" cy="7315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800" b="1">
                <a:solidFill>
                  <a:srgbClr val="1F5CB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✓</a:t>
            </a:r>
            <a:endParaRPr sz="1800" b="1">
              <a:solidFill>
                <a:srgbClr val="1F5CB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54480" y="5148072"/>
            <a:ext cx="10058400" cy="7315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8000"/>
              </a:lnSpc>
              <a:spcBef>
                <a:spcPts val="0"/>
              </a:spcBef>
              <a:spcAft>
                <a:spcPts val="600"/>
              </a:spcAft>
            </a:pPr>
            <a:r>
              <a:rPr sz="1500" b="1">
                <a:solidFill>
                  <a:srgbClr val="0E244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对接现有身份体系　</a:t>
            </a:r>
            <a:r>
              <a:rPr sz="125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支持 LDAP / OAuth2 单点登录，复用现有政务账号体系，无需另建一套账号。</a:t>
            </a:r>
            <a:endParaRPr sz="125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6928" y="6327648"/>
            <a:ext cx="1106424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250" b="1">
                <a:solidFill>
                  <a:srgbClr val="C9A255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对经信委的意义：</a:t>
            </a:r>
            <a:r>
              <a:rPr sz="125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安全责任清晰、数据主权完整，“数据不出域”就是向委办局推广最有力的定心丸。</a:t>
            </a:r>
            <a:endParaRPr sz="125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881360" y="6400800"/>
            <a:ext cx="109728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100" b="0">
                <a:solidFill>
                  <a:srgbClr val="9AA6B6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05</a:t>
            </a:r>
            <a:endParaRPr sz="1100" b="0">
              <a:solidFill>
                <a:srgbClr val="9AA6B6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6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46304" cy="137160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66928" y="384048"/>
            <a:ext cx="1280160" cy="9144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4400" b="1">
                <a:solidFill>
                  <a:srgbClr val="0E244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02</a:t>
            </a:r>
            <a:endParaRPr sz="4400" b="1">
              <a:solidFill>
                <a:srgbClr val="0E244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4480" y="420624"/>
            <a:ext cx="9875520" cy="9144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2700" b="1">
                <a:solidFill>
                  <a:srgbClr val="0E244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价值二 · AI 真正可用：通用 + 机构专属</a:t>
            </a:r>
            <a:endParaRPr sz="2700" b="1">
              <a:solidFill>
                <a:srgbClr val="0E244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2768" y="1078992"/>
            <a:ext cx="9875520" cy="4114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35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不是放之四海皆同的通用工具，而是真正懂各委办局业务</a:t>
            </a:r>
            <a:endParaRPr sz="135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2768" y="1481328"/>
            <a:ext cx="9966960" cy="20116"/>
          </a:xfrm>
          <a:prstGeom prst="rect">
            <a:avLst/>
          </a:prstGeom>
          <a:solidFill>
            <a:srgbClr val="D8E0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66928" y="1783080"/>
            <a:ext cx="5074920" cy="434340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>
            <a:noFill/>
          </a:ln>
          <a:effectLst>
            <a:outerShdw blurRad="90000" dist="38100" dir="5400000" rotWithShape="0">
              <a:srgbClr val="0E2447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 Same Side Corner Rectangle 8"/>
          <p:cNvSpPr/>
          <p:nvPr/>
        </p:nvSpPr>
        <p:spPr>
          <a:xfrm>
            <a:off x="566928" y="1783080"/>
            <a:ext cx="5074920" cy="548640"/>
          </a:xfrm>
          <a:prstGeom prst="round2SameRect">
            <a:avLst/>
          </a:prstGeom>
          <a:solidFill>
            <a:srgbClr val="1F5C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68680" y="1783080"/>
            <a:ext cx="4754880" cy="54864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5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第一层 · 通用基础应用</a:t>
            </a:r>
            <a:endParaRPr sz="155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2542032"/>
            <a:ext cx="4572000" cy="56692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</a:pPr>
            <a:r>
              <a:rPr sz="1200" b="1">
                <a:solidFill>
                  <a:srgbClr val="C9A255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▍</a:t>
            </a:r>
            <a:r>
              <a:rPr sz="1350" b="1">
                <a:solidFill>
                  <a:srgbClr val="1B263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公文写作　</a:t>
            </a:r>
            <a:r>
              <a:rPr sz="115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写作助手 / 会议纪要 / 摘要提取</a:t>
            </a:r>
            <a:endParaRPr sz="115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3127248"/>
            <a:ext cx="4572000" cy="56692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</a:pPr>
            <a:r>
              <a:rPr sz="1200" b="1">
                <a:solidFill>
                  <a:srgbClr val="C9A255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▍</a:t>
            </a:r>
            <a:r>
              <a:rPr sz="1350" b="1">
                <a:solidFill>
                  <a:srgbClr val="1B263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政策解读　</a:t>
            </a:r>
            <a:r>
              <a:rPr sz="115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法规问答 / 政策影响分析</a:t>
            </a:r>
            <a:endParaRPr sz="115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3712463"/>
            <a:ext cx="4572000" cy="56692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</a:pPr>
            <a:r>
              <a:rPr sz="1200" b="1">
                <a:solidFill>
                  <a:srgbClr val="C9A255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▍</a:t>
            </a:r>
            <a:r>
              <a:rPr sz="1350" b="1">
                <a:solidFill>
                  <a:srgbClr val="1B263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便民服务　</a:t>
            </a:r>
            <a:r>
              <a:rPr sz="115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群众来信回复 / 咨询答复</a:t>
            </a:r>
            <a:endParaRPr sz="115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4297679"/>
            <a:ext cx="4572000" cy="56692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</a:pPr>
            <a:r>
              <a:rPr sz="1200" b="1">
                <a:solidFill>
                  <a:srgbClr val="C9A255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▍</a:t>
            </a:r>
            <a:r>
              <a:rPr sz="1350" b="1">
                <a:solidFill>
                  <a:srgbClr val="1B263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综合研判　</a:t>
            </a:r>
            <a:r>
              <a:rPr sz="115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研判助手 / 数据分析报告</a:t>
            </a:r>
            <a:endParaRPr sz="115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4882895"/>
            <a:ext cx="4572000" cy="56692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</a:pPr>
            <a:r>
              <a:rPr sz="1200" b="1">
                <a:solidFill>
                  <a:srgbClr val="C9A255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▍</a:t>
            </a:r>
            <a:r>
              <a:rPr sz="1350" b="1">
                <a:solidFill>
                  <a:srgbClr val="1B263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效率工具　</a:t>
            </a:r>
            <a:r>
              <a:rPr sz="115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智能 PPT 生成（一键出可编辑 PPTX）</a:t>
            </a:r>
            <a:endParaRPr sz="115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5468111"/>
            <a:ext cx="4572000" cy="56692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</a:pPr>
            <a:r>
              <a:rPr sz="1200" b="1">
                <a:solidFill>
                  <a:srgbClr val="C9A255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▍</a:t>
            </a:r>
            <a:r>
              <a:rPr sz="1350" b="1">
                <a:solidFill>
                  <a:srgbClr val="1B263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翻译外事　</a:t>
            </a:r>
            <a:r>
              <a:rPr sz="115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中英互译 / 外事用语</a:t>
            </a:r>
            <a:endParaRPr sz="115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852160" y="1783080"/>
            <a:ext cx="5760720" cy="434340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>
            <a:noFill/>
          </a:ln>
          <a:effectLst>
            <a:outerShdw blurRad="90000" dist="38100" dir="5400000" rotWithShape="0">
              <a:srgbClr val="0E2447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ound Same Side Corner Rectangle 17"/>
          <p:cNvSpPr/>
          <p:nvPr/>
        </p:nvSpPr>
        <p:spPr>
          <a:xfrm>
            <a:off x="5852160" y="1783080"/>
            <a:ext cx="5760720" cy="548640"/>
          </a:xfrm>
          <a:prstGeom prst="round2SameRect">
            <a:avLst/>
          </a:prstGeom>
          <a:solidFill>
            <a:srgbClr val="1E6B6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53912" y="1783080"/>
            <a:ext cx="5394960" cy="54864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55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第二层 · 机构专属应用（一局一套）</a:t>
            </a:r>
            <a:endParaRPr sz="155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153912" y="2514600"/>
            <a:ext cx="5212080" cy="1060704"/>
          </a:xfrm>
          <a:prstGeom prst="roundRect">
            <a:avLst>
              <a:gd name="adj" fmla="val 8000"/>
            </a:avLst>
          </a:prstGeom>
          <a:solidFill>
            <a:srgbClr val="ECF1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6355080" y="2624328"/>
            <a:ext cx="1188720" cy="8229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500" b="1">
                <a:solidFill>
                  <a:srgbClr val="0E244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发改委</a:t>
            </a:r>
            <a:endParaRPr sz="1500" b="1">
              <a:solidFill>
                <a:srgbClr val="0E244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98079" y="2624328"/>
            <a:ext cx="3703320" cy="8686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22000"/>
              </a:lnSpc>
              <a:spcBef>
                <a:spcPts val="0"/>
              </a:spcBef>
              <a:spcAft>
                <a:spcPts val="600"/>
              </a:spcAft>
            </a:pPr>
            <a:r>
              <a:rPr sz="115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宏观经济分析 · 项目可行性评估 · 产业政策解读 · 招商方案生成 · 价格监测 · 能耗双控 · 五年规划编制</a:t>
            </a:r>
            <a:endParaRPr sz="115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153912" y="3666744"/>
            <a:ext cx="5212080" cy="1060704"/>
          </a:xfrm>
          <a:prstGeom prst="roundRect">
            <a:avLst>
              <a:gd name="adj" fmla="val 8000"/>
            </a:avLst>
          </a:prstGeom>
          <a:solidFill>
            <a:srgbClr val="ECF1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6355080" y="3776472"/>
            <a:ext cx="1188720" cy="8229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500" b="1">
                <a:solidFill>
                  <a:srgbClr val="0E244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公　安</a:t>
            </a:r>
            <a:endParaRPr sz="1500" b="1">
              <a:solidFill>
                <a:srgbClr val="0E244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98079" y="3776472"/>
            <a:ext cx="3703320" cy="8686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22000"/>
              </a:lnSpc>
              <a:spcBef>
                <a:spcPts val="0"/>
              </a:spcBef>
              <a:spcAft>
                <a:spcPts val="600"/>
              </a:spcAft>
            </a:pPr>
            <a:r>
              <a:rPr sz="115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案件分析 · 警情报告生成 · 反诈宣传 · 户籍办理指南 · 交通事故责任判定 · 笔录模板</a:t>
            </a:r>
            <a:endParaRPr sz="115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153912" y="4818888"/>
            <a:ext cx="5212080" cy="1060704"/>
          </a:xfrm>
          <a:prstGeom prst="roundRect">
            <a:avLst>
              <a:gd name="adj" fmla="val 8000"/>
            </a:avLst>
          </a:prstGeom>
          <a:solidFill>
            <a:srgbClr val="ECF1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6355080" y="4928616"/>
            <a:ext cx="1188720" cy="8229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500" b="1">
                <a:solidFill>
                  <a:srgbClr val="0E244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信访局</a:t>
            </a:r>
            <a:endParaRPr sz="1500" b="1">
              <a:solidFill>
                <a:srgbClr val="0E244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98079" y="4928616"/>
            <a:ext cx="3703320" cy="8686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22000"/>
              </a:lnSpc>
              <a:spcBef>
                <a:spcPts val="0"/>
              </a:spcBef>
              <a:spcAft>
                <a:spcPts val="600"/>
              </a:spcAft>
            </a:pPr>
            <a:r>
              <a:rPr sz="115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信访政策咨询 · 来信登记 · 信访件分类 · 答复生成 · 矛盾纠纷分析 · 督查报告 · 风险评估</a:t>
            </a:r>
            <a:endParaRPr sz="115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6928" y="6327648"/>
            <a:ext cx="1106424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250" b="1">
                <a:solidFill>
                  <a:srgbClr val="C9A255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对经信委的意义：</a:t>
            </a:r>
            <a:r>
              <a:rPr sz="125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别人的库看不到、自己的应用别人也用不了——这套平台真正懂各委办局业务。</a:t>
            </a:r>
            <a:endParaRPr sz="125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881360" y="6400800"/>
            <a:ext cx="109728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100" b="0">
                <a:solidFill>
                  <a:srgbClr val="9AA6B6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06</a:t>
            </a:r>
            <a:endParaRPr sz="1100" b="0">
              <a:solidFill>
                <a:srgbClr val="9AA6B6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6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46304" cy="137160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66928" y="384048"/>
            <a:ext cx="1280160" cy="9144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4400" b="1">
                <a:solidFill>
                  <a:srgbClr val="0E244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02</a:t>
            </a:r>
            <a:endParaRPr sz="4400" b="1">
              <a:solidFill>
                <a:srgbClr val="0E244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4480" y="420624"/>
            <a:ext cx="9875520" cy="9144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2700" b="1">
                <a:solidFill>
                  <a:srgbClr val="0E244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价值三 · 知识库沉淀，越用越懂业务</a:t>
            </a:r>
            <a:endParaRPr sz="2700" b="1">
              <a:solidFill>
                <a:srgbClr val="0E244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2768" y="1078992"/>
            <a:ext cx="9875520" cy="4114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35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通用大模型不懂本地政策与部门业务，机构级知识库补齐这块短板</a:t>
            </a:r>
            <a:endParaRPr sz="135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2768" y="1481328"/>
            <a:ext cx="9966960" cy="20116"/>
          </a:xfrm>
          <a:prstGeom prst="rect">
            <a:avLst/>
          </a:prstGeom>
          <a:solidFill>
            <a:srgbClr val="D8E0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66928" y="1783080"/>
            <a:ext cx="5349240" cy="1874519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>
            <a:noFill/>
          </a:ln>
          <a:effectLst>
            <a:outerShdw blurRad="90000" dist="38100" dir="5400000" rotWithShape="0">
              <a:srgbClr val="0E2447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ed Rectangle 8"/>
          <p:cNvSpPr/>
          <p:nvPr/>
        </p:nvSpPr>
        <p:spPr>
          <a:xfrm>
            <a:off x="859536" y="2093976"/>
            <a:ext cx="868680" cy="868680"/>
          </a:xfrm>
          <a:prstGeom prst="roundRect">
            <a:avLst>
              <a:gd name="adj" fmla="val 20000"/>
            </a:avLst>
          </a:prstGeom>
          <a:solidFill>
            <a:srgbClr val="ECF1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59536" y="2093976"/>
            <a:ext cx="868680" cy="8686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2600" b="0">
                <a:solidFill>
                  <a:srgbClr val="1F5CB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📥</a:t>
            </a:r>
            <a:endParaRPr sz="2600" b="0">
              <a:solidFill>
                <a:srgbClr val="1F5CB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8528" y="2093976"/>
            <a:ext cx="379476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650" b="1">
                <a:solidFill>
                  <a:srgbClr val="0E244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文档上传即向量化</a:t>
            </a:r>
            <a:endParaRPr sz="1650" b="1">
              <a:solidFill>
                <a:srgbClr val="0E244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6816" y="2624328"/>
            <a:ext cx="3794760" cy="914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sz="120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支持 PDF / Word / TXT / Markdown / CSV / Excel，上传后自动分片、向量化、建索引。</a:t>
            </a:r>
            <a:endParaRPr sz="120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63640" y="1783080"/>
            <a:ext cx="5349240" cy="1874519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>
            <a:noFill/>
          </a:ln>
          <a:effectLst>
            <a:outerShdw blurRad="90000" dist="38100" dir="5400000" rotWithShape="0">
              <a:srgbClr val="0E2447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6556248" y="2093976"/>
            <a:ext cx="868680" cy="868680"/>
          </a:xfrm>
          <a:prstGeom prst="roundRect">
            <a:avLst>
              <a:gd name="adj" fmla="val 20000"/>
            </a:avLst>
          </a:prstGeom>
          <a:solidFill>
            <a:srgbClr val="ECF1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556248" y="2093976"/>
            <a:ext cx="868680" cy="8686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2600" b="0">
                <a:solidFill>
                  <a:srgbClr val="1F5CB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🔍</a:t>
            </a:r>
            <a:endParaRPr sz="2600" b="0">
              <a:solidFill>
                <a:srgbClr val="1F5CB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35240" y="2093976"/>
            <a:ext cx="379476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650" b="1">
                <a:solidFill>
                  <a:srgbClr val="0E244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检索增强问答（RAG）</a:t>
            </a:r>
            <a:endParaRPr sz="1650" b="1">
              <a:solidFill>
                <a:srgbClr val="0E244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53527" y="2624328"/>
            <a:ext cx="3794760" cy="914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sz="120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回答优先检索本机构知识库，基于真实政策文件作答，大幅降低“一本正经胡说八道”。</a:t>
            </a:r>
            <a:endParaRPr sz="120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6928" y="3822191"/>
            <a:ext cx="5349240" cy="1874519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>
            <a:noFill/>
          </a:ln>
          <a:effectLst>
            <a:outerShdw blurRad="90000" dist="38100" dir="5400000" rotWithShape="0">
              <a:srgbClr val="0E2447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ounded Rectangle 18"/>
          <p:cNvSpPr/>
          <p:nvPr/>
        </p:nvSpPr>
        <p:spPr>
          <a:xfrm>
            <a:off x="859536" y="4133087"/>
            <a:ext cx="868680" cy="868680"/>
          </a:xfrm>
          <a:prstGeom prst="roundRect">
            <a:avLst>
              <a:gd name="adj" fmla="val 20000"/>
            </a:avLst>
          </a:prstGeom>
          <a:solidFill>
            <a:srgbClr val="ECF1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859536" y="4133087"/>
            <a:ext cx="868680" cy="8686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2600" b="0">
                <a:solidFill>
                  <a:srgbClr val="1F5CB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🔒</a:t>
            </a:r>
            <a:endParaRPr sz="2600" b="0">
              <a:solidFill>
                <a:srgbClr val="1F5CB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38528" y="4133087"/>
            <a:ext cx="379476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650" b="1">
                <a:solidFill>
                  <a:srgbClr val="0E244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机构隔离的知识资产</a:t>
            </a:r>
            <a:endParaRPr sz="1650" b="1">
              <a:solidFill>
                <a:srgbClr val="0E244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56816" y="4663440"/>
            <a:ext cx="3794760" cy="914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sz="120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发改政策库、公安业务库、信访案例库各自独立、互不串门，安全且清晰。</a:t>
            </a:r>
            <a:endParaRPr sz="120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263640" y="3822191"/>
            <a:ext cx="5349240" cy="1874519"/>
          </a:xfrm>
          <a:prstGeom prst="roundRect">
            <a:avLst>
              <a:gd name="adj" fmla="val 5000"/>
            </a:avLst>
          </a:prstGeom>
          <a:solidFill>
            <a:srgbClr val="FFFFFF"/>
          </a:solidFill>
          <a:ln>
            <a:noFill/>
          </a:ln>
          <a:effectLst>
            <a:outerShdw blurRad="90000" dist="38100" dir="5400000" rotWithShape="0">
              <a:srgbClr val="0E2447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Rounded Rectangle 23"/>
          <p:cNvSpPr/>
          <p:nvPr/>
        </p:nvSpPr>
        <p:spPr>
          <a:xfrm>
            <a:off x="6556248" y="4133087"/>
            <a:ext cx="868680" cy="868680"/>
          </a:xfrm>
          <a:prstGeom prst="roundRect">
            <a:avLst>
              <a:gd name="adj" fmla="val 20000"/>
            </a:avLst>
          </a:prstGeom>
          <a:solidFill>
            <a:srgbClr val="ECF1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6556248" y="4133087"/>
            <a:ext cx="868680" cy="86868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2600" b="0">
                <a:solidFill>
                  <a:srgbClr val="1F5CB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📈</a:t>
            </a:r>
            <a:endParaRPr sz="2600" b="0">
              <a:solidFill>
                <a:srgbClr val="1F5CB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35240" y="4133087"/>
            <a:ext cx="3794760" cy="5029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650" b="1">
                <a:solidFill>
                  <a:srgbClr val="0E244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越用越值钱的数字资产</a:t>
            </a:r>
            <a:endParaRPr sz="1650" b="1">
              <a:solidFill>
                <a:srgbClr val="0E244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53527" y="4663440"/>
            <a:ext cx="3794760" cy="9144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</a:pPr>
            <a:r>
              <a:rPr sz="120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文件持续沉淀，成为可复用、可传承的组织记忆，人员变动不再带走经验。</a:t>
            </a:r>
            <a:endParaRPr sz="120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6928" y="6327648"/>
            <a:ext cx="11064240" cy="3657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250" b="1">
                <a:solidFill>
                  <a:srgbClr val="C9A255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对经信委的意义：</a:t>
            </a:r>
            <a:r>
              <a:rPr sz="125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知识库是平台真正的护城河，让 AI 从“通用助手”变成“懂本地业务的专家”。</a:t>
            </a:r>
            <a:endParaRPr sz="125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881360" y="6400800"/>
            <a:ext cx="109728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100" b="0">
                <a:solidFill>
                  <a:srgbClr val="9AA6B6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07</a:t>
            </a:r>
            <a:endParaRPr sz="1100" b="0">
              <a:solidFill>
                <a:srgbClr val="9AA6B6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6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46304" cy="137160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66928" y="384048"/>
            <a:ext cx="1280160" cy="9144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4400" b="1">
                <a:solidFill>
                  <a:srgbClr val="0E244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02</a:t>
            </a:r>
            <a:endParaRPr sz="4400" b="1">
              <a:solidFill>
                <a:srgbClr val="0E244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4480" y="420624"/>
            <a:ext cx="9875520" cy="9144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2700" b="1">
                <a:solidFill>
                  <a:srgbClr val="0E244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价值四 · 委办局按需独立部署</a:t>
            </a:r>
            <a:endParaRPr sz="2700" b="1">
              <a:solidFill>
                <a:srgbClr val="0E244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2768" y="1078992"/>
            <a:ext cx="9875520" cy="4114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35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轻量化架构，一局一套专属实例，灵活自主、互不干扰</a:t>
            </a:r>
            <a:endParaRPr sz="135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2768" y="1481328"/>
            <a:ext cx="9966960" cy="20116"/>
          </a:xfrm>
          <a:prstGeom prst="rect">
            <a:avLst/>
          </a:prstGeom>
          <a:solidFill>
            <a:srgbClr val="D8E0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66928" y="1810512"/>
            <a:ext cx="7132320" cy="96012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>
            <a:noFill/>
          </a:ln>
          <a:effectLst>
            <a:outerShdw blurRad="90000" dist="38100" dir="5400000" rotWithShape="0">
              <a:srgbClr val="0E2447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ectangle 8"/>
          <p:cNvSpPr/>
          <p:nvPr/>
        </p:nvSpPr>
        <p:spPr>
          <a:xfrm>
            <a:off x="566928" y="1810512"/>
            <a:ext cx="91440" cy="96012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914400" y="1938528"/>
            <a:ext cx="658368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500" b="1">
                <a:solidFill>
                  <a:srgbClr val="0E244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按需独立部署</a:t>
            </a:r>
            <a:endParaRPr sz="1500" b="1">
              <a:solidFill>
                <a:srgbClr val="0E244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l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</a:pPr>
            <a:r>
              <a:rPr sz="118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依据自身业务节奏与预算独立部署本单位实例，数据 / 应用 / 知识库完全归本单位所有和管控。</a:t>
            </a:r>
            <a:endParaRPr sz="118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6928" y="2889504"/>
            <a:ext cx="7132320" cy="96012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>
            <a:noFill/>
          </a:ln>
          <a:effectLst>
            <a:outerShdw blurRad="90000" dist="38100" dir="5400000" rotWithShape="0">
              <a:srgbClr val="0E2447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Rectangle 11"/>
          <p:cNvSpPr/>
          <p:nvPr/>
        </p:nvSpPr>
        <p:spPr>
          <a:xfrm>
            <a:off x="566928" y="2889504"/>
            <a:ext cx="91440" cy="96012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914400" y="3017520"/>
            <a:ext cx="658368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500" b="1">
                <a:solidFill>
                  <a:srgbClr val="0E244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部署轻量、上线快</a:t>
            </a:r>
            <a:endParaRPr sz="1500" b="1">
              <a:solidFill>
                <a:srgbClr val="0E244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l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</a:pPr>
            <a:r>
              <a:rPr sz="118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依赖标准化组件（PostgreSQL / Redis / MinIO），支持容器化，单局即可快速搭建，不必等全局统建。</a:t>
            </a:r>
            <a:endParaRPr sz="118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66928" y="3968496"/>
            <a:ext cx="7132320" cy="96012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>
            <a:noFill/>
          </a:ln>
          <a:effectLst>
            <a:outerShdw blurRad="90000" dist="38100" dir="5400000" rotWithShape="0">
              <a:srgbClr val="0E2447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566928" y="3968496"/>
            <a:ext cx="91440" cy="96012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914400" y="4096511"/>
            <a:ext cx="658368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500" b="1">
                <a:solidFill>
                  <a:srgbClr val="0E244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应用商店 + 创作中心</a:t>
            </a:r>
            <a:endParaRPr sz="1500" b="1">
              <a:solidFill>
                <a:srgbClr val="0E244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l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</a:pPr>
            <a:r>
              <a:rPr sz="118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在自有实例内浏览、收藏、使用应用；业务骨干可自助创建应用，经本单位审核上架。</a:t>
            </a:r>
            <a:endParaRPr sz="118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66928" y="5047488"/>
            <a:ext cx="7132320" cy="960120"/>
          </a:xfrm>
          <a:prstGeom prst="roundRect">
            <a:avLst>
              <a:gd name="adj" fmla="val 6000"/>
            </a:avLst>
          </a:prstGeom>
          <a:solidFill>
            <a:srgbClr val="FFFFFF"/>
          </a:solidFill>
          <a:ln>
            <a:noFill/>
          </a:ln>
          <a:effectLst>
            <a:outerShdw blurRad="90000" dist="38100" dir="5400000" rotWithShape="0">
              <a:srgbClr val="0E2447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ectangle 17"/>
          <p:cNvSpPr/>
          <p:nvPr/>
        </p:nvSpPr>
        <p:spPr>
          <a:xfrm>
            <a:off x="566928" y="5047488"/>
            <a:ext cx="91440" cy="96012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914400" y="5175503"/>
            <a:ext cx="6583680" cy="73152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500" b="1">
                <a:solidFill>
                  <a:srgbClr val="0E244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本单位自主治理</a:t>
            </a:r>
            <a:endParaRPr sz="1500" b="1">
              <a:solidFill>
                <a:srgbClr val="0E244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l">
              <a:lnSpc>
                <a:spcPct val="120000"/>
              </a:lnSpc>
              <a:spcBef>
                <a:spcPts val="200"/>
              </a:spcBef>
              <a:spcAft>
                <a:spcPts val="600"/>
              </a:spcAft>
            </a:pPr>
            <a:r>
              <a:rPr sz="118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应用审批、上下架、用户角色与状态、使用量分析等管理能力下沉，谁的业务谁做主、谁的数据谁负责。</a:t>
            </a:r>
            <a:endParaRPr sz="118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973568" y="1810512"/>
            <a:ext cx="3657600" cy="4224528"/>
          </a:xfrm>
          <a:prstGeom prst="roundRect">
            <a:avLst>
              <a:gd name="adj" fmla="val 4000"/>
            </a:avLst>
          </a:prstGeom>
          <a:solidFill>
            <a:srgbClr val="0E2447"/>
          </a:solidFill>
          <a:ln>
            <a:noFill/>
          </a:ln>
          <a:effectLst>
            <a:outerShdw blurRad="90000" dist="38100" dir="5400000" rotWithShape="0">
              <a:srgbClr val="0E2447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8275320" y="2148840"/>
            <a:ext cx="3108960" cy="82296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70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经信委的角色</a:t>
            </a:r>
            <a:endParaRPr sz="170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321040" y="2880360"/>
            <a:ext cx="868680" cy="54864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8275320" y="3154680"/>
            <a:ext cx="3154680" cy="27432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45000"/>
              </a:lnSpc>
              <a:spcBef>
                <a:spcPts val="0"/>
              </a:spcBef>
              <a:spcAft>
                <a:spcPts val="600"/>
              </a:spcAft>
            </a:pPr>
            <a:r>
              <a:rPr sz="1300" b="0">
                <a:solidFill>
                  <a:srgbClr val="D5DFE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不背“统建统管”的重资产包袱，而是：</a:t>
            </a:r>
            <a:endParaRPr sz="1300" b="0">
              <a:solidFill>
                <a:srgbClr val="D5DFE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l"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</a:pPr>
            <a:r>
              <a:rPr sz="1400" b="1">
                <a:solidFill>
                  <a:srgbClr val="E3C98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· 标准制定者</a:t>
            </a:r>
            <a:endParaRPr sz="1400" b="1">
              <a:solidFill>
                <a:srgbClr val="E3C98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400" b="1">
                <a:solidFill>
                  <a:srgbClr val="E3C98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· 技术支撑方</a:t>
            </a:r>
            <a:endParaRPr sz="1400" b="1">
              <a:solidFill>
                <a:srgbClr val="E3C98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sz="1400" b="1">
                <a:solidFill>
                  <a:srgbClr val="E3C98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· 推广牵头人</a:t>
            </a:r>
            <a:endParaRPr sz="1400" b="1">
              <a:solidFill>
                <a:srgbClr val="E3C98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  <a:p>
            <a:pPr algn="l">
              <a:lnSpc>
                <a:spcPct val="140000"/>
              </a:lnSpc>
              <a:spcBef>
                <a:spcPts val="1200"/>
              </a:spcBef>
              <a:spcAft>
                <a:spcPts val="600"/>
              </a:spcAft>
            </a:pPr>
            <a:r>
              <a:rPr sz="1250" b="0">
                <a:solidFill>
                  <a:srgbClr val="CBD6E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让各委办局按需落地、各管一摊，推广阻力更小、责任边界更清晰。</a:t>
            </a:r>
            <a:endParaRPr sz="1250" b="0">
              <a:solidFill>
                <a:srgbClr val="CBD6E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881360" y="6400800"/>
            <a:ext cx="109728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100" b="0">
                <a:solidFill>
                  <a:srgbClr val="9AA6B6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08</a:t>
            </a:r>
            <a:endParaRPr sz="1100" b="0">
              <a:solidFill>
                <a:srgbClr val="9AA6B6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3F6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46304" cy="1371600"/>
          </a:xfrm>
          <a:prstGeom prst="rect">
            <a:avLst/>
          </a:prstGeom>
          <a:solidFill>
            <a:srgbClr val="C9A2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566928" y="384048"/>
            <a:ext cx="1280160" cy="9144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4400" b="1">
                <a:solidFill>
                  <a:srgbClr val="0E244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03</a:t>
            </a:r>
            <a:endParaRPr sz="4400" b="1">
              <a:solidFill>
                <a:srgbClr val="0E244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4480" y="420624"/>
            <a:ext cx="9875520" cy="91440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2700" b="1">
                <a:solidFill>
                  <a:srgbClr val="0E2447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对经信委的战略价值</a:t>
            </a:r>
            <a:endParaRPr sz="2700" b="1">
              <a:solidFill>
                <a:srgbClr val="0E2447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2768" y="1078992"/>
            <a:ext cx="9875520" cy="41148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350" b="0">
                <a:solidFill>
                  <a:srgbClr val="5A667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推广本平台，带来五个维度的实质改变</a:t>
            </a:r>
            <a:endParaRPr sz="1350" b="0">
              <a:solidFill>
                <a:srgbClr val="5A667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2768" y="1481328"/>
            <a:ext cx="9966960" cy="20116"/>
          </a:xfrm>
          <a:prstGeom prst="rect">
            <a:avLst/>
          </a:prstGeom>
          <a:solidFill>
            <a:srgbClr val="D8E0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66928" y="1783080"/>
            <a:ext cx="11064240" cy="82296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>
            <a:noFill/>
          </a:ln>
          <a:effectLst>
            <a:outerShdw blurRad="90000" dist="38100" dir="5400000" rotWithShape="0">
              <a:srgbClr val="0E2447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Round Same Side Corner Rectangle 8"/>
          <p:cNvSpPr/>
          <p:nvPr/>
        </p:nvSpPr>
        <p:spPr>
          <a:xfrm>
            <a:off x="566928" y="1783080"/>
            <a:ext cx="2468880" cy="822960"/>
          </a:xfrm>
          <a:prstGeom prst="round2SameRect">
            <a:avLst/>
          </a:prstGeom>
          <a:solidFill>
            <a:srgbClr val="0E24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TextBox 9"/>
          <p:cNvSpPr txBox="1"/>
          <p:nvPr/>
        </p:nvSpPr>
        <p:spPr>
          <a:xfrm>
            <a:off x="868680" y="1783080"/>
            <a:ext cx="548640" cy="8229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800" b="0">
                <a:solidFill>
                  <a:srgbClr val="E3C98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🎯</a:t>
            </a:r>
            <a:endParaRPr sz="1800" b="0">
              <a:solidFill>
                <a:srgbClr val="E3C98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7320" y="1783080"/>
            <a:ext cx="1600200" cy="8229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60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角色定位</a:t>
            </a:r>
            <a:endParaRPr sz="160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1840" y="1783080"/>
            <a:ext cx="8138160" cy="8229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350" b="0">
                <a:solidFill>
                  <a:srgbClr val="1B263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从“系统运维保障”升级为全局 AI 能力的标准制定者与推广牵头人</a:t>
            </a:r>
            <a:endParaRPr sz="1350" b="0">
              <a:solidFill>
                <a:srgbClr val="1B263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66928" y="2697480"/>
            <a:ext cx="11064240" cy="82296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>
            <a:noFill/>
          </a:ln>
          <a:effectLst>
            <a:outerShdw blurRad="90000" dist="38100" dir="5400000" rotWithShape="0">
              <a:srgbClr val="0E2447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 Same Side Corner Rectangle 13"/>
          <p:cNvSpPr/>
          <p:nvPr/>
        </p:nvSpPr>
        <p:spPr>
          <a:xfrm>
            <a:off x="566928" y="2697480"/>
            <a:ext cx="2468880" cy="822960"/>
          </a:xfrm>
          <a:prstGeom prst="round2SameRect">
            <a:avLst/>
          </a:prstGeom>
          <a:solidFill>
            <a:srgbClr val="0E24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68680" y="2697480"/>
            <a:ext cx="548640" cy="8229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800" b="0">
                <a:solidFill>
                  <a:srgbClr val="E3C98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🛡</a:t>
            </a:r>
            <a:endParaRPr sz="1800" b="0">
              <a:solidFill>
                <a:srgbClr val="E3C98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17320" y="2697480"/>
            <a:ext cx="1600200" cy="8229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60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数据主权</a:t>
            </a:r>
            <a:endParaRPr sz="160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91840" y="2697480"/>
            <a:ext cx="8138160" cy="8229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350" b="0">
                <a:solidFill>
                  <a:srgbClr val="1B263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数据与知识沉淀在本单位独立部署实例内，归本单位所有，不再外流</a:t>
            </a:r>
            <a:endParaRPr sz="1350" b="0">
              <a:solidFill>
                <a:srgbClr val="1B263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6928" y="3611880"/>
            <a:ext cx="11064240" cy="82296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>
            <a:noFill/>
          </a:ln>
          <a:effectLst>
            <a:outerShdw blurRad="90000" dist="38100" dir="5400000" rotWithShape="0">
              <a:srgbClr val="0E2447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ound Same Side Corner Rectangle 18"/>
          <p:cNvSpPr/>
          <p:nvPr/>
        </p:nvSpPr>
        <p:spPr>
          <a:xfrm>
            <a:off x="566928" y="3611880"/>
            <a:ext cx="2468880" cy="822960"/>
          </a:xfrm>
          <a:prstGeom prst="round2SameRect">
            <a:avLst/>
          </a:prstGeom>
          <a:solidFill>
            <a:srgbClr val="0E24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868680" y="3611880"/>
            <a:ext cx="548640" cy="8229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800" b="0">
                <a:solidFill>
                  <a:srgbClr val="E3C98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💰</a:t>
            </a:r>
            <a:endParaRPr sz="1800" b="0">
              <a:solidFill>
                <a:srgbClr val="E3C98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17320" y="3611880"/>
            <a:ext cx="1600200" cy="8229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60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投资效率</a:t>
            </a:r>
            <a:endParaRPr sz="160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91840" y="3611880"/>
            <a:ext cx="8138160" cy="8229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350" b="0">
                <a:solidFill>
                  <a:srgbClr val="1B263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统一规范、按需部署，避免各局自行找厂商、重复试错</a:t>
            </a:r>
            <a:endParaRPr sz="1350" b="0">
              <a:solidFill>
                <a:srgbClr val="1B263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66928" y="4526280"/>
            <a:ext cx="11064240" cy="82296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>
            <a:noFill/>
          </a:ln>
          <a:effectLst>
            <a:outerShdw blurRad="90000" dist="38100" dir="5400000" rotWithShape="0">
              <a:srgbClr val="0E2447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Round Same Side Corner Rectangle 23"/>
          <p:cNvSpPr/>
          <p:nvPr/>
        </p:nvSpPr>
        <p:spPr>
          <a:xfrm>
            <a:off x="566928" y="4526280"/>
            <a:ext cx="2468880" cy="822960"/>
          </a:xfrm>
          <a:prstGeom prst="round2SameRect">
            <a:avLst/>
          </a:prstGeom>
          <a:solidFill>
            <a:srgbClr val="0E24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68680" y="4526280"/>
            <a:ext cx="548640" cy="8229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800" b="0">
                <a:solidFill>
                  <a:srgbClr val="E3C98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🔐</a:t>
            </a:r>
            <a:endParaRPr sz="1800" b="0">
              <a:solidFill>
                <a:srgbClr val="E3C98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17320" y="4526280"/>
            <a:ext cx="1600200" cy="8229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60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安全责任</a:t>
            </a:r>
            <a:endParaRPr sz="160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91840" y="4526280"/>
            <a:ext cx="8138160" cy="8229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350" b="0">
                <a:solidFill>
                  <a:srgbClr val="1B263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安全 / 审计 / 权限有统一标准，各单位据此自主治理，边界清晰</a:t>
            </a:r>
            <a:endParaRPr sz="1350" b="0">
              <a:solidFill>
                <a:srgbClr val="1B263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66928" y="5440680"/>
            <a:ext cx="11064240" cy="822960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>
            <a:noFill/>
          </a:ln>
          <a:effectLst>
            <a:outerShdw blurRad="90000" dist="38100" dir="5400000" rotWithShape="0">
              <a:srgbClr val="0E2447">
                <a:alpha val="2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Round Same Side Corner Rectangle 28"/>
          <p:cNvSpPr/>
          <p:nvPr/>
        </p:nvSpPr>
        <p:spPr>
          <a:xfrm>
            <a:off x="566928" y="5440680"/>
            <a:ext cx="2468880" cy="822960"/>
          </a:xfrm>
          <a:prstGeom prst="round2SameRect">
            <a:avLst/>
          </a:prstGeom>
          <a:solidFill>
            <a:srgbClr val="0E24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0" name="TextBox 29"/>
          <p:cNvSpPr txBox="1"/>
          <p:nvPr/>
        </p:nvSpPr>
        <p:spPr>
          <a:xfrm>
            <a:off x="868680" y="5440680"/>
            <a:ext cx="548640" cy="8229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800" b="0">
                <a:solidFill>
                  <a:srgbClr val="E3C98A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📊</a:t>
            </a:r>
            <a:endParaRPr sz="1800" b="0">
              <a:solidFill>
                <a:srgbClr val="E3C98A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17320" y="5440680"/>
            <a:ext cx="1600200" cy="8229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600" b="1">
                <a:solidFill>
                  <a:srgbClr val="FFFFFF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政绩显示度</a:t>
            </a:r>
            <a:endParaRPr sz="1600" b="1">
              <a:solidFill>
                <a:srgbClr val="FFFFFF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91840" y="5440680"/>
            <a:ext cx="8138160" cy="82296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350" b="0">
                <a:solidFill>
                  <a:srgbClr val="1B2638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公文提速、研判增效等成果可量化、可汇报、可复制推广</a:t>
            </a:r>
            <a:endParaRPr sz="1350" b="0">
              <a:solidFill>
                <a:srgbClr val="1B2638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881360" y="6400800"/>
            <a:ext cx="1097280" cy="32004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r"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</a:pPr>
            <a:r>
              <a:rPr sz="1100" b="0">
                <a:solidFill>
                  <a:srgbClr val="9AA6B6"/>
                </a:solidFill>
                <a:latin typeface="PingFang SC" panose="020B0400000000000000" charset="-122"/>
                <a:ea typeface="PingFang SC" panose="020B0400000000000000" charset="-122"/>
                <a:cs typeface="PingFang SC" panose="020B0400000000000000" charset="-122"/>
              </a:rPr>
              <a:t>09</a:t>
            </a:r>
            <a:endParaRPr sz="1100" b="0">
              <a:solidFill>
                <a:srgbClr val="9AA6B6"/>
              </a:solidFill>
              <a:latin typeface="PingFang SC" panose="020B0400000000000000" charset="-122"/>
              <a:ea typeface="PingFang SC" panose="020B0400000000000000" charset="-122"/>
              <a:cs typeface="PingFang SC" panose="020B0400000000000000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2779</Words>
  <Application>WPS 文字</Application>
  <PresentationFormat>On-screen Show (4:3)</PresentationFormat>
  <Paragraphs>341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Arial</vt:lpstr>
      <vt:lpstr>PingFang SC</vt:lpstr>
      <vt:lpstr>Calibri</vt:lpstr>
      <vt:lpstr>Helvetica Neue</vt:lpstr>
      <vt:lpstr>微软雅黑</vt:lpstr>
      <vt:lpstr>汉仪旗黑</vt:lpstr>
      <vt:lpstr>宋体</vt:lpstr>
      <vt:lpstr>Arial Unicode MS</vt:lpstr>
      <vt:lpstr>汉仪书宋二KW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generated using python-pptx</dc:description>
  <cp:lastModifiedBy>王立刚</cp:lastModifiedBy>
  <cp:revision>3</cp:revision>
  <dcterms:created xsi:type="dcterms:W3CDTF">2026-06-15T14:37:01Z</dcterms:created>
  <dcterms:modified xsi:type="dcterms:W3CDTF">2026-06-15T14:37:01Z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C06F3C4793EFA6F5E80D306A4CD0BF8E_42</vt:lpwstr>
  </property>
  <property fmtid="{D5CDD505-2E9C-101B-9397-08002B2CF9AE}" pid="3" name="KSOProductBuildVer">
    <vt:lpwstr>2052-12.1.25895.25895</vt:lpwstr>
  </property>
</Properties>
</file>