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3" name="Shape 1"/>
          <p:cNvSpPr/>
          <p:nvPr/>
        </p:nvSpPr>
        <p:spPr>
          <a:xfrm>
            <a:off x="320040" y="0"/>
            <a:ext cx="73152" cy="68580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5394960"/>
            <a:ext cx="12188952" cy="18288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82880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914400" y="26060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智能学习中心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914400" y="36576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以能力为核心 · 贯穿医学人才培养全链路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5394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EBF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面向高校管理者与广电合作伙伴 · 汇报材料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58521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100" kern="0" dirty="0">
                <a:solidFill>
                  <a:srgbClr val="8F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基础医学 → 临床医学 → 见习实习 → 住院医师培养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对练训练（二）：把诊室搬进系统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5303520" cy="4663440"/>
          </a:xfrm>
          <a:prstGeom prst="roundRect">
            <a:avLst>
              <a:gd name="adj" fmla="val 19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69164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模拟问诊对话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219456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学生：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554480" y="219456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您哪里不舒服？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822960" y="274320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模拟患者：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554480" y="27432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胸口闷，活动后加重，有三四天了。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22960" y="329184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学生：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554480" y="32918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有没有放射痛？伴随出汗吗？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22960" y="384048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模拟患者：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554480" y="38404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偶尔往左肩串，出汗不明显。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22960" y="43891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学生：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554480" y="438912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既往有高血压、糖尿病吗？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22960" y="493776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模拟患者：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554480" y="493776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高血压五年，没规律吃药。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31520" y="55778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最多50轮对话 · 携带最近10轮历史保持连贯 · 角色扮演保持情景一致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126480" y="1554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三维评估，量化临床能力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6126480" y="2011680"/>
            <a:ext cx="54864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2011680"/>
            <a:ext cx="91440" cy="123444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4" name="Text 22"/>
          <p:cNvSpPr/>
          <p:nvPr/>
        </p:nvSpPr>
        <p:spPr>
          <a:xfrm>
            <a:off x="6355080" y="217627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问诊完整性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355080" y="256032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主诉、现病史、既往史、</a:t>
            </a:r>
            <a:endParaRPr lang="en-US" sz="1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个人史是否覆盖到位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26480" y="3383280"/>
            <a:ext cx="54864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26480" y="3383280"/>
            <a:ext cx="91440" cy="123444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8" name="Text 26"/>
          <p:cNvSpPr/>
          <p:nvPr/>
        </p:nvSpPr>
        <p:spPr>
          <a:xfrm>
            <a:off x="6355080" y="354787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临床推理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355080" y="393192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鉴别诊断思路是否清晰，</a:t>
            </a:r>
            <a:endParaRPr lang="en-US" sz="1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假设是否合理推进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126480" y="4754880"/>
            <a:ext cx="54864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126480" y="4754880"/>
            <a:ext cx="91440" cy="123444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2" name="Text 30"/>
          <p:cNvSpPr/>
          <p:nvPr/>
        </p:nvSpPr>
        <p:spPr>
          <a:xfrm>
            <a:off x="6355080" y="4919472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医患沟通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355080" y="530352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提问方式、同理心、</a:t>
            </a:r>
            <a:endParaRPr lang="en-US" sz="1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信息传达是否有效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能力画像：六维量化，看见自己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1554480" y="2194560"/>
            <a:ext cx="3291840" cy="3291840"/>
          </a:xfrm>
          <a:prstGeom prst="hexagon">
            <a:avLst/>
          </a:prstGeom>
          <a:solidFill>
            <a:srgbClr val="F4F6F8"/>
          </a:solidFill>
          <a:ln w="19050">
            <a:solidFill>
              <a:srgbClr val="2A7B7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194560" y="2834640"/>
            <a:ext cx="2011680" cy="2011680"/>
          </a:xfrm>
          <a:prstGeom prst="hexagon">
            <a:avLst/>
          </a:prstGeom>
          <a:solidFill>
            <a:srgbClr val="2A7B7B">
              <a:alpha val="25000"/>
            </a:srgbClr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377440" y="21945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知识掌握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657600" y="292608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临床技能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657600" y="438912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科研能力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2377440" y="512064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人文素养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097280" y="438912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协同素养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097280" y="292608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职业倾向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48640" y="566928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六维能力雷达（示意）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0" y="155448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画像的四个特性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400800" y="201168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212140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每维0-100分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583680" y="245059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六维度量化评分，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分布一目了然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0" y="306324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0" y="317296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数据可溯源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583680" y="350215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每项结论可追溯到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具体学习成果或对练记录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00800" y="411480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0" y="422452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动态更新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83680" y="455371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能力图谱数据更新后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自动重算，无需手动维护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400800" y="516636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83680" y="5276088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成长趋势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583680" y="5605272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能力维度时间序列，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可视化成长曲线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职业规划：目标导向，动态闭环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1645920"/>
            <a:ext cx="2560320" cy="1188720"/>
          </a:xfrm>
          <a:prstGeom prst="roundRect">
            <a:avLst>
              <a:gd name="adj" fmla="val 6154"/>
            </a:avLst>
          </a:prstGeom>
          <a:solidFill>
            <a:srgbClr val="2A7B7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设定职业目标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选择或自定义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目标岗位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00400" y="164592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29000" y="1645920"/>
            <a:ext cx="2560320" cy="1188720"/>
          </a:xfrm>
          <a:prstGeom prst="roundRect">
            <a:avLst>
              <a:gd name="adj" fmla="val 6154"/>
            </a:avLst>
          </a:prstGeom>
          <a:solidFill>
            <a:srgbClr val="2A7B7B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匹配胜任力模型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66160" y="21488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参照权威医学框架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四大胜任力域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989320" y="164592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217920" y="1645920"/>
            <a:ext cx="2560320" cy="1188720"/>
          </a:xfrm>
          <a:prstGeom prst="roundRect">
            <a:avLst>
              <a:gd name="adj" fmla="val 6154"/>
            </a:avLst>
          </a:prstGeom>
          <a:solidFill>
            <a:srgbClr val="2A7B7B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能力差距分析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55080" y="21488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逐项对照当前水平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与岗位要求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778240" y="1645920"/>
            <a:ext cx="228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006840" y="1645920"/>
            <a:ext cx="2560320" cy="1188720"/>
          </a:xfrm>
          <a:prstGeom prst="roundRect">
            <a:avLst>
              <a:gd name="adj" fmla="val 6154"/>
            </a:avLst>
          </a:prstGeom>
          <a:solidFill>
            <a:srgbClr val="2A7B7B"/>
          </a:solidFill>
          <a:ln/>
        </p:spPr>
      </p:sp>
      <p:sp>
        <p:nvSpPr>
          <p:cNvPr id="19" name="Text 17"/>
          <p:cNvSpPr/>
          <p:nvPr/>
        </p:nvSpPr>
        <p:spPr>
          <a:xfrm>
            <a:off x="9006840" y="17373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生成发展规划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144000" y="21488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每个差距项提供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行动与目标水平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40080" y="3108960"/>
            <a:ext cx="10881360" cy="640080"/>
          </a:xfrm>
          <a:prstGeom prst="roundRect">
            <a:avLst>
              <a:gd name="adj" fmla="val 11429"/>
            </a:avLst>
          </a:prstGeom>
          <a:solidFill>
            <a:srgbClr val="EDF1F4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182112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动态闭环：能力提升后 → 画像自动更新 → 差距重算 → 发展规划自动调整，无需学生手动维护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48640" y="4023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岗位胜任力模型 · 参照权威医学框架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48640" y="44805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617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科学与学术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85800" y="502920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基础医学知识、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循证医学能力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337560" y="44805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37560" y="4617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临床能力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474720" y="502920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病史采集、临床推理、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操作技能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126480" y="44805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26480" y="4617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健康与社会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263640" y="502920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公共卫生、预防医学、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社会因素认知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915400" y="44805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15400" y="4617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职业素养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9052560" y="502920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伦理、沟通、</a:t>
            </a:r>
            <a:endParaRPr lang="en-US" sz="11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团队协作、自我提升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48640" y="603504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资源推荐：为每个差距项推荐对应的学习资源或对练任务，直接可执行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科研辅助：多源检索，证据分级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210312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591056"/>
            <a:ext cx="210312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自然语言描述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2651760" y="1554480"/>
            <a:ext cx="182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C5F8A"/>
                </a:solidFill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834640" y="1554480"/>
            <a:ext cx="210312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0" name="Text 8"/>
          <p:cNvSpPr/>
          <p:nvPr/>
        </p:nvSpPr>
        <p:spPr>
          <a:xfrm>
            <a:off x="2834640" y="1591056"/>
            <a:ext cx="210312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PICO/MeSH检索式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937760" y="1554480"/>
            <a:ext cx="182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C5F8A"/>
                </a:solidFill>
              </a:rPr>
              <a:t>→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120640" y="1554480"/>
            <a:ext cx="210312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3" name="Text 11"/>
          <p:cNvSpPr/>
          <p:nvPr/>
        </p:nvSpPr>
        <p:spPr>
          <a:xfrm>
            <a:off x="5120640" y="1591056"/>
            <a:ext cx="210312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多源检索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223760" y="1554480"/>
            <a:ext cx="182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C5F8A"/>
                </a:solidFill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406640" y="1554480"/>
            <a:ext cx="210312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6" name="Text 14"/>
          <p:cNvSpPr/>
          <p:nvPr/>
        </p:nvSpPr>
        <p:spPr>
          <a:xfrm>
            <a:off x="7406640" y="1591056"/>
            <a:ext cx="210312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证据分级总结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9509760" y="1554480"/>
            <a:ext cx="182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C5F8A"/>
                </a:solidFill>
              </a:rPr>
              <a:t>→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9692640" y="1554480"/>
            <a:ext cx="210312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9" name="Text 17"/>
          <p:cNvSpPr/>
          <p:nvPr/>
        </p:nvSpPr>
        <p:spPr>
          <a:xfrm>
            <a:off x="9692640" y="1591056"/>
            <a:ext cx="210312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引用导出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4864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接入的医学数据源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48640" y="288036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28986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PubMed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423160" y="288036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423160" y="28986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CNKI 中国知网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297680" y="288036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97680" y="28986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万方数据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48640" y="347472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349300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UpToDate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2423160" y="347472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423160" y="349300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Cochrane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217920" y="246888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82512" y="2670048"/>
            <a:ext cx="54864" cy="10149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3" name="Text 31"/>
          <p:cNvSpPr/>
          <p:nvPr/>
        </p:nvSpPr>
        <p:spPr>
          <a:xfrm>
            <a:off x="6547104" y="2633472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证据分级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547104" y="303580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对纳入总结的每条资料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标注证据强度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8961120" y="246888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125712" y="2670048"/>
            <a:ext cx="54864" cy="10149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7" name="Text 35"/>
          <p:cNvSpPr/>
          <p:nvPr/>
        </p:nvSpPr>
        <p:spPr>
          <a:xfrm>
            <a:off x="9290304" y="2633472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带引用总结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9290304" y="303580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生成带引用的结论，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每条可追溯来源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6217920" y="402336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82512" y="4224528"/>
            <a:ext cx="54864" cy="10149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41" name="Text 39"/>
          <p:cNvSpPr/>
          <p:nvPr/>
        </p:nvSpPr>
        <p:spPr>
          <a:xfrm>
            <a:off x="6547104" y="4187952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引用管理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547104" y="459028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Vancouver / GB-T 7714 格式，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导出 EndNote / NoteExpress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8961120" y="4023360"/>
            <a:ext cx="26060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125712" y="4224528"/>
            <a:ext cx="54864" cy="10149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45" name="Text 43"/>
          <p:cNvSpPr/>
          <p:nvPr/>
        </p:nvSpPr>
        <p:spPr>
          <a:xfrm>
            <a:off x="9290304" y="4187952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版权安全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9290304" y="4590288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仅提供摘要与链接，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不存储或分发受版权全文</a:t>
            </a:r>
            <a:endParaRPr lang="en-US" sz="1150" dirty="0"/>
          </a:p>
        </p:txBody>
      </p:sp>
      <p:sp>
        <p:nvSpPr>
          <p:cNvPr id="47" name="Shape 45"/>
          <p:cNvSpPr/>
          <p:nvPr/>
        </p:nvSpPr>
        <p:spPr>
          <a:xfrm>
            <a:off x="548640" y="5760720"/>
            <a:ext cx="11064240" cy="640080"/>
          </a:xfrm>
          <a:prstGeom prst="roundRect">
            <a:avLst>
              <a:gd name="adj" fmla="val 11429"/>
            </a:avLst>
          </a:prstGeom>
          <a:solidFill>
            <a:srgbClr val="2A7B7B"/>
          </a:solidFill>
          <a:ln/>
        </p:spPr>
      </p:sp>
      <p:sp>
        <p:nvSpPr>
          <p:cNvPr id="48" name="Text 46"/>
          <p:cNvSpPr/>
          <p:nvPr/>
        </p:nvSpPr>
        <p:spPr>
          <a:xfrm>
            <a:off x="731520" y="580644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价值：把文献检索从"大海捞针"变成"精准取证"，支撑课题研究与论文写作，同时培养循证思维</a:t>
            </a:r>
            <a:endParaRPr lang="en-US" sz="1250" dirty="0"/>
          </a:p>
        </p:txBody>
      </p:sp>
      <p:sp>
        <p:nvSpPr>
          <p:cNvPr id="49" name="Text 47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协同素养：负责任地使用工具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463040"/>
            <a:ext cx="11064240" cy="822960"/>
          </a:xfrm>
          <a:prstGeom prst="roundRect">
            <a:avLst>
              <a:gd name="adj" fmla="val 8889"/>
            </a:avLst>
          </a:prstGeom>
          <a:solidFill>
            <a:srgbClr val="EDF1F4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55448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在医学领域，能否负责任地使用智能工具本身就是一种核心能力。系统从四个维度系统培养，并把结果计入能力画像与岗位胜任力对照。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560320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560320"/>
            <a:ext cx="2560320" cy="5029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62432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提问能力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31520" y="320040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能否向工具提出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精准、有效的问题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37560" y="2560320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7560" y="2560320"/>
            <a:ext cx="2560320" cy="5029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4" name="Text 12"/>
          <p:cNvSpPr/>
          <p:nvPr/>
        </p:nvSpPr>
        <p:spPr>
          <a:xfrm>
            <a:off x="3337560" y="262432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批判性验证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520440" y="320040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能否对工具输出进行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来源核验与批判性思考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26480" y="2560320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26480" y="2560320"/>
            <a:ext cx="2560320" cy="5029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8" name="Text 16"/>
          <p:cNvSpPr/>
          <p:nvPr/>
        </p:nvSpPr>
        <p:spPr>
          <a:xfrm>
            <a:off x="6126480" y="262432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责任边界意识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09360" y="320040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是否清楚工具辅助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与人工决策的边界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915400" y="2560320"/>
            <a:ext cx="2560320" cy="1828800"/>
          </a:xfrm>
          <a:prstGeom prst="roundRect">
            <a:avLst>
              <a:gd name="adj" fmla="val 5000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915400" y="2560320"/>
            <a:ext cx="2560320" cy="5029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2" name="Text 20"/>
          <p:cNvSpPr/>
          <p:nvPr/>
        </p:nvSpPr>
        <p:spPr>
          <a:xfrm>
            <a:off x="8915400" y="262432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协同工作流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098280" y="3200400"/>
            <a:ext cx="2194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能否有效组织</a:t>
            </a:r>
            <a:endParaRPr lang="en-US" sz="12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人机协作流程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31520" y="466344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05840" y="4663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每个维度都有真实任务载体的训练任务，不是空讲理论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31520" y="512064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005840" y="5120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直接采用未核验输出时，系统会要求来源核验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31520" y="557784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05840" y="55778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评估结果计入能力画像与岗位胜任力对照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31520" y="603504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005840" y="60350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支持导师对协同质量进行点评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07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补充模块：覆盖更多学习场景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1783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轮转见习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2286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记录临床轮转经历，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按科室归档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37560" y="1554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2044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2" name="Text 10"/>
          <p:cNvSpPr/>
          <p:nvPr/>
        </p:nvSpPr>
        <p:spPr>
          <a:xfrm>
            <a:off x="3703320" y="1783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技能视频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703320" y="2286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搜索与学习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临床操作技能视频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26480" y="1554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1783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执业医师备考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92240" y="2286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出题+间隔重复+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模拟考试+个性化推荐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915400" y="1554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09828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0" name="Text 18"/>
          <p:cNvSpPr/>
          <p:nvPr/>
        </p:nvSpPr>
        <p:spPr>
          <a:xfrm>
            <a:off x="9281160" y="1783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学术交流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281160" y="2286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记录学术交流与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会议参与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3840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4069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4" name="Text 22"/>
          <p:cNvSpPr/>
          <p:nvPr/>
        </p:nvSpPr>
        <p:spPr>
          <a:xfrm>
            <a:off x="914400" y="4069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医学知识问答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14400" y="4572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流式多轮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医学知识对话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3337560" y="3840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520440" y="4069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8" name="Text 26"/>
          <p:cNvSpPr/>
          <p:nvPr/>
        </p:nvSpPr>
        <p:spPr>
          <a:xfrm>
            <a:off x="3703320" y="4069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病例推演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703320" y="4572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逐步推演临床病例，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保持全程上下文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126480" y="3840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309360" y="4069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2" name="Text 30"/>
          <p:cNvSpPr/>
          <p:nvPr/>
        </p:nvSpPr>
        <p:spPr>
          <a:xfrm>
            <a:off x="6492240" y="4069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用药安全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492240" y="4572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用药安全性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检查与学习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8915400" y="3840480"/>
            <a:ext cx="260604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098280" y="4069080"/>
            <a:ext cx="73152" cy="16002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36" name="Text 34"/>
          <p:cNvSpPr/>
          <p:nvPr/>
        </p:nvSpPr>
        <p:spPr>
          <a:xfrm>
            <a:off x="9281160" y="4069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持续扩展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9281160" y="4572000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技能库可持续扩展，</a:t>
            </a:r>
            <a:endParaRPr lang="en-US" sz="11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按需新增能力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一个学生的日常：闭环成长的一天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1600200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18488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15544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登录学习空间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206240" y="155448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记录今日临床见习成果，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系统自动归档+能力标签映射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32104" y="2011680"/>
            <a:ext cx="27432" cy="246888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11" name="Shape 9"/>
          <p:cNvSpPr/>
          <p:nvPr/>
        </p:nvSpPr>
        <p:spPr>
          <a:xfrm>
            <a:off x="640080" y="2258568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276856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80160" y="221284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收到过程性评价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206240" y="2212848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30秒内获得反馈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与发展建议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32104" y="2670048"/>
            <a:ext cx="27432" cy="246888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16" name="Shape 14"/>
          <p:cNvSpPr/>
          <p:nvPr/>
        </p:nvSpPr>
        <p:spPr>
          <a:xfrm>
            <a:off x="640080" y="2916936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2935224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80160" y="287121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课程对练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206240" y="2871216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系统出题（已过导师审核）→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模拟答题 → 查看诊断报告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32104" y="3328416"/>
            <a:ext cx="27432" cy="246888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21" name="Shape 19"/>
          <p:cNvSpPr/>
          <p:nvPr/>
        </p:nvSpPr>
        <p:spPr>
          <a:xfrm>
            <a:off x="640080" y="3575304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3593592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80160" y="352958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临床对话对练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206240" y="3529584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模拟问诊 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获得三维评估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32104" y="3986784"/>
            <a:ext cx="27432" cy="246888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26" name="Shape 24"/>
          <p:cNvSpPr/>
          <p:nvPr/>
        </p:nvSpPr>
        <p:spPr>
          <a:xfrm>
            <a:off x="640080" y="4233672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4251960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280160" y="418795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查看能力画像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206240" y="4187952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六维度分数 +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成长趋势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32104" y="4645152"/>
            <a:ext cx="27432" cy="246888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31" name="Shape 29"/>
          <p:cNvSpPr/>
          <p:nvPr/>
        </p:nvSpPr>
        <p:spPr>
          <a:xfrm>
            <a:off x="640080" y="4892040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" y="4910328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280160" y="48463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职业规划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4206240" y="48463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查看差距分析 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按推荐资源学习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832104" y="5303520"/>
            <a:ext cx="27432" cy="246888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36" name="Shape 34"/>
          <p:cNvSpPr/>
          <p:nvPr/>
        </p:nvSpPr>
        <p:spPr>
          <a:xfrm>
            <a:off x="640080" y="5550408"/>
            <a:ext cx="411480" cy="41148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37" name="Text 35"/>
          <p:cNvSpPr/>
          <p:nvPr/>
        </p:nvSpPr>
        <p:spPr>
          <a:xfrm>
            <a:off x="640080" y="5568696"/>
            <a:ext cx="4114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1280160" y="550468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闭环更新</a:t>
            </a:r>
            <a:endParaRPr lang="en-US" sz="1350" dirty="0"/>
          </a:p>
        </p:txBody>
      </p:sp>
      <p:sp>
        <p:nvSpPr>
          <p:cNvPr id="39" name="Text 37"/>
          <p:cNvSpPr/>
          <p:nvPr/>
        </p:nvSpPr>
        <p:spPr>
          <a:xfrm>
            <a:off x="4206240" y="5504688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能力提升后 → 画像自动更新 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发展规划动态调整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2A7B7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spc="400" kern="0" dirty="0">
                <a:solidFill>
                  <a:srgbClr val="BFE3E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04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14400" y="26517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学校价值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36576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人才培养的数据底座 · 导师+管理+贯通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04 · 学校价值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三个层面，支撑培养决策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3566160" cy="4663440"/>
          </a:xfrm>
          <a:prstGeom prst="roundRect">
            <a:avLst>
              <a:gd name="adj" fmla="val 2564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554480"/>
            <a:ext cx="3566160" cy="9144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6642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导师端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" y="21031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教学把关与精准指导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2697480"/>
            <a:ext cx="31089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题目审核：系统生成→导师把关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成果点评：促进学生反思改进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带教画像：脱敏查看学生能力分布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297680" y="1554480"/>
            <a:ext cx="3566160" cy="4663440"/>
          </a:xfrm>
          <a:prstGeom prst="roundRect">
            <a:avLst>
              <a:gd name="adj" fmla="val 2564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97680" y="1554480"/>
            <a:ext cx="3566160" cy="9144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3" name="Text 11"/>
          <p:cNvSpPr/>
          <p:nvPr/>
        </p:nvSpPr>
        <p:spPr>
          <a:xfrm>
            <a:off x="4297680" y="16642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管理端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297680" y="21031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治理与合规并重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0" y="2697480"/>
            <a:ext cx="31089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技能治理：定义、配置、启用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权限管理：按角色分级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审计日志：配置变更可追溯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合规监控：越权拒绝可查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046720" y="1554480"/>
            <a:ext cx="3566160" cy="4663440"/>
          </a:xfrm>
          <a:prstGeom prst="roundRect">
            <a:avLst>
              <a:gd name="adj" fmla="val 2564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46720" y="1554480"/>
            <a:ext cx="3566160" cy="9144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0" y="1664208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数据底座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046720" y="210312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能力图谱贯通，打破孤岛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21040" y="2697480"/>
            <a:ext cx="31089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统一能力标签连接所有模块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画像基于全量行为数据</a:t>
            </a:r>
            <a:endParaRPr lang="en-US" sz="1250" dirty="0"/>
          </a:p>
          <a:p>
            <a:pPr marL="342900" indent="-342900">
              <a:lnSpc>
                <a:spcPct val="140000"/>
              </a:lnSpc>
              <a:buSzPct val="100000"/>
              <a:buChar char="•"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培养质量可量化、可追溯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04 · 学校价值 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导师端：让带教有据可依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554480"/>
            <a:ext cx="91440" cy="14173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6916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题目审核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2148840"/>
            <a:ext cx="6217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系统生成的题目经导师通过后才可使用，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退回需注明原因。保障教学内容准确性与权威性。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315200" y="1874520"/>
            <a:ext cx="41148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52360" y="19202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系统出题 → 导师审核 → 通过/退回（附原因）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15468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3154680"/>
            <a:ext cx="91440" cy="14173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2918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成果点评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749040"/>
            <a:ext cx="6217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对学生学习成果进行教学点评，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点评对学生可见，促进学生反思与改进。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315200" y="3474720"/>
            <a:ext cx="41148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52360" y="35204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导师点评 → 学生可见 → 反思改进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475488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4754880"/>
            <a:ext cx="91440" cy="14173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8920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带教学生画像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" y="5349240"/>
            <a:ext cx="6217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查看所带学生的能力画像（脱敏），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精准把握学生发展状况，针对性指导。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7315200" y="5074920"/>
            <a:ext cx="41148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452360" y="51206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脱敏画像 → 能力分布 → 针对性指导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19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1B3A5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目录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1B3A5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55448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828800" y="1810512"/>
            <a:ext cx="365760" cy="27432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8" name="Text 6"/>
          <p:cNvSpPr/>
          <p:nvPr/>
        </p:nvSpPr>
        <p:spPr>
          <a:xfrm>
            <a:off x="2377440" y="1627632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医学教育的现实挑战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233172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1828800" y="2587752"/>
            <a:ext cx="365760" cy="27432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11" name="Text 9"/>
          <p:cNvSpPr/>
          <p:nvPr/>
        </p:nvSpPr>
        <p:spPr>
          <a:xfrm>
            <a:off x="2377440" y="2404872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系统定位与三方共建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310896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1828800" y="3364992"/>
            <a:ext cx="365760" cy="27432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14" name="Text 12"/>
          <p:cNvSpPr/>
          <p:nvPr/>
        </p:nvSpPr>
        <p:spPr>
          <a:xfrm>
            <a:off x="2377440" y="3182112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学生价值：贯穿成长链的学习与训练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2960" y="388620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1828800" y="4142232"/>
            <a:ext cx="365760" cy="27432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17" name="Text 15"/>
          <p:cNvSpPr/>
          <p:nvPr/>
        </p:nvSpPr>
        <p:spPr>
          <a:xfrm>
            <a:off x="2377440" y="3959352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学校价值：人才培养的数据底座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22960" y="466344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3000" dirty="0"/>
          </a:p>
        </p:txBody>
      </p:sp>
      <p:sp>
        <p:nvSpPr>
          <p:cNvPr id="19" name="Shape 17"/>
          <p:cNvSpPr/>
          <p:nvPr/>
        </p:nvSpPr>
        <p:spPr>
          <a:xfrm>
            <a:off x="1828800" y="4919472"/>
            <a:ext cx="365760" cy="27432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20" name="Text 18"/>
          <p:cNvSpPr/>
          <p:nvPr/>
        </p:nvSpPr>
        <p:spPr>
          <a:xfrm>
            <a:off x="2377440" y="4736592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广电价值：算力支撑与数据通道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22960" y="544068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</a:t>
            </a:r>
            <a:endParaRPr lang="en-US" sz="3000" dirty="0"/>
          </a:p>
        </p:txBody>
      </p:sp>
      <p:sp>
        <p:nvSpPr>
          <p:cNvPr id="22" name="Shape 20"/>
          <p:cNvSpPr/>
          <p:nvPr/>
        </p:nvSpPr>
        <p:spPr>
          <a:xfrm>
            <a:off x="1828800" y="5696712"/>
            <a:ext cx="365760" cy="27432"/>
          </a:xfrm>
          <a:prstGeom prst="rect">
            <a:avLst/>
          </a:prstGeom>
          <a:solidFill>
            <a:srgbClr val="D8DEE4"/>
          </a:solidFill>
          <a:ln/>
        </p:spPr>
      </p:sp>
      <p:sp>
        <p:nvSpPr>
          <p:cNvPr id="23" name="Text 21"/>
          <p:cNvSpPr/>
          <p:nvPr/>
        </p:nvSpPr>
        <p:spPr>
          <a:xfrm>
            <a:off x="2377440" y="5513832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设计底线与差异化优势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04 · 学校价值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管理端：治理与合规并重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463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技能治理 · 每个技能含五要素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2A7B7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输入规格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78892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2A7B7B"/>
          </a:solidFill>
          <a:ln/>
        </p:spPr>
      </p:sp>
      <p:sp>
        <p:nvSpPr>
          <p:cNvPr id="10" name="Text 8"/>
          <p:cNvSpPr/>
          <p:nvPr/>
        </p:nvSpPr>
        <p:spPr>
          <a:xfrm>
            <a:off x="278892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处理逻辑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02920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2A7B7B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知识源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26948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2A7B7B"/>
          </a:solidFill>
          <a:ln/>
        </p:spPr>
      </p:sp>
      <p:sp>
        <p:nvSpPr>
          <p:cNvPr id="14" name="Text 12"/>
          <p:cNvSpPr/>
          <p:nvPr/>
        </p:nvSpPr>
        <p:spPr>
          <a:xfrm>
            <a:off x="726948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输出格式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950976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2A7B7B"/>
          </a:solidFill>
          <a:ln/>
        </p:spPr>
      </p:sp>
      <p:sp>
        <p:nvSpPr>
          <p:cNvPr id="16" name="Text 14"/>
          <p:cNvSpPr/>
          <p:nvPr/>
        </p:nvSpPr>
        <p:spPr>
          <a:xfrm>
            <a:off x="950976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可信度规则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48640" y="25603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管理员可定义、配置、启用技能；每个技能的变更都进入审计日志（操作者、时间、内容）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3108960"/>
            <a:ext cx="3566160" cy="164592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13232" y="3310128"/>
            <a:ext cx="54864" cy="12435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0" name="Text 18"/>
          <p:cNvSpPr/>
          <p:nvPr/>
        </p:nvSpPr>
        <p:spPr>
          <a:xfrm>
            <a:off x="877824" y="327355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权限管理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77824" y="3675888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按角色分级定义访问权限范围，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学生、导师、管理员各司其职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297680" y="3108960"/>
            <a:ext cx="3566160" cy="164592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62272" y="3310128"/>
            <a:ext cx="54864" cy="12435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4" name="Text 22"/>
          <p:cNvSpPr/>
          <p:nvPr/>
        </p:nvSpPr>
        <p:spPr>
          <a:xfrm>
            <a:off x="4626864" y="327355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审计日志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26864" y="3675888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追踪所有技能配置变更，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操作者、时间、内容全程留痕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046720" y="3108960"/>
            <a:ext cx="3566160" cy="164592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11312" y="3310128"/>
            <a:ext cx="54864" cy="124358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8" name="Text 26"/>
          <p:cNvSpPr/>
          <p:nvPr/>
        </p:nvSpPr>
        <p:spPr>
          <a:xfrm>
            <a:off x="8375904" y="327355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合规监控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8375904" y="3675888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查看越权拒绝事件，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确保敏感数据访问安全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48640" y="502920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EDF1F4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51206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合规默认 · 敏感数据天然受保护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22960" y="557784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默认脱敏：非本人访问画像，敏感字段自动脱敏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4480560" y="557784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知情同意：跨用途使用必须有学生有效授权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8138160" y="557784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即时撤销：学生撤销授权后立即失效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22960" y="594360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全审计：敏感操作留痕，保留≥12个月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480560" y="5943600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最小采集：仅采集与画像维度直接相关的数据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04 · 学校价值 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数据贯通：从孤岛到全景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463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传统平台：各模块数据孤立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B5483D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54864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课程系统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8892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B5483D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278892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作业系统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02920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B5483D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502920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见习记录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6948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B5483D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726948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考核系统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509760" y="1874520"/>
            <a:ext cx="210312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B5483D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9509760" y="1911096"/>
            <a:ext cx="21031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科研管理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251460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数据互不相通，学生画像是单一模块的局部视图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48640" y="30175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本系统：统一能力图谱贯通所有模块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937760" y="3657600"/>
            <a:ext cx="2286000" cy="914400"/>
          </a:xfrm>
          <a:prstGeom prst="ellipse">
            <a:avLst/>
          </a:prstGeom>
          <a:solidFill>
            <a:srgbClr val="2A7B7B"/>
          </a:solidFill>
          <a:ln/>
        </p:spPr>
      </p:sp>
      <p:sp>
        <p:nvSpPr>
          <p:cNvPr id="20" name="Text 18"/>
          <p:cNvSpPr/>
          <p:nvPr/>
        </p:nvSpPr>
        <p:spPr>
          <a:xfrm>
            <a:off x="4937760" y="374904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能力图谱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7269480" y="3886200"/>
            <a:ext cx="1645920" cy="457200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69480" y="3904488"/>
            <a:ext cx="1645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学习空间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263640" y="4844391"/>
            <a:ext cx="1645920" cy="457200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63640" y="4862679"/>
            <a:ext cx="1645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课程对练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251960" y="4844391"/>
            <a:ext cx="1645920" cy="457200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51960" y="4862679"/>
            <a:ext cx="1645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临床对话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46120" y="3886200"/>
            <a:ext cx="1645920" cy="457200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46120" y="3904488"/>
            <a:ext cx="1645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能力画像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251960" y="2928009"/>
            <a:ext cx="1645920" cy="457200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251960" y="2946297"/>
            <a:ext cx="1645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职业规划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263640" y="2928009"/>
            <a:ext cx="1645920" cy="457200"/>
          </a:xfrm>
          <a:prstGeom prst="roundRect">
            <a:avLst>
              <a:gd name="adj" fmla="val 12000"/>
            </a:avLst>
          </a:prstGeom>
          <a:solidFill>
            <a:srgbClr val="F4F6F8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63640" y="2946297"/>
            <a:ext cx="16459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科研查询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31520" y="54864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学生画像基于全量行为数据，而非单一模块局部视图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31520" y="58521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职业规划能精确对照当前能力与目标岗位的差距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31520" y="6217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各模块使用数据相互增强，形成正反馈循环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21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C892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spc="400" kern="0" dirty="0">
                <a:solidFill>
                  <a:srgbClr val="F0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05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14400" y="26517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广电价值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36576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E8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算力支撑与数据通道 · 投入转化为人才培养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05 · 广电价值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算力与数据通道，支撑平台运行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5240">
            <a:solidFill>
              <a:srgbClr val="C8923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783080"/>
            <a:ext cx="73152" cy="16002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17556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算力支撑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05840" y="214884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大模型推理算力供给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005840" y="251460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支撑出题、评价、对话、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总结等全部智能交互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26480" y="1554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5240">
            <a:solidFill>
              <a:srgbClr val="C8923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55080" y="1783080"/>
            <a:ext cx="73152" cy="16002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0" y="17556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流式输出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583680" y="214884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SSE流式响应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583680" y="251460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对话对练实时逐字输出，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支撑自然交互体验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3840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5240">
            <a:solidFill>
              <a:srgbClr val="C8923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4069080"/>
            <a:ext cx="73152" cy="16002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18" name="Text 16"/>
          <p:cNvSpPr/>
          <p:nvPr/>
        </p:nvSpPr>
        <p:spPr>
          <a:xfrm>
            <a:off x="1005840" y="40416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数据通道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005840" y="443484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多源医学文献接入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005840" y="480060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PubMed、CNKI、万方、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UpToDate、Cochrane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126480" y="3840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15240">
            <a:solidFill>
              <a:srgbClr val="C8923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55080" y="4069080"/>
            <a:ext cx="73152" cy="16002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23" name="Text 21"/>
          <p:cNvSpPr/>
          <p:nvPr/>
        </p:nvSpPr>
        <p:spPr>
          <a:xfrm>
            <a:off x="6583680" y="4041648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社会价值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6583680" y="443484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算力转化为培养质量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583680" y="480060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每一次调用都转化为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学生的能力提升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23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05 · 广电价值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合作模式与投入产出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26517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19072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548640" y="24231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业务模块（后端）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83280" y="1554480"/>
            <a:ext cx="26517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280" y="1719072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8+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3383280" y="24231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可复用技能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217920" y="1554480"/>
            <a:ext cx="26517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0" y="1719072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217920" y="24231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接入数据源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052560" y="1554480"/>
            <a:ext cx="26517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52560" y="1719072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9052560" y="2423160"/>
            <a:ext cx="2651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用户角色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3200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调用保护机制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48640" y="3611880"/>
            <a:ext cx="35661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C892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74904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20次/分钟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31520" y="420624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单用户调用上限，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防止瞬时滥用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297680" y="3611880"/>
            <a:ext cx="35661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C892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97680" y="374904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500次/天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480560" y="420624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单用户每日上限，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保障算力公平分配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8046720" y="3611880"/>
            <a:ext cx="3566160" cy="1371600"/>
          </a:xfrm>
          <a:prstGeom prst="roundRect">
            <a:avLst>
              <a:gd name="adj" fmla="val 5333"/>
            </a:avLst>
          </a:prstGeom>
          <a:solidFill>
            <a:srgbClr val="F4F6F8"/>
          </a:solidFill>
          <a:ln w="12700">
            <a:solidFill>
              <a:srgbClr val="C8923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046720" y="3749040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兜底降级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229600" y="420624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算力不可用时回退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规则/缓存/默认，</a:t>
            </a:r>
            <a:endParaRPr lang="en-US" sz="115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不拖垮主流程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48640" y="521208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C8923D"/>
          </a:solidFill>
          <a:ln/>
        </p:spPr>
      </p:sp>
      <p:sp>
        <p:nvSpPr>
          <p:cNvPr id="29" name="Text 27"/>
          <p:cNvSpPr/>
          <p:nvPr/>
        </p:nvSpPr>
        <p:spPr>
          <a:xfrm>
            <a:off x="731520" y="5303520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投入产出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31520" y="562356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算力投入 → 支撑学生日常学习与训练调用 → 转化为医学人才培养质量 → 广电算力赋能医学教育的社会效益与品牌价值。技能库可持续扩展，算力需求随应用深化稳步增长。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06 · 设计底线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四个底线，确保系统可信可用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5394960" cy="2240280"/>
          </a:xfrm>
          <a:prstGeom prst="roundRect">
            <a:avLst>
              <a:gd name="adj" fmla="val 4082"/>
            </a:avLst>
          </a:prstGeom>
          <a:solidFill>
            <a:srgbClr val="F4F6F8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783080"/>
            <a:ext cx="73152" cy="178308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175564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能力贯通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840480" y="17830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打破数据孤岛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005840" y="2194560"/>
            <a:ext cx="4754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所有学习活动通过统一能力图谱连接。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学习空间新增成果、对练完成测验、对话获得评分——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都映射到同一套能力标签，画像基于全量行为数据。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26480" y="1554480"/>
            <a:ext cx="5394960" cy="2240280"/>
          </a:xfrm>
          <a:prstGeom prst="roundRect">
            <a:avLst>
              <a:gd name="adj" fmla="val 4082"/>
            </a:avLst>
          </a:prstGeom>
          <a:solidFill>
            <a:srgbClr val="F4F6F8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55080" y="1783080"/>
            <a:ext cx="73152" cy="178308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0" y="175564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可信优先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418320" y="17830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医学场景零容忍幻觉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83680" y="2194560"/>
            <a:ext cx="4754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所有输出附带可信度标注（来源+置信度）；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无法溯源的内容标注"未经核验"；题目必须绑定权威知识源；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总结中无法追溯的结论不作为引用输出。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4023360"/>
            <a:ext cx="5394960" cy="2240280"/>
          </a:xfrm>
          <a:prstGeom prst="roundRect">
            <a:avLst>
              <a:gd name="adj" fmla="val 4082"/>
            </a:avLst>
          </a:prstGeom>
          <a:solidFill>
            <a:srgbClr val="F4F6F8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4251960"/>
            <a:ext cx="73152" cy="178308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18" name="Text 16"/>
          <p:cNvSpPr/>
          <p:nvPr/>
        </p:nvSpPr>
        <p:spPr>
          <a:xfrm>
            <a:off x="1005840" y="422452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合规默认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840480" y="425196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敏感数据天然受保护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005840" y="4663440"/>
            <a:ext cx="4754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默认脱敏、知情同意授权、即时撤销、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全审计留痕（≥12个月）、最小采集。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医学生画像包含敏感健康心理数据，天然受保护。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126480" y="4023360"/>
            <a:ext cx="5394960" cy="2240280"/>
          </a:xfrm>
          <a:prstGeom prst="roundRect">
            <a:avLst>
              <a:gd name="adj" fmla="val 4082"/>
            </a:avLst>
          </a:prstGeom>
          <a:solidFill>
            <a:srgbClr val="F4F6F8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55080" y="4251960"/>
            <a:ext cx="73152" cy="178308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23" name="Text 21"/>
          <p:cNvSpPr/>
          <p:nvPr/>
        </p:nvSpPr>
        <p:spPr>
          <a:xfrm>
            <a:off x="6583680" y="4224528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人机协同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418320" y="425196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辅助而非替代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583680" y="4663440"/>
            <a:ext cx="4754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系统生成题目→导师审核后才可使用；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文献总结明确提示"不替代阅读原文"；</a:t>
            </a:r>
            <a:endParaRPr lang="en-US" sz="11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直接采用未核验输出会被要求核验；所有建议可追溯依据。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06 · 差异化优势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与传统教学平台的七个差异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11064240" cy="457200"/>
          </a:xfrm>
          <a:prstGeom prst="rect">
            <a:avLst/>
          </a:prstGeom>
          <a:solidFill>
            <a:srgbClr val="2C5F8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002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维度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017520" y="1600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传统教学平台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858000" y="1600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本系统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11064240" cy="566928"/>
          </a:xfrm>
          <a:prstGeom prst="rect">
            <a:avLst/>
          </a:prstGeom>
          <a:solidFill>
            <a:srgbClr val="F4F6F8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08483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数据关联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017520" y="2084832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各模块数据孤立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858000" y="20848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统一能力图谱贯通所有模块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40080" y="265176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学习反馈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17520" y="265176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周期性人工评价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858000" y="265176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实时过程性评价 + 阶段终结性评价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3145536"/>
            <a:ext cx="11064240" cy="566928"/>
          </a:xfrm>
          <a:prstGeom prst="rect">
            <a:avLst/>
          </a:prstGeom>
          <a:solidFill>
            <a:srgbClr val="F4F6F8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218688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职业发展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017520" y="3218688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静态指导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858000" y="3218688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动态闭环：能力变化→规划自动更新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40080" y="3785616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协同素养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017520" y="3785616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无系统培养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858000" y="3785616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四维度协同能力训练+评估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48640" y="4279392"/>
            <a:ext cx="11064240" cy="566928"/>
          </a:xfrm>
          <a:prstGeom prst="rect">
            <a:avLst/>
          </a:prstGeom>
          <a:solidFill>
            <a:srgbClr val="F4F6F8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" y="4352544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数据隐私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017520" y="4352544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粗放管理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858000" y="4352544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知情同意+即时撤销+默认脱敏+全审计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640080" y="491947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教学质量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017520" y="4919472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缺乏把控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6858000" y="491947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系统生成+人工审核双层保障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48640" y="5413248"/>
            <a:ext cx="11064240" cy="566928"/>
          </a:xfrm>
          <a:prstGeom prst="rect">
            <a:avLst/>
          </a:prstGeom>
          <a:solidFill>
            <a:srgbClr val="F4F6F8"/>
          </a:solidFill>
          <a:ln/>
        </p:spPr>
      </p:sp>
      <p:sp>
        <p:nvSpPr>
          <p:cNvPr id="32" name="Text 30"/>
          <p:cNvSpPr/>
          <p:nvPr/>
        </p:nvSpPr>
        <p:spPr>
          <a:xfrm>
            <a:off x="640080" y="54864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输出信任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3017520" y="548640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B548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缺乏验证机制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6858000" y="548640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全链路可信度标注 + 来源溯源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26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B3A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3" name="Shape 1"/>
          <p:cNvSpPr/>
          <p:nvPr/>
        </p:nvSpPr>
        <p:spPr>
          <a:xfrm>
            <a:off x="320040" y="0"/>
            <a:ext cx="73152" cy="68580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20116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让每一个医学生的成长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14400" y="274320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都被看见、可追溯、有依据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14400" y="4023360"/>
            <a:ext cx="274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88720" y="402336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贯穿成长链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291840" y="40233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F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基础医学 → 临床医学 → 见习实习 → 住院医师培养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4526280"/>
            <a:ext cx="274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88720" y="452628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数据可追溯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291840" y="452628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F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每项能力结论可追溯到具体学习成果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914400" y="5029200"/>
            <a:ext cx="274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88720" y="502920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培养有依据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291840" y="50292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F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基于全量行为数据，而非主观印象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14400" y="5532120"/>
            <a:ext cx="274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88720" y="553212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算力有价值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291840" y="55321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FD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广电算力投入转化为人才培养质量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14400" y="6217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8F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B548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01 · 现实挑战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医学教育正在面对的四个痛点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B5483D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783080"/>
            <a:ext cx="73152" cy="1600200"/>
          </a:xfrm>
          <a:prstGeom prst="rect">
            <a:avLst/>
          </a:prstGeom>
          <a:solidFill>
            <a:srgbClr val="B5483D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1755648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成长数据分散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05840" y="2267712"/>
            <a:ext cx="47548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课程、作业、见习、实习、考核、科研各自为政，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学生四年下来的成长轨迹难以拼成完整图景。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26480" y="1554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55080" y="1783080"/>
            <a:ext cx="73152" cy="1600200"/>
          </a:xfrm>
          <a:prstGeom prst="rect">
            <a:avLst/>
          </a:prstGeom>
          <a:solidFill>
            <a:srgbClr val="B5483D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0" y="1755648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过程性反馈缺失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583680" y="2267712"/>
            <a:ext cx="47548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阶段性评价周期长，学生做完一次见习、写完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一份报告，往往要等数周才得到老师反馈。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4069080"/>
            <a:ext cx="73152" cy="1600200"/>
          </a:xfrm>
          <a:prstGeom prst="rect">
            <a:avLst/>
          </a:prstGeom>
          <a:solidFill>
            <a:srgbClr val="B5483D"/>
          </a:solidFill>
          <a:ln/>
        </p:spPr>
      </p:sp>
      <p:sp>
        <p:nvSpPr>
          <p:cNvPr id="16" name="Text 14"/>
          <p:cNvSpPr/>
          <p:nvPr/>
        </p:nvSpPr>
        <p:spPr>
          <a:xfrm>
            <a:off x="1005840" y="4041648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临床训练机会有限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005840" y="4553712"/>
            <a:ext cx="47548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真实病例和标准化病人接触不足，问诊沟通、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临床决策这些核心能力很难反复练习。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126480" y="384048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55080" y="4069080"/>
            <a:ext cx="73152" cy="1600200"/>
          </a:xfrm>
          <a:prstGeom prst="rect">
            <a:avLst/>
          </a:prstGeom>
          <a:solidFill>
            <a:srgbClr val="B5483D"/>
          </a:solidFill>
          <a:ln/>
        </p:spPr>
      </p:sp>
      <p:sp>
        <p:nvSpPr>
          <p:cNvPr id="20" name="Text 18"/>
          <p:cNvSpPr/>
          <p:nvPr/>
        </p:nvSpPr>
        <p:spPr>
          <a:xfrm>
            <a:off x="6583680" y="4041648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培养质量难量化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583680" y="4553712"/>
            <a:ext cx="47548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缺乏全维度、可追溯的能力证据，就业推荐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与住培选拔大多依赖期末成绩和主观印象。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1B3A5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02 · 系统定位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一个学习中心，贯穿培养全链路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1B3A5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11064240" cy="1463040"/>
          </a:xfrm>
          <a:prstGeom prst="roundRect">
            <a:avLst>
              <a:gd name="adj" fmla="val 6250"/>
            </a:avLst>
          </a:prstGeom>
          <a:solidFill>
            <a:srgbClr val="EDF1F4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373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面向医学院校的学习中心平台。以"能力"为核心，把学生在校的所有学习活动——课程、对练、科研、协作——统一汇入能力图谱，形成数据贯通的闭环成长体系。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097280" y="3383280"/>
            <a:ext cx="2286000" cy="640080"/>
          </a:xfrm>
          <a:prstGeom prst="roundRect">
            <a:avLst>
              <a:gd name="adj" fmla="val 11429"/>
            </a:avLst>
          </a:prstGeom>
          <a:solidFill>
            <a:srgbClr val="2A7B7B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3419856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基础医学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383280" y="3383280"/>
            <a:ext cx="365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3749040" y="3383280"/>
            <a:ext cx="2286000" cy="640080"/>
          </a:xfrm>
          <a:prstGeom prst="roundRect">
            <a:avLst>
              <a:gd name="adj" fmla="val 11429"/>
            </a:avLst>
          </a:prstGeom>
          <a:solidFill>
            <a:srgbClr val="2A7B7B"/>
          </a:solidFill>
          <a:ln/>
        </p:spPr>
      </p:sp>
      <p:sp>
        <p:nvSpPr>
          <p:cNvPr id="12" name="Text 10"/>
          <p:cNvSpPr/>
          <p:nvPr/>
        </p:nvSpPr>
        <p:spPr>
          <a:xfrm>
            <a:off x="3749040" y="3419856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临床医学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035040" y="3383280"/>
            <a:ext cx="365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400800" y="3383280"/>
            <a:ext cx="2286000" cy="640080"/>
          </a:xfrm>
          <a:prstGeom prst="roundRect">
            <a:avLst>
              <a:gd name="adj" fmla="val 11429"/>
            </a:avLst>
          </a:prstGeom>
          <a:solidFill>
            <a:srgbClr val="2A7B7B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0" y="3419856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见习实习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686800" y="3383280"/>
            <a:ext cx="365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C5F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9052560" y="3383280"/>
            <a:ext cx="2286000" cy="640080"/>
          </a:xfrm>
          <a:prstGeom prst="roundRect">
            <a:avLst>
              <a:gd name="adj" fmla="val 11429"/>
            </a:avLst>
          </a:prstGeom>
          <a:solidFill>
            <a:srgbClr val="2A7B7B"/>
          </a:solidFill>
          <a:ln/>
        </p:spPr>
      </p:sp>
      <p:sp>
        <p:nvSpPr>
          <p:cNvPr id="18" name="Text 16"/>
          <p:cNvSpPr/>
          <p:nvPr/>
        </p:nvSpPr>
        <p:spPr>
          <a:xfrm>
            <a:off x="9052560" y="3419856"/>
            <a:ext cx="2286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住院医师培养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" y="42976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统一能力图谱贯穿四个阶段，所有学习行为映射到同一套能力标签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1371600" y="4937760"/>
            <a:ext cx="29260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2A7B7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37160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371600" y="553212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贯穿成长链的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学习与训练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4663440" y="4937760"/>
            <a:ext cx="29260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2A7B7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6344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663440" y="553212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全景式人才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培养数据底座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7955280" y="4937760"/>
            <a:ext cx="29260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C8923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955280" y="507492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广电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955280" y="5532120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算力与数据</a:t>
            </a:r>
            <a:endParaRPr lang="en-US" sz="12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通道支撑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1B3A5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02 · 价值总览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三方共建，各取所需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1B3A5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3566160" cy="4846320"/>
          </a:xfrm>
          <a:prstGeom prst="roundRect">
            <a:avLst>
              <a:gd name="adj" fmla="val 2564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554480"/>
            <a:ext cx="3566160" cy="64008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62763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31520" y="23317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通过多种交互提升能力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22960" y="2788920"/>
            <a:ext cx="3200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学习空间：成长记录一站式汇聚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对练训练：课程+临床双场景模拟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能力画像：六维量化，成长可视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职业规划：目标导向，动态闭环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科研辅助：多源检索，证据分级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协同素养：负责任使用工具的能力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97680" y="1554480"/>
            <a:ext cx="3566160" cy="4846320"/>
          </a:xfrm>
          <a:prstGeom prst="roundRect">
            <a:avLst>
              <a:gd name="adj" fmla="val 2564"/>
            </a:avLst>
          </a:prstGeom>
          <a:solidFill>
            <a:srgbClr val="F4F6F8"/>
          </a:solidFill>
          <a:ln w="15240">
            <a:solidFill>
              <a:srgbClr val="2A7B7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97680" y="1554480"/>
            <a:ext cx="3566160" cy="64008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3" name="Text 11"/>
          <p:cNvSpPr/>
          <p:nvPr/>
        </p:nvSpPr>
        <p:spPr>
          <a:xfrm>
            <a:off x="4297680" y="162763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学校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480560" y="23317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了解学生全面情况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72000" y="2788920"/>
            <a:ext cx="3200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导师端：题目审核+成果点评+带教画像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管理端：技能治理+权限+审计+合规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能力图谱：打破数据孤岛，全量贯通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培养质量：可量化、可追溯、可比较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教学质量：系统生成+人工审核双层保障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决策依据：基于行为数据而非主观印象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46720" y="1554480"/>
            <a:ext cx="3566160" cy="4846320"/>
          </a:xfrm>
          <a:prstGeom prst="roundRect">
            <a:avLst>
              <a:gd name="adj" fmla="val 2564"/>
            </a:avLst>
          </a:prstGeom>
          <a:solidFill>
            <a:srgbClr val="F4F6F8"/>
          </a:solidFill>
          <a:ln w="15240">
            <a:solidFill>
              <a:srgbClr val="C8923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46720" y="1554480"/>
            <a:ext cx="3566160" cy="640080"/>
          </a:xfrm>
          <a:prstGeom prst="rect">
            <a:avLst/>
          </a:prstGeom>
          <a:solidFill>
            <a:srgbClr val="C8923D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0" y="162763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广电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229600" y="23317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C8923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提供算力与数据支持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321040" y="2788920"/>
            <a:ext cx="32004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算力支撑：大模型推理算力供给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流式输出：支撑对话对练实时交互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数据通道：多源医学文献接入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社会价值：算力转化为人才培养质量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可扩展：技能库持续扩展，需求增长</a:t>
            </a:r>
            <a:endParaRPr lang="en-US" sz="1200" dirty="0"/>
          </a:p>
          <a:p>
            <a:pPr marL="342900" indent="-342900">
              <a:lnSpc>
                <a:spcPct val="135000"/>
              </a:lnSpc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品牌效益：广电算力赋能医学教育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A7B7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spc="400" kern="0" dirty="0">
                <a:solidFill>
                  <a:srgbClr val="BFE3E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14400" y="26517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学生价值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36576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9EFE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贯穿成长链的学习与训练 · 六个支撑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六个支撑，贯穿在校全程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35661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8" name="Text 6"/>
          <p:cNvSpPr/>
          <p:nvPr/>
        </p:nvSpPr>
        <p:spPr>
          <a:xfrm>
            <a:off x="1005840" y="1783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学习空间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05840" y="2286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成长记录一站式汇聚，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9种成果类型自动归档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97680" y="1554480"/>
            <a:ext cx="35661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1783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对练训练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54880" y="2286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课程对练+临床对话，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模拟考场与诊室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46720" y="1554480"/>
            <a:ext cx="35661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75320" y="1783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16" name="Text 14"/>
          <p:cNvSpPr/>
          <p:nvPr/>
        </p:nvSpPr>
        <p:spPr>
          <a:xfrm>
            <a:off x="8503920" y="1783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能力画像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03920" y="2286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六维量化评分，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成长趋势可视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3840480"/>
            <a:ext cx="35661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7240" y="4069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0" name="Text 18"/>
          <p:cNvSpPr/>
          <p:nvPr/>
        </p:nvSpPr>
        <p:spPr>
          <a:xfrm>
            <a:off x="1005840" y="4069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职业规划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005840" y="4572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目标导向，差距分析，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动态闭环更新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4297680" y="3840480"/>
            <a:ext cx="35661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26280" y="4069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4" name="Text 22"/>
          <p:cNvSpPr/>
          <p:nvPr/>
        </p:nvSpPr>
        <p:spPr>
          <a:xfrm>
            <a:off x="4754880" y="4069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科研辅助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4754880" y="4572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多源文献检索，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证据分级与引用管理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046720" y="3840480"/>
            <a:ext cx="3566160" cy="2057400"/>
          </a:xfrm>
          <a:prstGeom prst="roundRect">
            <a:avLst>
              <a:gd name="adj" fmla="val 4444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75320" y="4069080"/>
            <a:ext cx="73152" cy="160020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8" name="Text 26"/>
          <p:cNvSpPr/>
          <p:nvPr/>
        </p:nvSpPr>
        <p:spPr>
          <a:xfrm>
            <a:off x="8503920" y="4069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协同素养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8503920" y="457200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负责任使用工具，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四维度系统培养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学习空间：让成长有迹可循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463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九种成果类型，覆盖在校全程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93852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课程记录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423160" y="192024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23160" y="193852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作业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97680" y="192024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0" y="193852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实验报告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251460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53288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临床见习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423160" y="251460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23160" y="253288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临床实习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297680" y="251460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0" y="253288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OSCE考核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310896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1272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文献阅读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423160" y="310896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423160" y="31272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科研成果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297680" y="3108960"/>
            <a:ext cx="173736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A7B7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97680" y="31272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证书/资格备考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583680" y="14630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三个特性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6583680" y="1920240"/>
            <a:ext cx="5029200" cy="1143000"/>
          </a:xfrm>
          <a:prstGeom prst="roundRect">
            <a:avLst>
              <a:gd name="adj" fmla="val 64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66560" y="205740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三维自动归档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766560" y="242316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按学年、学期、临床轮转科室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三个维度自动归类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583680" y="3200400"/>
            <a:ext cx="5029200" cy="1143000"/>
          </a:xfrm>
          <a:prstGeom prst="roundRect">
            <a:avLst>
              <a:gd name="adj" fmla="val 64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66560" y="333756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能力标签映射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6766560" y="370332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每条成果自动映射到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能力图谱中的能力标签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583680" y="4480560"/>
            <a:ext cx="5029200" cy="1143000"/>
          </a:xfrm>
          <a:prstGeom prst="roundRect">
            <a:avLst>
              <a:gd name="adj" fmla="val 6400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66560" y="46177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A7B7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里程碑标记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6766560" y="4983480"/>
            <a:ext cx="4663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标记阶段性成长节点，</a:t>
            </a:r>
            <a:endParaRPr lang="en-US" sz="11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关联该阶段内全部成果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548640" y="5760720"/>
            <a:ext cx="11064240" cy="640080"/>
          </a:xfrm>
          <a:prstGeom prst="roundRect">
            <a:avLst>
              <a:gd name="adj" fmla="val 11429"/>
            </a:avLst>
          </a:prstGeom>
          <a:solidFill>
            <a:srgbClr val="2A7B7B"/>
          </a:solidFill>
          <a:ln/>
        </p:spPr>
      </p:sp>
      <p:sp>
        <p:nvSpPr>
          <p:cNvPr id="36" name="Text 34"/>
          <p:cNvSpPr/>
          <p:nvPr/>
        </p:nvSpPr>
        <p:spPr>
          <a:xfrm>
            <a:off x="731520" y="580644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价值：告别分散记录，学生四年成长轨迹在一个空间里完整呈现，为画像与职业规划提供数据基础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学生价值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对练训练（一）：把考场搬进系统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207008"/>
            <a:ext cx="457200" cy="45720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5544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591056"/>
            <a:ext cx="192024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系统出题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651760" y="1554480"/>
            <a:ext cx="320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971800" y="15544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C8923D"/>
          </a:solidFill>
          <a:ln/>
        </p:spPr>
      </p:sp>
      <p:sp>
        <p:nvSpPr>
          <p:cNvPr id="10" name="Text 8"/>
          <p:cNvSpPr/>
          <p:nvPr/>
        </p:nvSpPr>
        <p:spPr>
          <a:xfrm>
            <a:off x="2971800" y="1591056"/>
            <a:ext cx="192024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导师审核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92040" y="1554480"/>
            <a:ext cx="320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5212080" y="15544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3" name="Text 11"/>
          <p:cNvSpPr/>
          <p:nvPr/>
        </p:nvSpPr>
        <p:spPr>
          <a:xfrm>
            <a:off x="5212080" y="1591056"/>
            <a:ext cx="192024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学生对练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132320" y="1554480"/>
            <a:ext cx="320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7452360" y="15544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6" name="Text 14"/>
          <p:cNvSpPr/>
          <p:nvPr/>
        </p:nvSpPr>
        <p:spPr>
          <a:xfrm>
            <a:off x="7452360" y="1591056"/>
            <a:ext cx="192024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诊断报告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1554480"/>
            <a:ext cx="320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5F8A"/>
                </a:solidFill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692640" y="1554480"/>
            <a:ext cx="1920240" cy="594360"/>
          </a:xfrm>
          <a:prstGeom prst="roundRect">
            <a:avLst>
              <a:gd name="adj" fmla="val 12308"/>
            </a:avLst>
          </a:prstGeom>
          <a:solidFill>
            <a:srgbClr val="2A7B7B"/>
          </a:solidFill>
          <a:ln/>
        </p:spPr>
      </p:sp>
      <p:sp>
        <p:nvSpPr>
          <p:cNvPr id="19" name="Text 17"/>
          <p:cNvSpPr/>
          <p:nvPr/>
        </p:nvSpPr>
        <p:spPr>
          <a:xfrm>
            <a:off x="9692640" y="1591056"/>
            <a:ext cx="192024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间隔重复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22860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5A6A7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导师审核环节用金色标出——题目必须经导师通过后才可使用，退回需注明原因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28346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13232" y="3035808"/>
            <a:ext cx="54864" cy="83210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3" name="Text 21"/>
          <p:cNvSpPr/>
          <p:nvPr/>
        </p:nvSpPr>
        <p:spPr>
          <a:xfrm>
            <a:off x="877824" y="299923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题型覆盖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77824" y="3401568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A1-A4型选择题、病例分析题、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临床决策题，贴近真实考试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126480" y="28346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91072" y="3035808"/>
            <a:ext cx="54864" cy="83210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27" name="Text 25"/>
          <p:cNvSpPr/>
          <p:nvPr/>
        </p:nvSpPr>
        <p:spPr>
          <a:xfrm>
            <a:off x="6455664" y="299923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权威绑定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455664" y="3401568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每题绑定权威知识源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（教材/指南/官方题库）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48640" y="42062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13232" y="4407408"/>
            <a:ext cx="54864" cy="83210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1" name="Text 29"/>
          <p:cNvSpPr/>
          <p:nvPr/>
        </p:nvSpPr>
        <p:spPr>
          <a:xfrm>
            <a:off x="877824" y="437083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限时作答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877824" y="4773168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逐题呈现，120秒/题，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即时判定，模拟真实考场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6126480" y="42062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4F6F8"/>
          </a:solidFill>
          <a:ln w="6350">
            <a:solidFill>
              <a:srgbClr val="D8DE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91072" y="4407408"/>
            <a:ext cx="54864" cy="832104"/>
          </a:xfrm>
          <a:prstGeom prst="rect">
            <a:avLst/>
          </a:prstGeom>
          <a:solidFill>
            <a:srgbClr val="2A7B7B"/>
          </a:solidFill>
          <a:ln/>
        </p:spPr>
      </p:sp>
      <p:sp>
        <p:nvSpPr>
          <p:cNvPr id="35" name="Text 33"/>
          <p:cNvSpPr/>
          <p:nvPr/>
        </p:nvSpPr>
        <p:spPr>
          <a:xfrm>
            <a:off x="6455664" y="437083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错题复现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455664" y="4773168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SM-2算法优先复现错题</a:t>
            </a:r>
            <a:endParaRPr lang="en-US" sz="1150" dirty="0"/>
          </a:p>
          <a:p>
            <a:pPr marL="342900" indent="-342900">
              <a:lnSpc>
                <a:spcPct val="125000"/>
              </a:lnSpc>
              <a:buSzPct val="100000"/>
              <a:buChar char="•"/>
            </a:pPr>
            <a:r>
              <a:rPr lang="en-US" sz="11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与即将遗忘的题</a:t>
            </a:r>
            <a:endParaRPr lang="en-US" sz="1150" dirty="0"/>
          </a:p>
        </p:txBody>
      </p:sp>
      <p:sp>
        <p:nvSpPr>
          <p:cNvPr id="37" name="Shape 35"/>
          <p:cNvSpPr/>
          <p:nvPr/>
        </p:nvSpPr>
        <p:spPr>
          <a:xfrm>
            <a:off x="548640" y="5669280"/>
            <a:ext cx="11064240" cy="731520"/>
          </a:xfrm>
          <a:prstGeom prst="roundRect">
            <a:avLst>
              <a:gd name="adj" fmla="val 10000"/>
            </a:avLst>
          </a:prstGeom>
          <a:solidFill>
            <a:srgbClr val="EDF1F4"/>
          </a:solidFill>
          <a:ln/>
        </p:spPr>
      </p:sp>
      <p:sp>
        <p:nvSpPr>
          <p:cNvPr id="38" name="Text 36"/>
          <p:cNvSpPr/>
          <p:nvPr/>
        </p:nvSpPr>
        <p:spPr>
          <a:xfrm>
            <a:off x="731520" y="57607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2D374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诊断报告：正确率、用时、薄弱环节分析（低于60%的能力标签自动标记），并针对每个薄弱环节生成具体改进建议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11274552" y="644652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8A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医科高校智能学习中心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医科高校智能学习中心</dc:title>
  <dc:subject>PptxGenJS Presentation</dc:subject>
  <dc:creator>College AI Center</dc:creator>
  <cp:lastModifiedBy>College AI Center</cp:lastModifiedBy>
  <cp:revision>1</cp:revision>
  <dcterms:created xsi:type="dcterms:W3CDTF">2026-08-10T03:54:59Z</dcterms:created>
  <dcterms:modified xsi:type="dcterms:W3CDTF">2026-08-10T03:54:59Z</dcterms:modified>
</cp:coreProperties>
</file>